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7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8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7" r:id="rId1"/>
  </p:sldMasterIdLst>
  <p:notesMasterIdLst>
    <p:notesMasterId r:id="rId26"/>
  </p:notesMasterIdLst>
  <p:sldIdLst>
    <p:sldId id="256" r:id="rId2"/>
    <p:sldId id="257" r:id="rId3"/>
    <p:sldId id="273" r:id="rId4"/>
    <p:sldId id="258" r:id="rId5"/>
    <p:sldId id="276" r:id="rId6"/>
    <p:sldId id="290" r:id="rId7"/>
    <p:sldId id="277" r:id="rId8"/>
    <p:sldId id="278" r:id="rId9"/>
    <p:sldId id="274" r:id="rId10"/>
    <p:sldId id="275" r:id="rId11"/>
    <p:sldId id="282" r:id="rId12"/>
    <p:sldId id="279" r:id="rId13"/>
    <p:sldId id="284" r:id="rId14"/>
    <p:sldId id="285" r:id="rId15"/>
    <p:sldId id="280" r:id="rId16"/>
    <p:sldId id="259" r:id="rId17"/>
    <p:sldId id="260" r:id="rId18"/>
    <p:sldId id="261" r:id="rId19"/>
    <p:sldId id="288" r:id="rId20"/>
    <p:sldId id="287" r:id="rId21"/>
    <p:sldId id="294" r:id="rId22"/>
    <p:sldId id="293" r:id="rId23"/>
    <p:sldId id="298" r:id="rId24"/>
    <p:sldId id="299" r:id="rId25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veis Socials | SER.CAT" initials="SS|S" lastIdx="1" clrIdx="0">
    <p:extLst>
      <p:ext uri="{19B8F6BF-5375-455C-9EA6-DF929625EA0E}">
        <p15:presenceInfo xmlns:p15="http://schemas.microsoft.com/office/powerpoint/2012/main" userId="Serveis Socials | SER.C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E143"/>
    <a:srgbClr val="4BB7E7"/>
    <a:srgbClr val="FFCCCC"/>
    <a:srgbClr val="FF9933"/>
    <a:srgbClr val="FF6600"/>
    <a:srgbClr val="3366FF"/>
    <a:srgbClr val="74ADEC"/>
    <a:srgbClr val="5DA0E9"/>
    <a:srgbClr val="DE4D42"/>
    <a:srgbClr val="FA0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660B408-B3CF-4A94-85FC-2B1E0A45F4A2}" styleName="Estil fosc 2 - èmfasi 1/èmfasi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03" autoAdjust="0"/>
    <p:restoredTop sz="94660" autoAdjust="0"/>
  </p:normalViewPr>
  <p:slideViewPr>
    <p:cSldViewPr snapToGrid="0">
      <p:cViewPr varScale="1">
        <p:scale>
          <a:sx n="108" d="100"/>
          <a:sy n="108" d="100"/>
        </p:scale>
        <p:origin x="26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2655144668708"/>
          <c:y val="0.16315648271736397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79-459C-A759-FC0918B8492B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55-477D-8FF7-B936D514F88C}"/>
              </c:ext>
            </c:extLst>
          </c:dPt>
          <c:dLbls>
            <c:dLbl>
              <c:idx val="0"/>
              <c:layout>
                <c:manualLayout>
                  <c:x val="-0.13617703014778285"/>
                  <c:y val="-5.46984918901115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79-459C-A759-FC0918B8492B}"/>
                </c:ext>
              </c:extLst>
            </c:dLbl>
            <c:dLbl>
              <c:idx val="1"/>
              <c:layout>
                <c:manualLayout>
                  <c:x val="0.13517689767876831"/>
                  <c:y val="6.023607854769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55-477D-8FF7-B936D514F8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1279</c:v>
                </c:pt>
                <c:pt idx="1">
                  <c:v>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79-459C-A759-FC0918B84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539974114420583"/>
          <c:y val="0.79123112224238512"/>
          <c:w val="0.19006176561094074"/>
          <c:h val="0.174629360235023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670337143128248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9345617455621"/>
          <c:y val="0.17698218077429609"/>
          <c:w val="0.53718198680164742"/>
          <c:h val="0.6052249637155298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 edats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6C-42D8-BA8E-7C2699029643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26C-42D8-BA8E-7C2699029643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26C-42D8-BA8E-7C2699029643}"/>
              </c:ext>
            </c:extLst>
          </c:dPt>
          <c:dLbls>
            <c:dLbl>
              <c:idx val="0"/>
              <c:layout>
                <c:manualLayout>
                  <c:x val="-0.18444618655268158"/>
                  <c:y val="6.35035630377619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6C-42D8-BA8E-7C2699029643}"/>
                </c:ext>
              </c:extLst>
            </c:dLbl>
            <c:dLbl>
              <c:idx val="1"/>
              <c:layout>
                <c:manualLayout>
                  <c:x val="0.17442158366675628"/>
                  <c:y val="-4.30389483592911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C-42D8-BA8E-7C2699029643}"/>
                </c:ext>
              </c:extLst>
            </c:dLbl>
            <c:dLbl>
              <c:idx val="2"/>
              <c:layout>
                <c:manualLayout>
                  <c:x val="2.762662353066098E-2"/>
                  <c:y val="0.121343607536836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6C-42D8-BA8E-7C26990296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Menors 13 anys</c:v>
                </c:pt>
                <c:pt idx="1">
                  <c:v>Entre 13 i 65 anys</c:v>
                </c:pt>
                <c:pt idx="2">
                  <c:v>Majors de 65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50</c:v>
                </c:pt>
                <c:pt idx="1">
                  <c:v>72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6C-42D8-BA8E-7C26990296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2425157749909066"/>
          <c:y val="0.82939299173920578"/>
          <c:w val="0.78935840463049367"/>
          <c:h val="0.127952965348649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7444560475481"/>
          <c:y val="0.21431336747408833"/>
          <c:w val="0.67742590806308567"/>
          <c:h val="0.6199689203886572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7926-4074-9B8E-8ED7BE75C5D2}"/>
              </c:ext>
            </c:extLst>
          </c:dPt>
          <c:dLbls>
            <c:dLbl>
              <c:idx val="0"/>
              <c:layout>
                <c:manualLayout>
                  <c:x val="-8.6281057225817651E-2"/>
                  <c:y val="-0.161896459517275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26-4074-9B8E-8ED7BE75C5D2}"/>
                </c:ext>
              </c:extLst>
            </c:dLbl>
            <c:dLbl>
              <c:idx val="1"/>
              <c:layout>
                <c:manualLayout>
                  <c:x val="0.11221735471211979"/>
                  <c:y val="0.11988901553620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26-4074-9B8E-8ED7BE75C5D2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147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26-4074-9B8E-8ED7BE75C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72134776993158"/>
          <c:y val="0.79997820454100343"/>
          <c:w val="0.35966297766678584"/>
          <c:h val="0.124377417403141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446125917599"/>
          <c:y val="0.13915874383004923"/>
          <c:w val="0.51319109436532528"/>
          <c:h val="0.655540593909749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BAD-4C97-99BA-D6BD4AB59151}"/>
              </c:ext>
            </c:extLst>
          </c:dPt>
          <c:dLbls>
            <c:dLbl>
              <c:idx val="0"/>
              <c:layout>
                <c:manualLayout>
                  <c:x val="-0.10466856121184391"/>
                  <c:y val="-0.195285536853069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AD-4C97-99BA-D6BD4AB59151}"/>
                </c:ext>
              </c:extLst>
            </c:dLbl>
            <c:dLbl>
              <c:idx val="1"/>
              <c:layout>
                <c:manualLayout>
                  <c:x val="0.10483683672396202"/>
                  <c:y val="0.160501611900440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AD-4C97-99BA-D6BD4AB59151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113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AD-4C97-99BA-D6BD4AB591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7252538684545082"/>
          <c:y val="0.78002325353123247"/>
          <c:w val="0.24441052099003838"/>
          <c:h val="0.13256240918749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25713637427561"/>
          <c:y val="0.22336402538938188"/>
          <c:w val="0.59472305669624181"/>
          <c:h val="0.742853432615798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PROJECTE SOCIOEDUCATIU ESPAI RAJOLER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  <c:extLst>
              <c:ext xmlns:c16="http://schemas.microsoft.com/office/drawing/2014/chart" uri="{C3380CC4-5D6E-409C-BE32-E72D297353CC}">
                <c16:uniqueId val="{00000001-81CA-466F-A9A3-C02DFA407F3D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81CA-466F-A9A3-C02DFA407F3D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81CA-466F-A9A3-C02DFA407F3D}"/>
              </c:ext>
            </c:extLst>
          </c:dPt>
          <c:dLbls>
            <c:dLbl>
              <c:idx val="0"/>
              <c:layout>
                <c:manualLayout>
                  <c:x val="-0.19156798017835686"/>
                  <c:y val="-4.0192761201681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CA-466F-A9A3-C02DFA407F3D}"/>
                </c:ext>
              </c:extLst>
            </c:dLbl>
            <c:dLbl>
              <c:idx val="1"/>
              <c:layout>
                <c:manualLayout>
                  <c:x val="-4.6823735708586701E-2"/>
                  <c:y val="-0.2008982845445363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A-466F-A9A3-C02DFA407F3D}"/>
                </c:ext>
              </c:extLst>
            </c:dLbl>
            <c:dLbl>
              <c:idx val="2"/>
              <c:layout>
                <c:manualLayout>
                  <c:x val="0.13568699212411836"/>
                  <c:y val="0.137412000951811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A-466F-A9A3-C02DFA407F3D}"/>
                </c:ext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4  a 9 anys</c:v>
                </c:pt>
                <c:pt idx="1">
                  <c:v>10 a 12 anys</c:v>
                </c:pt>
                <c:pt idx="2">
                  <c:v>13 a 16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</c:v>
                </c:pt>
                <c:pt idx="1">
                  <c:v>10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CA-466F-A9A3-C02DFA407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761955329394"/>
          <c:y val="0.76613655394013125"/>
          <c:w val="0.31317398552600323"/>
          <c:h val="0.15925802401023445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18638480107501"/>
          <c:y val="0.24563867991501775"/>
          <c:w val="0.46730441582020765"/>
          <c:h val="0.7183013436449261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SUPORT D'ATENCIO SOCIAL INFANTS I ADOLESCENTS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CBCF-4E36-B2CF-1CF0F0A4DE2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CBCF-4E36-B2CF-1CF0F0A4DE29}"/>
              </c:ext>
            </c:extLst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7 a 12 anys</c:v>
                </c:pt>
                <c:pt idx="1">
                  <c:v>13 a 16 anys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5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CF-4E36-B2CF-1CF0F0A4DE2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133803654442729"/>
          <c:y val="0.7787515830149967"/>
          <c:w val="0.28866196345557266"/>
          <c:h val="0.17979435757545814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4678655570999"/>
          <c:y val="0.23828090945782321"/>
          <c:w val="0.53983418353591905"/>
          <c:h val="0.7138783801964213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SERVEI D'ATENCIÓ DOMICILIÀRIA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5A-4D0F-8A59-C223BE29D3DD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65A-4D0F-8A59-C223BE29D3DD}"/>
              </c:ext>
            </c:extLst>
          </c:dPt>
          <c:dLbls>
            <c:dLbl>
              <c:idx val="0"/>
              <c:layout>
                <c:manualLayout>
                  <c:x val="-0.15500606241140119"/>
                  <c:y val="-0.1537895869769944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65A-4D0F-8A59-C223BE29D3DD}"/>
                </c:ext>
              </c:extLst>
            </c:dLbl>
            <c:dLbl>
              <c:idx val="1"/>
              <c:layout>
                <c:manualLayout>
                  <c:x val="0.15233367740239456"/>
                  <c:y val="0.1136746939324633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5A-4D0F-8A59-C223BE29D3DD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5A-4D0F-8A59-C223BE29D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9640123295144"/>
          <c:y val="0.81475689492802372"/>
          <c:w val="0.20294743678722921"/>
          <c:h val="0.15210063231535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4233123041095"/>
          <c:y val="0.16784872166181392"/>
          <c:w val="0.53053010030425951"/>
          <c:h val="0.7864026109160746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TELEASSISTÈNCIA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9E3-47FE-AFC7-ED0304BAF34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51-4776-98CB-D3C05AF88B61}"/>
              </c:ext>
            </c:extLst>
          </c:dPt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00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168</c:v>
                </c:pt>
                <c:pt idx="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3-47FE-AFC7-ED0304BAF34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52127941742153"/>
          <c:y val="0.85268079986579004"/>
          <c:w val="0.21722891951079629"/>
          <c:h val="0.14544937130318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C8B-42EF-9664-A30DFDC529E6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8B-42EF-9664-A30DFDC529E6}"/>
              </c:ext>
            </c:extLst>
          </c:dPt>
          <c:dLbls>
            <c:dLbl>
              <c:idx val="0"/>
              <c:layout>
                <c:manualLayout>
                  <c:x val="-0.13547357816016206"/>
                  <c:y val="-0.110108337309385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8B-42EF-9664-A30DFDC529E6}"/>
                </c:ext>
              </c:extLst>
            </c:dLbl>
            <c:dLbl>
              <c:idx val="1"/>
              <c:layout>
                <c:manualLayout>
                  <c:x val="0.17298042336033725"/>
                  <c:y val="0.11959057814124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8B-42EF-9664-A30DFDC529E6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1108</c:v>
                </c:pt>
                <c:pt idx="1">
                  <c:v>1646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8B-42EF-9664-A30DFDC52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36687825964423"/>
          <c:y val="0.85145518603389969"/>
          <c:w val="0.22263312174035577"/>
          <c:h val="0.14786306501292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00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AJUTS IBI</a:t>
            </a:r>
          </a:p>
        </c:rich>
      </c:tx>
      <c:layout>
        <c:manualLayout>
          <c:xMode val="edge"/>
          <c:yMode val="edge"/>
          <c:x val="0.39736017861226169"/>
          <c:y val="3.1122256309669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D8D-4F96-B6FA-01407C956AA5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D8D-4F96-B6FA-01407C956AA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D8D-4F96-B6FA-01407C956AA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D8D-4F96-B6FA-01407C956AA5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Desestimats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8D-4F96-B6FA-01407C956AA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87795841324674"/>
          <c:y val="0.7132233565917061"/>
          <c:w val="0.2212204158675326"/>
          <c:h val="0.1230010383070864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2956-4CA2-B26D-23D3879D724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2956-4CA2-B26D-23D3879D724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2956-4CA2-B26D-23D3879D724D}"/>
              </c:ext>
            </c:extLst>
          </c:dPt>
          <c:dLbls>
            <c:dLbl>
              <c:idx val="0"/>
              <c:layout>
                <c:manualLayout>
                  <c:x val="-0.13312541237581307"/>
                  <c:y val="-2.68480448582351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56-4CA2-B26D-23D3879D724D}"/>
                </c:ext>
              </c:extLst>
            </c:dLbl>
            <c:dLbl>
              <c:idx val="1"/>
              <c:layout>
                <c:manualLayout>
                  <c:x val="1.7868743573034043E-2"/>
                  <c:y val="-0.1280566788293255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56-4CA2-B26D-23D3879D724D}"/>
                </c:ext>
              </c:extLst>
            </c:dLbl>
            <c:dLbl>
              <c:idx val="2"/>
              <c:layout>
                <c:manualLayout>
                  <c:x val="0.12691250926363737"/>
                  <c:y val="-7.844576128595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56-4CA2-B26D-23D3879D72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3288</c:v>
                </c:pt>
                <c:pt idx="1">
                  <c:v>1670</c:v>
                </c:pt>
                <c:pt idx="2">
                  <c:v>2651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56-4CA2-B26D-23D3879D7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93270799104825"/>
          <c:y val="0.61099120465757861"/>
          <c:w val="0.41067296345622079"/>
          <c:h val="0.21583490287267124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099041831846985E-2"/>
          <c:y val="0.21104448920097699"/>
          <c:w val="0.53929166165789699"/>
          <c:h val="0.793823053368328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PROBLEMÀTIQUES ATESES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51-4A1A-BD10-746113F57F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9D-40B1-9494-578BC36F2B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9D-40B1-9494-578BC36F2B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9D-40B1-9494-578BC36F2B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9D-40B1-9494-578BC36F2B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9D-40B1-9494-578BC36F2B4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9D-40B1-9494-578BC36F2B4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651-4A1A-BD10-746113F57FF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651-4A1A-BD10-746113F57FF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4D8-4315-84E3-13054A1096BF}"/>
              </c:ext>
            </c:extLst>
          </c:dPt>
          <c:dLbls>
            <c:dLbl>
              <c:idx val="0"/>
              <c:layout>
                <c:manualLayout>
                  <c:x val="-0.12614465859681048"/>
                  <c:y val="0.1009296967266950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51-4A1A-BD10-746113F57FF3}"/>
                </c:ext>
              </c:extLst>
            </c:dLbl>
            <c:dLbl>
              <c:idx val="2"/>
              <c:layout>
                <c:manualLayout>
                  <c:x val="-9.0151153973915876E-2"/>
                  <c:y val="-6.79860059978621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0B1-9494-578BC36F2B4E}"/>
                </c:ext>
              </c:extLst>
            </c:dLbl>
            <c:dLbl>
              <c:idx val="3"/>
              <c:layout>
                <c:manualLayout>
                  <c:x val="-7.2938833463229644E-2"/>
                  <c:y val="-9.450082082949735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0B1-9494-578BC36F2B4E}"/>
                </c:ext>
              </c:extLst>
            </c:dLbl>
            <c:dLbl>
              <c:idx val="4"/>
              <c:layout>
                <c:manualLayout>
                  <c:x val="8.8279973235591627E-3"/>
                  <c:y val="-3.08377132172473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0B1-9494-578BC36F2B4E}"/>
                </c:ext>
              </c:extLst>
            </c:dLbl>
            <c:dLbl>
              <c:idx val="5"/>
              <c:layout>
                <c:manualLayout>
                  <c:x val="7.83280116430385E-2"/>
                  <c:y val="-0.1347153026796607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0B1-9494-578BC36F2B4E}"/>
                </c:ext>
              </c:extLst>
            </c:dLbl>
            <c:dLbl>
              <c:idx val="6"/>
              <c:layout>
                <c:manualLayout>
                  <c:x val="9.560725849049409E-2"/>
                  <c:y val="1.304655014802180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9D-40B1-9494-578BC36F2B4E}"/>
                </c:ext>
              </c:extLst>
            </c:dLbl>
            <c:dLbl>
              <c:idx val="7"/>
              <c:layout>
                <c:manualLayout>
                  <c:x val="0.10589630215908646"/>
                  <c:y val="0.1012815580340836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651-4A1A-BD10-746113F57FF3}"/>
                </c:ext>
              </c:extLst>
            </c:dLbl>
            <c:dLbl>
              <c:idx val="8"/>
              <c:layout>
                <c:manualLayout>
                  <c:x val="3.2502614645044607E-2"/>
                  <c:y val="9.18167700083542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651-4A1A-BD10-746113F57F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Hoja1!$A$2:$A$11</c:f>
              <c:strCache>
                <c:ptCount val="10"/>
                <c:pt idx="0">
                  <c:v>Econòmiques</c:v>
                </c:pt>
                <c:pt idx="1">
                  <c:v>Laborals</c:v>
                </c:pt>
                <c:pt idx="2">
                  <c:v>Infància i aprenentatge</c:v>
                </c:pt>
                <c:pt idx="3">
                  <c:v>Habitatge</c:v>
                </c:pt>
                <c:pt idx="4">
                  <c:v>Sospita maltractament</c:v>
                </c:pt>
                <c:pt idx="5">
                  <c:v>Mancances socials</c:v>
                </c:pt>
                <c:pt idx="6">
                  <c:v>Discapacitat</c:v>
                </c:pt>
                <c:pt idx="7">
                  <c:v>Salut</c:v>
                </c:pt>
                <c:pt idx="8">
                  <c:v>Drogodependències</c:v>
                </c:pt>
                <c:pt idx="9">
                  <c:v>Altres</c:v>
                </c:pt>
              </c:strCache>
            </c:strRef>
          </c:cat>
          <c:val>
            <c:numRef>
              <c:f>Hoja1!$B$2:$B$11</c:f>
              <c:numCache>
                <c:formatCode>General</c:formatCode>
                <c:ptCount val="10"/>
                <c:pt idx="0">
                  <c:v>25.18</c:v>
                </c:pt>
                <c:pt idx="1">
                  <c:v>5.79</c:v>
                </c:pt>
                <c:pt idx="2">
                  <c:v>5.2</c:v>
                </c:pt>
                <c:pt idx="3">
                  <c:v>5.2</c:v>
                </c:pt>
                <c:pt idx="4">
                  <c:v>1.65</c:v>
                </c:pt>
                <c:pt idx="5">
                  <c:v>30.38</c:v>
                </c:pt>
                <c:pt idx="6">
                  <c:v>5.56</c:v>
                </c:pt>
                <c:pt idx="7">
                  <c:v>14.42</c:v>
                </c:pt>
                <c:pt idx="8">
                  <c:v>5.32</c:v>
                </c:pt>
                <c:pt idx="9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9D-40B1-9494-578BC36F2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01047833646552"/>
          <c:y val="0.16199850302153057"/>
          <c:w val="0.34283959802446068"/>
          <c:h val="0.81711401419764296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14936321409594E-2"/>
          <c:y val="7.0435813138793088E-2"/>
          <c:w val="0.57661986910067009"/>
          <c:h val="0.8091276676057308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D'URGÈNCIA SOCIAL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A72-4C7A-BD8F-B0A78B3D31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A72-4C7A-BD8F-B0A78B3D31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A72-4C7A-BD8F-B0A78B3D31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72-4C7A-BD8F-B0A78B3D31E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72-4C7A-BD8F-B0A78B3D31E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72-4C7A-BD8F-B0A78B3D31E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6E7-4858-BEC3-F547886040E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8DD-4A24-AF1D-7CBC5C554536}"/>
              </c:ext>
            </c:extLst>
          </c:dPt>
          <c:dLbls>
            <c:dLbl>
              <c:idx val="0"/>
              <c:layout>
                <c:manualLayout>
                  <c:x val="-0.18226610262951112"/>
                  <c:y val="-0.1673413665493275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72-4C7A-BD8F-B0A78B3D31E8}"/>
                </c:ext>
              </c:extLst>
            </c:dLbl>
            <c:dLbl>
              <c:idx val="1"/>
              <c:layout>
                <c:manualLayout>
                  <c:x val="5.3153142784199289E-2"/>
                  <c:y val="-2.267126997021391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72-4C7A-BD8F-B0A78B3D31E8}"/>
                </c:ext>
              </c:extLst>
            </c:dLbl>
            <c:dLbl>
              <c:idx val="2"/>
              <c:layout>
                <c:manualLayout>
                  <c:x val="1.2623871411247328E-3"/>
                  <c:y val="-4.172984926437404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72-4C7A-BD8F-B0A78B3D31E8}"/>
                </c:ext>
              </c:extLst>
            </c:dLbl>
            <c:dLbl>
              <c:idx val="3"/>
              <c:layout>
                <c:manualLayout>
                  <c:x val="0.10070881320262683"/>
                  <c:y val="7.50776243343262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72-4C7A-BD8F-B0A78B3D31E8}"/>
                </c:ext>
              </c:extLst>
            </c:dLbl>
            <c:dLbl>
              <c:idx val="4"/>
              <c:layout>
                <c:manualLayout>
                  <c:x val="2.5718587591252312E-2"/>
                  <c:y val="-2.243207870746463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72-4C7A-BD8F-B0A78B3D31E8}"/>
                </c:ext>
              </c:extLst>
            </c:dLbl>
            <c:dLbl>
              <c:idx val="5"/>
              <c:layout>
                <c:manualLayout>
                  <c:x val="5.8669699604525234E-2"/>
                  <c:y val="0.1024345608809459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72-4C7A-BD8F-B0A78B3D31E8}"/>
                </c:ext>
              </c:extLst>
            </c:dLbl>
            <c:dLbl>
              <c:idx val="6"/>
              <c:layout>
                <c:manualLayout>
                  <c:x val="1.2192786867406933E-2"/>
                  <c:y val="6.9500857478111745E-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6E7-4858-BEC3-F54788604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Hoja1!$A$2:$A$9</c:f>
              <c:strCache>
                <c:ptCount val="8"/>
                <c:pt idx="0">
                  <c:v>Manutenció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transports</c:v>
                </c:pt>
                <c:pt idx="5">
                  <c:v>Subministrament</c:v>
                </c:pt>
                <c:pt idx="6">
                  <c:v>Prestacions econòmiques</c:v>
                </c:pt>
                <c:pt idx="7">
                  <c:v>Tractament psicopedagògic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384</c:v>
                </c:pt>
                <c:pt idx="1">
                  <c:v>37</c:v>
                </c:pt>
                <c:pt idx="2">
                  <c:v>3</c:v>
                </c:pt>
                <c:pt idx="3">
                  <c:v>74</c:v>
                </c:pt>
                <c:pt idx="4">
                  <c:v>20</c:v>
                </c:pt>
                <c:pt idx="5">
                  <c:v>7</c:v>
                </c:pt>
                <c:pt idx="6">
                  <c:v>16</c:v>
                </c:pt>
                <c:pt idx="7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A72-4C7A-BD8F-B0A78B3D3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293391397212664"/>
          <c:y val="9.1858245329000818E-2"/>
          <c:w val="0.33435053242080132"/>
          <c:h val="0.81070516292084116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ca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Nº </a:t>
            </a:r>
            <a:r>
              <a:rPr lang="ca-ES" noProof="0" dirty="0"/>
              <a:t>Ajudes segons subministrament</a:t>
            </a:r>
          </a:p>
        </c:rich>
      </c:tx>
      <c:layout>
        <c:manualLayout>
          <c:xMode val="edge"/>
          <c:yMode val="edge"/>
          <c:x val="0.30083203679902593"/>
          <c:y val="4.25268039930896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nº Ajudes segons subministrament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59-4416-8429-DB9CCCDF16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59-4416-8429-DB9CCCDF16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059-4416-8429-DB9CCCDF1608}"/>
              </c:ext>
            </c:extLst>
          </c:dPt>
          <c:cat>
            <c:strRef>
              <c:f>Hoja1!$A$2:$A$4</c:f>
              <c:strCache>
                <c:ptCount val="3"/>
                <c:pt idx="0">
                  <c:v>Llum</c:v>
                </c:pt>
                <c:pt idx="1">
                  <c:v>Aigua</c:v>
                </c:pt>
                <c:pt idx="2">
                  <c:v>Cas-oil</c:v>
                </c:pt>
              </c:strCache>
            </c:strRef>
          </c:cat>
          <c:val>
            <c:numRef>
              <c:f>Hoja1!$B$2:$B$4</c:f>
              <c:numCache>
                <c:formatCode>0%</c:formatCode>
                <c:ptCount val="3"/>
                <c:pt idx="0">
                  <c:v>0.04</c:v>
                </c:pt>
                <c:pt idx="1">
                  <c:v>0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57-432A-8582-C53A42F34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9961021200399385"/>
          <c:y val="2.30195392242636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Imports per subministre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075-4D46-9163-E264884704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FE-4B55-BE44-C503752682B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FE-4B55-BE44-C503752682B8}"/>
              </c:ext>
            </c:extLst>
          </c:dPt>
          <c:cat>
            <c:strRef>
              <c:f>Hoja1!$A$2:$A$4</c:f>
              <c:strCache>
                <c:ptCount val="3"/>
                <c:pt idx="0">
                  <c:v>Llum</c:v>
                </c:pt>
                <c:pt idx="1">
                  <c:v>Aigua</c:v>
                </c:pt>
                <c:pt idx="2">
                  <c:v>Gas-oil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3495.86</c:v>
                </c:pt>
                <c:pt idx="1">
                  <c:v>0</c:v>
                </c:pt>
                <c:pt idx="2">
                  <c:v>1862.81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75-4D46-9163-E264884704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36072834645668"/>
          <c:y val="4.9189403962265996E-2"/>
          <c:w val="0.79071727362204725"/>
          <c:h val="0.86900985057764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4-43E2-982D-8D333D089B6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4-43E2-982D-8D333D089B69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34-43E2-982D-8D333D089B69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34-43E2-982D-8D333D089B69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Hoja1!$F$2</c:f>
              <c:numCache>
                <c:formatCode>General</c:formatCode>
                <c:ptCount val="1"/>
                <c:pt idx="0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34-43E2-982D-8D333D089B69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Hoja1!$G$2</c:f>
              <c:numCache>
                <c:formatCode>General</c:formatCode>
                <c:ptCount val="1"/>
                <c:pt idx="0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F0-41BA-8609-D09600114891}"/>
            </c:ext>
          </c:extLst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Hoja1!$H$2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7-4408-B6BC-3A9FBDCDFE96}"/>
            </c:ext>
          </c:extLst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Hoja1!$A$2</c:f>
              <c:strCache>
                <c:ptCount val="1"/>
                <c:pt idx="0">
                  <c:v>Famílies</c:v>
                </c:pt>
              </c:strCache>
            </c:strRef>
          </c:cat>
          <c:val>
            <c:numRef>
              <c:f>Hoja1!$I$2</c:f>
              <c:numCache>
                <c:formatCode>General</c:formatCode>
                <c:ptCount val="1"/>
                <c:pt idx="0">
                  <c:v>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2-48DC-86C7-D3601D6189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06803184"/>
        <c:axId val="1906801552"/>
      </c:barChart>
      <c:catAx>
        <c:axId val="190680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06801552"/>
        <c:crosses val="autoZero"/>
        <c:auto val="1"/>
        <c:lblAlgn val="ctr"/>
        <c:lblOffset val="100"/>
        <c:noMultiLvlLbl val="0"/>
      </c:catAx>
      <c:valAx>
        <c:axId val="1906801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068031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ca-ES"/>
          </a:p>
        </c:txPr>
      </c:legendEntry>
      <c:legendEntry>
        <c:idx val="5"/>
        <c:txPr>
          <a:bodyPr/>
          <a:lstStyle/>
          <a:p>
            <a:pPr>
              <a:defRPr sz="1600"/>
            </a:pPr>
            <a:endParaRPr lang="ca-ES"/>
          </a:p>
        </c:txPr>
      </c:legendEntry>
      <c:layout>
        <c:manualLayout>
          <c:xMode val="edge"/>
          <c:yMode val="edge"/>
          <c:x val="0.8576058488964361"/>
          <c:y val="6.7873402135171207E-2"/>
          <c:w val="0.13820118747011889"/>
          <c:h val="0.5872489580001572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layout>
        <c:manualLayout>
          <c:xMode val="edge"/>
          <c:yMode val="edge"/>
          <c:x val="0.32043769795318833"/>
          <c:y val="3.28965876906893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54463721469127"/>
          <c:y val="0.17820883815304026"/>
          <c:w val="0.53247836171110319"/>
          <c:h val="0.5562590376394488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277-41EA-A1A2-669C2E6F6B7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1-F277-41EA-A1A2-669C2E6F6B7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2-F277-41EA-A1A2-669C2E6F6B78}"/>
              </c:ext>
            </c:extLst>
          </c:dPt>
          <c:dLbls>
            <c:dLbl>
              <c:idx val="0"/>
              <c:layout>
                <c:manualLayout>
                  <c:x val="-0.11573988087774716"/>
                  <c:y val="0.127071743339008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77-41EA-A1A2-669C2E6F6B7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77-41EA-A1A2-669C2E6F6B78}"/>
                </c:ext>
              </c:extLst>
            </c:dLbl>
            <c:dLbl>
              <c:idx val="2"/>
              <c:layout>
                <c:manualLayout>
                  <c:x val="-0.15836992624647789"/>
                  <c:y val="1.1654136592449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77-41EA-A1A2-669C2E6F6B78}"/>
                </c:ext>
              </c:extLst>
            </c:dLbl>
            <c:dLbl>
              <c:idx val="3"/>
              <c:layout>
                <c:manualLayout>
                  <c:x val="0.13767551355798444"/>
                  <c:y val="-0.110268730338940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277-41EA-A1A2-669C2E6F6B7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12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77-41EA-A1A2-669C2E6F6B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2176719197641257"/>
          <c:y val="0.70553366110945215"/>
          <c:w val="0.77829962794297669"/>
          <c:h val="0.240779676273513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Noves </a:t>
            </a:r>
            <a:r>
              <a:rPr lang="en-US" dirty="0" err="1"/>
              <a:t>Famílies</a:t>
            </a:r>
            <a:r>
              <a:rPr lang="en-US" dirty="0"/>
              <a:t> 2022</a:t>
            </a:r>
          </a:p>
        </c:rich>
      </c:tx>
      <c:layout>
        <c:manualLayout>
          <c:xMode val="edge"/>
          <c:yMode val="edge"/>
          <c:x val="0.1810996926118876"/>
          <c:y val="7.677550861275253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360326625873101"/>
          <c:y val="0.17829959047426905"/>
          <c:w val="0.58021289326212788"/>
          <c:h val="0.61385286943124917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Noves famílies 2022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D2F-43DB-8F6F-256E5908272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CD2F-43DB-8F6F-256E59082722}"/>
              </c:ext>
            </c:extLst>
          </c:dPt>
          <c:dLbls>
            <c:dLbl>
              <c:idx val="0"/>
              <c:layout>
                <c:manualLayout>
                  <c:x val="-0.13035712693653026"/>
                  <c:y val="-0.197557479164146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2F-43DB-8F6F-256E59082722}"/>
                </c:ext>
              </c:extLst>
            </c:dLbl>
            <c:dLbl>
              <c:idx val="1"/>
              <c:layout>
                <c:manualLayout>
                  <c:x val="0.12567683831068291"/>
                  <c:y val="0.1451024623145216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2F-43DB-8F6F-256E5908272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Resta</c:v>
                </c:pt>
                <c:pt idx="1">
                  <c:v>Noves 2022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23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2F-43DB-8F6F-256E590827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6177649129793467"/>
          <c:y val="0.86305281388457311"/>
          <c:w val="0.65769713503976823"/>
          <c:h val="8.316122157031906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0.07177</cdr:x>
      <cdr:y>0.03134</cdr:y>
    </cdr:from>
    <cdr:to>
      <cdr:x>0.94555</cdr:x>
      <cdr:y>0.12001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313880" y="150114"/>
          <a:ext cx="3821397" cy="4247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ca-ES" sz="216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047"/>
          </a:xfrm>
          <a:prstGeom prst="rect">
            <a:avLst/>
          </a:prstGeom>
        </p:spPr>
        <p:txBody>
          <a:bodyPr vert="horz" lIns="91441" tIns="45719" rIns="91441" bIns="4571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047"/>
          </a:xfrm>
          <a:prstGeom prst="rect">
            <a:avLst/>
          </a:prstGeom>
        </p:spPr>
        <p:txBody>
          <a:bodyPr vert="horz" lIns="91441" tIns="45719" rIns="91441" bIns="45719" rtlCol="0"/>
          <a:lstStyle>
            <a:lvl1pPr algn="r">
              <a:defRPr sz="1200"/>
            </a:lvl1pPr>
          </a:lstStyle>
          <a:p>
            <a:fld id="{F9726E3A-B57B-481B-B3A2-87DD76B71761}" type="datetimeFigureOut">
              <a:rPr lang="es-ES" smtClean="0"/>
              <a:t>02/05/2023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1" tIns="45719" rIns="91441" bIns="4571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2" y="4716383"/>
            <a:ext cx="5438775" cy="4468654"/>
          </a:xfrm>
          <a:prstGeom prst="rect">
            <a:avLst/>
          </a:prstGeom>
        </p:spPr>
        <p:txBody>
          <a:bodyPr vert="horz" lIns="91441" tIns="45719" rIns="91441" bIns="4571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1181"/>
            <a:ext cx="2946400" cy="497046"/>
          </a:xfrm>
          <a:prstGeom prst="rect">
            <a:avLst/>
          </a:prstGeom>
        </p:spPr>
        <p:txBody>
          <a:bodyPr vert="horz" lIns="91441" tIns="45719" rIns="91441" bIns="4571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31181"/>
            <a:ext cx="2946400" cy="497046"/>
          </a:xfrm>
          <a:prstGeom prst="rect">
            <a:avLst/>
          </a:prstGeom>
        </p:spPr>
        <p:txBody>
          <a:bodyPr vert="horz" lIns="91441" tIns="45719" rIns="91441" bIns="45719" rtlCol="0" anchor="b"/>
          <a:lstStyle>
            <a:lvl1pPr algn="r">
              <a:defRPr sz="1200"/>
            </a:lvl1pPr>
          </a:lstStyle>
          <a:p>
            <a:fld id="{0097659B-F4CC-4CFE-9B67-981036632EF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79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*7.740 habitants segons padró 2022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2241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56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346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14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96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3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7152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61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9941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086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7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4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8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82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7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1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02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4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Autofit/>
          </a:bodyPr>
          <a:lstStyle/>
          <a:p>
            <a:pPr algn="l"/>
            <a:r>
              <a:rPr lang="ca-ES" sz="1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Verdana" panose="020B0604030504040204" pitchFamily="34" charset="0"/>
                <a:ea typeface="Verdana" panose="020B0604030504040204" pitchFamily="34" charset="0"/>
              </a:rPr>
              <a:t>SERVEIS SOCIALS SANTA EULÀLIA DE RONÇANA</a:t>
            </a: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62150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2022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4045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MENJADOR ESCOLAR 2022/2023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69098"/>
              </p:ext>
            </p:extLst>
          </p:nvPr>
        </p:nvGraphicFramePr>
        <p:xfrm>
          <a:off x="777237" y="1840091"/>
          <a:ext cx="5606937" cy="24316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268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Sol·licituds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/>
                        <a:t>Altres</a:t>
                      </a:r>
                      <a:endParaRPr lang="ca-ES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558">
                <a:tc>
                  <a:txBody>
                    <a:bodyPr/>
                    <a:lstStyle/>
                    <a:p>
                      <a:r>
                        <a:rPr lang="ca-ES" b="1" noProof="0" dirty="0"/>
                        <a:t>Totals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686585080"/>
              </p:ext>
            </p:extLst>
          </p:nvPr>
        </p:nvGraphicFramePr>
        <p:xfrm>
          <a:off x="6010874" y="1405718"/>
          <a:ext cx="5543816" cy="433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832513" y="434137"/>
            <a:ext cx="10645254" cy="85306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tx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ACTIVITATS ESPORTIVES 2022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828047"/>
              </p:ext>
            </p:extLst>
          </p:nvPr>
        </p:nvGraphicFramePr>
        <p:xfrm>
          <a:off x="970384" y="1558211"/>
          <a:ext cx="6192416" cy="34808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16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4132">
                <a:tc>
                  <a:txBody>
                    <a:bodyPr/>
                    <a:lstStyle/>
                    <a:p>
                      <a:r>
                        <a:rPr lang="ca-ES" noProof="0" dirty="0"/>
                        <a:t>Clubs</a:t>
                      </a:r>
                      <a:r>
                        <a:rPr lang="ca-ES" baseline="0" noProof="0" dirty="0"/>
                        <a:t> Esportius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33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CEB</a:t>
                      </a:r>
                      <a:r>
                        <a:rPr lang="ca-ES" sz="1600" baseline="0" noProof="0" dirty="0"/>
                        <a:t> Ronçana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575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Patinatge</a:t>
                      </a:r>
                      <a:r>
                        <a:rPr lang="ca-ES" sz="1600" baseline="0" noProof="0" dirty="0"/>
                        <a:t> Santa Eulàlia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Trackdance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238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Fit </a:t>
                      </a:r>
                      <a:r>
                        <a:rPr lang="ca-ES" sz="1600" noProof="0" dirty="0" err="1"/>
                        <a:t>Time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  <a:endParaRPr lang="ca-ES" b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Karate AFA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3830762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b="0" noProof="0" dirty="0"/>
                        <a:t>Altres clubs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393016"/>
                  </a:ext>
                </a:extLst>
              </a:tr>
              <a:tr h="368722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TOTALS</a:t>
                      </a:r>
                      <a:endParaRPr lang="ca-ES" sz="16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930127"/>
              </p:ext>
            </p:extLst>
          </p:nvPr>
        </p:nvGraphicFramePr>
        <p:xfrm>
          <a:off x="915990" y="5783783"/>
          <a:ext cx="4859288" cy="6400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30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158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</a:t>
                      </a:r>
                      <a:r>
                        <a:rPr lang="ca-ES" baseline="0" noProof="0" dirty="0"/>
                        <a:t> activitats esportives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6.999,00 €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8045"/>
              </p:ext>
            </p:extLst>
          </p:nvPr>
        </p:nvGraphicFramePr>
        <p:xfrm>
          <a:off x="614149" y="1896851"/>
          <a:ext cx="4994799" cy="30642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1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756">
                <a:tc>
                  <a:txBody>
                    <a:bodyPr/>
                    <a:lstStyle/>
                    <a:p>
                      <a:pPr algn="l"/>
                      <a:r>
                        <a:rPr lang="ca-ES" noProof="0" dirty="0"/>
                        <a:t>  Total tràmits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513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aparcament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Targeta acreditativa discapacitat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Sol·licituds a Habitatge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334">
                <a:tc>
                  <a:txBody>
                    <a:bodyPr/>
                    <a:lstStyle/>
                    <a:p>
                      <a:r>
                        <a:rPr lang="ca-ES" noProof="0" dirty="0"/>
                        <a:t>Enviament documentació requerida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75996"/>
                  </a:ext>
                </a:extLst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614148" y="465267"/>
            <a:ext cx="10727141" cy="872213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SOL·LICITUDS  TRAMITADES 2022       </a:t>
            </a: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633278"/>
              </p:ext>
            </p:extLst>
          </p:nvPr>
        </p:nvGraphicFramePr>
        <p:xfrm>
          <a:off x="5608948" y="1896851"/>
          <a:ext cx="5583482" cy="26280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55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7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264">
                <a:tc gridSpan="2">
                  <a:txBody>
                    <a:bodyPr/>
                    <a:lstStyle/>
                    <a:p>
                      <a:r>
                        <a:rPr lang="ca-ES" dirty="0"/>
                        <a:t>   Tràmits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07">
                <a:tc>
                  <a:txBody>
                    <a:bodyPr/>
                    <a:lstStyle/>
                    <a:p>
                      <a:r>
                        <a:rPr lang="ca-ES" noProof="0" dirty="0"/>
                        <a:t>Reconeixement 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06">
                <a:tc>
                  <a:txBody>
                    <a:bodyPr/>
                    <a:lstStyle/>
                    <a:p>
                      <a:r>
                        <a:rPr lang="ca-ES" noProof="0" dirty="0"/>
                        <a:t>Revisió Dependència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231953"/>
                  </a:ext>
                </a:extLst>
              </a:tr>
              <a:tr h="414779">
                <a:tc>
                  <a:txBody>
                    <a:bodyPr/>
                    <a:lstStyle/>
                    <a:p>
                      <a:r>
                        <a:rPr lang="ca-ES" noProof="0" dirty="0"/>
                        <a:t>Comunicació</a:t>
                      </a:r>
                      <a:r>
                        <a:rPr lang="ca-ES" baseline="0" noProof="0" dirty="0"/>
                        <a:t> </a:t>
                      </a:r>
                      <a:r>
                        <a:rPr lang="ca-ES" baseline="0" noProof="0" dirty="0" err="1"/>
                        <a:t>modif</a:t>
                      </a:r>
                      <a:r>
                        <a:rPr lang="ca-ES" baseline="0" noProof="0" dirty="0"/>
                        <a:t>. dades Dependència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206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Imserso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9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3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Altres tràmits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853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56461"/>
            <a:ext cx="10906763" cy="1008692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PROJECTE SOCIOEDUCATIU ESPAI RAJOLER 2022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671151"/>
              </p:ext>
            </p:extLst>
          </p:nvPr>
        </p:nvGraphicFramePr>
        <p:xfrm>
          <a:off x="777237" y="2240833"/>
          <a:ext cx="4944251" cy="23658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1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4 a 9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10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734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2140867608"/>
              </p:ext>
            </p:extLst>
          </p:nvPr>
        </p:nvGraphicFramePr>
        <p:xfrm>
          <a:off x="6008427" y="1704513"/>
          <a:ext cx="5222629" cy="3637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02753"/>
              </p:ext>
            </p:extLst>
          </p:nvPr>
        </p:nvGraphicFramePr>
        <p:xfrm>
          <a:off x="777236" y="5046260"/>
          <a:ext cx="4581573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119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14.449,26€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sz="3600" dirty="0">
                <a:solidFill>
                  <a:schemeClr val="bg1"/>
                </a:solidFill>
              </a:rPr>
              <a:t>SUPORT D’ATENCIÓ SOCIAL PER A INFANTS I ADOLESCENTS EN SITUACIÓ DE RISC 2022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972259"/>
              </p:ext>
            </p:extLst>
          </p:nvPr>
        </p:nvGraphicFramePr>
        <p:xfrm>
          <a:off x="777237" y="2140341"/>
          <a:ext cx="4476406" cy="24180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/>
                        <a:t>EDAT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HOMES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DONES</a:t>
                      </a:r>
                      <a:endParaRPr lang="ca-E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3 a 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7 a 12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/>
                        <a:t>De</a:t>
                      </a:r>
                      <a:r>
                        <a:rPr lang="ca-ES" baseline="0" noProof="0" dirty="0"/>
                        <a:t> 13 a 16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r>
                        <a:rPr lang="es-ES" baseline="0" dirty="0"/>
                        <a:t> </a:t>
                      </a:r>
                      <a:endParaRPr lang="ca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2503932040"/>
              </p:ext>
            </p:extLst>
          </p:nvPr>
        </p:nvGraphicFramePr>
        <p:xfrm>
          <a:off x="5438594" y="1729047"/>
          <a:ext cx="5910997" cy="342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336599"/>
              </p:ext>
            </p:extLst>
          </p:nvPr>
        </p:nvGraphicFramePr>
        <p:xfrm>
          <a:off x="777237" y="5032613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6.139 €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8163922" cy="782387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DEPENDÈNCIA 2022 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342814"/>
              </p:ext>
            </p:extLst>
          </p:nvPr>
        </p:nvGraphicFramePr>
        <p:xfrm>
          <a:off x="1142998" y="1804899"/>
          <a:ext cx="8163922" cy="28791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9811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Tràmits dependència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tramitats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49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/>
                        <a:t>Modificacions </a:t>
                      </a:r>
                      <a:r>
                        <a:rPr lang="ca-ES" noProof="0" dirty="0" err="1"/>
                        <a:t>PIA’s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39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/>
                        <a:t>PIA’s</a:t>
                      </a:r>
                      <a:r>
                        <a:rPr lang="ca-ES" noProof="0" dirty="0"/>
                        <a:t> tancats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21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/>
                        <a:t>Desistiments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10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6" y="601745"/>
            <a:ext cx="9875520" cy="817622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SAD  Servei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d’Atenció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Domiciliària   2022   </a:t>
            </a: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947745"/>
              </p:ext>
            </p:extLst>
          </p:nvPr>
        </p:nvGraphicFramePr>
        <p:xfrm>
          <a:off x="1136248" y="1702268"/>
          <a:ext cx="5324842" cy="1740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8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Persones ateses 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Dependència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SAD Social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/>
              <a:t>*Usuaris beneficiaris del SAD atenció a la persona i SAD atenció a la llar.</a:t>
            </a: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754324791"/>
              </p:ext>
            </p:extLst>
          </p:nvPr>
        </p:nvGraphicFramePr>
        <p:xfrm>
          <a:off x="6080756" y="1153682"/>
          <a:ext cx="4967785" cy="39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4 Marcador de contenido">
            <a:extLst>
              <a:ext uri="{FF2B5EF4-FFF2-40B4-BE49-F238E27FC236}">
                <a16:creationId xmlns:a16="http://schemas.microsoft.com/office/drawing/2014/main" id="{AE5ED5E9-6B18-57D5-B933-982D6E67EB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482372"/>
              </p:ext>
            </p:extLst>
          </p:nvPr>
        </p:nvGraphicFramePr>
        <p:xfrm>
          <a:off x="1136248" y="3677422"/>
          <a:ext cx="5324842" cy="17404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9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8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Serveis SAD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Atenció persona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Atenció llar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rgbClr val="4BB7E7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chemeClr val="bg1"/>
                </a:solidFill>
              </a:rPr>
              <a:t>SERVEI DE </a:t>
            </a:r>
            <a:r>
              <a:rPr lang="ca-ES" sz="3600" dirty="0">
                <a:solidFill>
                  <a:schemeClr val="bg1"/>
                </a:solidFill>
              </a:rPr>
              <a:t>TELEASSISTÈNCIA  2022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9187969"/>
              </p:ext>
            </p:extLst>
          </p:nvPr>
        </p:nvGraphicFramePr>
        <p:xfrm>
          <a:off x="1085669" y="1855216"/>
          <a:ext cx="5113715" cy="39636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1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7344">
                <a:tc gridSpan="3"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amb servei de teleassistència durant l’any 2022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60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Dones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dirty="0"/>
                        <a:t>0</a:t>
                      </a:r>
                      <a:endParaRPr lang="ca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168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68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98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273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Homes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69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273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355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41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13777832"/>
              </p:ext>
            </p:extLst>
          </p:nvPr>
        </p:nvGraphicFramePr>
        <p:xfrm>
          <a:off x="5859530" y="1242457"/>
          <a:ext cx="5760872" cy="388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ÀPATS</a:t>
            </a:r>
            <a:r>
              <a:rPr lang="es-ES" sz="3600" dirty="0">
                <a:solidFill>
                  <a:schemeClr val="bg1"/>
                </a:solidFill>
              </a:rPr>
              <a:t> A </a:t>
            </a:r>
            <a:r>
              <a:rPr lang="ca-ES" sz="3600" dirty="0">
                <a:solidFill>
                  <a:schemeClr val="bg1"/>
                </a:solidFill>
              </a:rPr>
              <a:t>DOMICILI  2022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339865"/>
              </p:ext>
            </p:extLst>
          </p:nvPr>
        </p:nvGraphicFramePr>
        <p:xfrm>
          <a:off x="1142998" y="4725822"/>
          <a:ext cx="3722342" cy="1731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3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894">
                <a:tc>
                  <a:txBody>
                    <a:bodyPr/>
                    <a:lstStyle/>
                    <a:p>
                      <a:r>
                        <a:rPr lang="ca-ES" dirty="0"/>
                        <a:t>Àpats lliurats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2754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/>
                        <a:t>Dones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1108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err="1"/>
                        <a:t>Homes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1646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667229661"/>
              </p:ext>
            </p:extLst>
          </p:nvPr>
        </p:nvGraphicFramePr>
        <p:xfrm>
          <a:off x="5961117" y="950368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4 Marcador de contenido">
            <a:extLst>
              <a:ext uri="{FF2B5EF4-FFF2-40B4-BE49-F238E27FC236}">
                <a16:creationId xmlns:a16="http://schemas.microsoft.com/office/drawing/2014/main" id="{51D0E4C2-F6F9-7078-B619-335DA47A38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118765"/>
              </p:ext>
            </p:extLst>
          </p:nvPr>
        </p:nvGraphicFramePr>
        <p:xfrm>
          <a:off x="1142998" y="1344788"/>
          <a:ext cx="5227509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20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2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9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5158">
                <a:tc gridSpan="3"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 l’any 2022</a:t>
                      </a:r>
                      <a:endParaRPr lang="ca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109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Dones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dirty="0"/>
                        <a:t>0</a:t>
                      </a:r>
                      <a:endParaRPr lang="ca-E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109">
                <a:tc rowSpan="4">
                  <a:txBody>
                    <a:bodyPr/>
                    <a:lstStyle/>
                    <a:p>
                      <a:r>
                        <a:rPr lang="ca-ES" sz="1600" noProof="0" dirty="0"/>
                        <a:t>Homes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a-ES" baseline="0" noProof="0" dirty="0"/>
                        <a:t>0 a17 anys</a:t>
                      </a:r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0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6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18 a 64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65 a 84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109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/>
                        <a:t>+ 85 anys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IBI 2022   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607286"/>
              </p:ext>
            </p:extLst>
          </p:nvPr>
        </p:nvGraphicFramePr>
        <p:xfrm>
          <a:off x="1375008" y="1678676"/>
          <a:ext cx="4720987" cy="1321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1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4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512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Atorgats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Desestimats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448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181667735"/>
              </p:ext>
            </p:extLst>
          </p:nvPr>
        </p:nvGraphicFramePr>
        <p:xfrm>
          <a:off x="6277970" y="1610435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670286"/>
              </p:ext>
            </p:extLst>
          </p:nvPr>
        </p:nvGraphicFramePr>
        <p:xfrm>
          <a:off x="1418683" y="5005318"/>
          <a:ext cx="4231491" cy="48108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880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/>
                        <a:t>  COST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4.403,71€</a:t>
                      </a:r>
                      <a:endParaRPr lang="ca-E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382536"/>
              </p:ext>
            </p:extLst>
          </p:nvPr>
        </p:nvGraphicFramePr>
        <p:xfrm>
          <a:off x="1405718" y="3396555"/>
          <a:ext cx="3498436" cy="11305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11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Un o més membres de la unitat familiar amb  discapacitat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13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ca-ES" sz="1400" baseline="0" noProof="0" dirty="0"/>
                        <a:t>Família monoparental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2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204309" y="2944511"/>
            <a:ext cx="0" cy="369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01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87582" y="568036"/>
            <a:ext cx="9875520" cy="878006"/>
          </a:xfrm>
          <a:solidFill>
            <a:srgbClr val="4BB7E7"/>
          </a:solidFill>
        </p:spPr>
        <p:txBody>
          <a:bodyPr>
            <a:normAutofit/>
          </a:bodyPr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Persones ateses 2022 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484801"/>
              </p:ext>
            </p:extLst>
          </p:nvPr>
        </p:nvGraphicFramePr>
        <p:xfrm>
          <a:off x="1597807" y="2196176"/>
          <a:ext cx="4314940" cy="26826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8178">
                <a:tc gridSpan="2">
                  <a:txBody>
                    <a:bodyPr/>
                    <a:lstStyle/>
                    <a:p>
                      <a:pPr algn="l"/>
                      <a:r>
                        <a:rPr lang="ca-ES" dirty="0"/>
                        <a:t>Nombre usuaris/àries ateses</a:t>
                      </a:r>
                    </a:p>
                  </a:txBody>
                  <a:tcPr marL="278348" marR="278348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14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Dones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1.279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Homes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852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TOTAL</a:t>
                      </a:r>
                    </a:p>
                  </a:txBody>
                  <a:tcPr marL="278348" marR="2783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2.131</a:t>
                      </a:r>
                    </a:p>
                  </a:txBody>
                  <a:tcPr marL="278348" marR="278348" anchor="ctr"/>
                </a:tc>
                <a:extLst>
                  <a:ext uri="{0D108BD9-81ED-4DB2-BD59-A6C34878D82A}">
                    <a16:rowId xmlns:a16="http://schemas.microsoft.com/office/drawing/2014/main" val="238041517"/>
                  </a:ext>
                </a:extLst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1093301358"/>
              </p:ext>
            </p:extLst>
          </p:nvPr>
        </p:nvGraphicFramePr>
        <p:xfrm>
          <a:off x="5912747" y="1278192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087582" y="5429183"/>
            <a:ext cx="5536206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El 27,53%* de la població del municipi és atesa pels  Serveis Socials</a:t>
            </a:r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C47F8DAA-332B-4F54-AAE5-4DAA7EA14552}"/>
              </a:ext>
            </a:extLst>
          </p:cNvPr>
          <p:cNvSpPr txBox="1"/>
          <p:nvPr/>
        </p:nvSpPr>
        <p:spPr>
          <a:xfrm>
            <a:off x="1087582" y="6502728"/>
            <a:ext cx="22293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i="1" dirty="0"/>
              <a:t>*7.740 habitants segons padró 2022</a:t>
            </a:r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265840"/>
              </p:ext>
            </p:extLst>
          </p:nvPr>
        </p:nvGraphicFramePr>
        <p:xfrm>
          <a:off x="1538784" y="1654246"/>
          <a:ext cx="4056799" cy="18688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/>
                        <a:t>Persones</a:t>
                      </a:r>
                      <a:r>
                        <a:rPr lang="ca-ES" baseline="0" dirty="0"/>
                        <a:t> beneficiàries </a:t>
                      </a:r>
                      <a:endParaRPr lang="ca-ES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90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67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862170"/>
              </p:ext>
            </p:extLst>
          </p:nvPr>
        </p:nvGraphicFramePr>
        <p:xfrm>
          <a:off x="6028057" y="1695190"/>
          <a:ext cx="3893865" cy="18688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2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/>
                        <a:t>Noves 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17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/>
                        <a:t>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/>
                        <a:t>Dones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9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32890"/>
              </p:ext>
            </p:extLst>
          </p:nvPr>
        </p:nvGraphicFramePr>
        <p:xfrm>
          <a:off x="854528" y="4261281"/>
          <a:ext cx="9763164" cy="16123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8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021">
                  <a:extLst>
                    <a:ext uri="{9D8B030D-6E8A-4147-A177-3AD203B41FA5}">
                      <a16:colId xmlns:a16="http://schemas.microsoft.com/office/drawing/2014/main" val="896566212"/>
                    </a:ext>
                  </a:extLst>
                </a:gridCol>
                <a:gridCol w="975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09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0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6685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Tipologia</a:t>
                      </a:r>
                      <a:r>
                        <a:rPr lang="es-ES" dirty="0"/>
                        <a:t> </a:t>
                      </a:r>
                      <a:r>
                        <a:rPr lang="ca-ES" noProof="0" dirty="0"/>
                        <a:t>serveis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CAP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COMERÇ</a:t>
                      </a:r>
                      <a:endParaRPr lang="ca-E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FARMÀCIA</a:t>
                      </a:r>
                      <a:endParaRPr lang="ca-E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PODÒLEG</a:t>
                      </a:r>
                      <a:endParaRPr lang="ca-E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a-ES" sz="1400" dirty="0"/>
                        <a:t>PRÈSTEC DE LLIBRES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SOCIALITZADOR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39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CASAL AVIS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TALLERS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528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2022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/>
                        <a:t>1459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PORTA’M  2022  </a:t>
            </a:r>
            <a:endParaRPr lang="ca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11">
            <a:extLst>
              <a:ext uri="{FF2B5EF4-FFF2-40B4-BE49-F238E27FC236}">
                <a16:creationId xmlns:a16="http://schemas.microsoft.com/office/drawing/2014/main" id="{DDFCD6ED-7709-4FAF-A468-80DA72FC5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8468830"/>
              </p:ext>
            </p:extLst>
          </p:nvPr>
        </p:nvGraphicFramePr>
        <p:xfrm>
          <a:off x="1364720" y="2962630"/>
          <a:ext cx="7518023" cy="540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06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23285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7743">
                  <a:extLst>
                    <a:ext uri="{9D8B030D-6E8A-4147-A177-3AD203B41FA5}">
                      <a16:colId xmlns:a16="http://schemas.microsoft.com/office/drawing/2014/main" val="74658439"/>
                    </a:ext>
                  </a:extLst>
                </a:gridCol>
                <a:gridCol w="1355845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4090">
                  <a:extLst>
                    <a:ext uri="{9D8B030D-6E8A-4147-A177-3AD203B41FA5}">
                      <a16:colId xmlns:a16="http://schemas.microsoft.com/office/drawing/2014/main" val="3215127286"/>
                    </a:ext>
                  </a:extLst>
                </a:gridCol>
              </a:tblGrid>
              <a:tr h="540431"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Empresa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Número de persones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Citades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Compareixen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Vulnerables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pSp>
        <p:nvGrpSpPr>
          <p:cNvPr id="6" name="Grupo 5">
            <a:extLst>
              <a:ext uri="{FF2B5EF4-FFF2-40B4-BE49-F238E27FC236}">
                <a16:creationId xmlns:a16="http://schemas.microsoft.com/office/drawing/2014/main" id="{AA61982D-F6F3-46C8-889A-ADB10AB72E66}"/>
              </a:ext>
            </a:extLst>
          </p:cNvPr>
          <p:cNvGrpSpPr/>
          <p:nvPr/>
        </p:nvGrpSpPr>
        <p:grpSpPr>
          <a:xfrm>
            <a:off x="1364712" y="3488673"/>
            <a:ext cx="7518031" cy="1198881"/>
            <a:chOff x="6009813" y="2163690"/>
            <a:chExt cx="4120783" cy="1198881"/>
          </a:xfrm>
        </p:grpSpPr>
        <p:graphicFrame>
          <p:nvGraphicFramePr>
            <p:cNvPr id="7" name="Tabla 11">
              <a:extLst>
                <a:ext uri="{FF2B5EF4-FFF2-40B4-BE49-F238E27FC236}">
                  <a16:creationId xmlns:a16="http://schemas.microsoft.com/office/drawing/2014/main" id="{A24DBFD3-C990-47E4-9F80-4C5491258CD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43686125"/>
                </p:ext>
              </p:extLst>
            </p:nvPr>
          </p:nvGraphicFramePr>
          <p:xfrm>
            <a:off x="6009817" y="2163690"/>
            <a:ext cx="4120779" cy="45720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7706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32832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402123">
                    <a:extLst>
                      <a:ext uri="{9D8B030D-6E8A-4147-A177-3AD203B41FA5}">
                        <a16:colId xmlns:a16="http://schemas.microsoft.com/office/drawing/2014/main" val="1892343195"/>
                      </a:ext>
                    </a:extLst>
                  </a:gridCol>
                  <a:gridCol w="1342459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63548">
                    <a:extLst>
                      <a:ext uri="{9D8B030D-6E8A-4147-A177-3AD203B41FA5}">
                        <a16:colId xmlns:a16="http://schemas.microsoft.com/office/drawing/2014/main" val="2519335374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ENDESA / ENERGIAXXI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28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25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8" name="Tabla 11">
              <a:extLst>
                <a:ext uri="{FF2B5EF4-FFF2-40B4-BE49-F238E27FC236}">
                  <a16:creationId xmlns:a16="http://schemas.microsoft.com/office/drawing/2014/main" id="{343C8B01-7638-4642-845D-53D692621FA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3767090"/>
                </p:ext>
              </p:extLst>
            </p:nvPr>
          </p:nvGraphicFramePr>
          <p:xfrm>
            <a:off x="6009813" y="2620890"/>
            <a:ext cx="4120779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67732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42161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402124">
                    <a:extLst>
                      <a:ext uri="{9D8B030D-6E8A-4147-A177-3AD203B41FA5}">
                        <a16:colId xmlns:a16="http://schemas.microsoft.com/office/drawing/2014/main" val="1608260885"/>
                      </a:ext>
                    </a:extLst>
                  </a:gridCol>
                  <a:gridCol w="1342462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63545">
                    <a:extLst>
                      <a:ext uri="{9D8B030D-6E8A-4147-A177-3AD203B41FA5}">
                        <a16:colId xmlns:a16="http://schemas.microsoft.com/office/drawing/2014/main" val="265805416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NATURGY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9" name="Tabla 11">
              <a:extLst>
                <a:ext uri="{FF2B5EF4-FFF2-40B4-BE49-F238E27FC236}">
                  <a16:creationId xmlns:a16="http://schemas.microsoft.com/office/drawing/2014/main" id="{27CBD9F6-261A-4D4B-8CA1-D2F50FDEB47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65669867"/>
                </p:ext>
              </p:extLst>
            </p:nvPr>
          </p:nvGraphicFramePr>
          <p:xfrm>
            <a:off x="6009815" y="2991731"/>
            <a:ext cx="4120778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667730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950098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394186">
                    <a:extLst>
                      <a:ext uri="{9D8B030D-6E8A-4147-A177-3AD203B41FA5}">
                        <a16:colId xmlns:a16="http://schemas.microsoft.com/office/drawing/2014/main" val="560898058"/>
                      </a:ext>
                    </a:extLst>
                  </a:gridCol>
                  <a:gridCol w="1351922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54085">
                    <a:extLst>
                      <a:ext uri="{9D8B030D-6E8A-4147-A177-3AD203B41FA5}">
                        <a16:colId xmlns:a16="http://schemas.microsoft.com/office/drawing/2014/main" val="3761035361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200" dirty="0">
                            <a:solidFill>
                              <a:schemeClr val="tx1"/>
                            </a:solidFill>
                          </a:rPr>
                          <a:t>IBERDROLA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2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10" name="Tabla 11">
            <a:extLst>
              <a:ext uri="{FF2B5EF4-FFF2-40B4-BE49-F238E27FC236}">
                <a16:creationId xmlns:a16="http://schemas.microsoft.com/office/drawing/2014/main" id="{EDD19E56-CA21-4284-B752-C6DEFD5295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257387"/>
              </p:ext>
            </p:extLst>
          </p:nvPr>
        </p:nvGraphicFramePr>
        <p:xfrm>
          <a:off x="1364717" y="4690494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HOLALUZ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1" name="Tabla 11">
            <a:extLst>
              <a:ext uri="{FF2B5EF4-FFF2-40B4-BE49-F238E27FC236}">
                <a16:creationId xmlns:a16="http://schemas.microsoft.com/office/drawing/2014/main" id="{10E7B2BC-087F-4863-9314-766F653559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312748"/>
              </p:ext>
            </p:extLst>
          </p:nvPr>
        </p:nvGraphicFramePr>
        <p:xfrm>
          <a:off x="1364720" y="2630943"/>
          <a:ext cx="7518016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8016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223002">
                <a:tc>
                  <a:txBody>
                    <a:bodyPr/>
                    <a:lstStyle/>
                    <a:p>
                      <a:r>
                        <a:rPr lang="ca-ES" dirty="0"/>
                        <a:t>LLUM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85240ED0-A5D6-4ACC-9658-4CB373E8D4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341469"/>
              </p:ext>
            </p:extLst>
          </p:nvPr>
        </p:nvGraphicFramePr>
        <p:xfrm>
          <a:off x="1364713" y="5080463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REPSOL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93BEEEBD-8B11-4BC3-A7B0-E280E7373D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1123273"/>
              </p:ext>
            </p:extLst>
          </p:nvPr>
        </p:nvGraphicFramePr>
        <p:xfrm>
          <a:off x="1364712" y="5445221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TOTALENERGIES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AEAE6341-2FED-4E0B-A5E7-7774DFDD4D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336277"/>
              </p:ext>
            </p:extLst>
          </p:nvPr>
        </p:nvGraphicFramePr>
        <p:xfrm>
          <a:off x="1364706" y="5804984"/>
          <a:ext cx="751801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32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  <a:gridCol w="1942158">
                  <a:extLst>
                    <a:ext uri="{9D8B030D-6E8A-4147-A177-3AD203B41FA5}">
                      <a16:colId xmlns:a16="http://schemas.microsoft.com/office/drawing/2014/main" val="1578242607"/>
                    </a:ext>
                  </a:extLst>
                </a:gridCol>
                <a:gridCol w="1402123">
                  <a:extLst>
                    <a:ext uri="{9D8B030D-6E8A-4147-A177-3AD203B41FA5}">
                      <a16:colId xmlns:a16="http://schemas.microsoft.com/office/drawing/2014/main" val="2102013826"/>
                    </a:ext>
                  </a:extLst>
                </a:gridCol>
                <a:gridCol w="1349017">
                  <a:extLst>
                    <a:ext uri="{9D8B030D-6E8A-4147-A177-3AD203B41FA5}">
                      <a16:colId xmlns:a16="http://schemas.microsoft.com/office/drawing/2014/main" val="4192633106"/>
                    </a:ext>
                  </a:extLst>
                </a:gridCol>
                <a:gridCol w="1156989">
                  <a:extLst>
                    <a:ext uri="{9D8B030D-6E8A-4147-A177-3AD203B41FA5}">
                      <a16:colId xmlns:a16="http://schemas.microsoft.com/office/drawing/2014/main" val="1656083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sp>
        <p:nvSpPr>
          <p:cNvPr id="14" name="Título 1">
            <a:extLst>
              <a:ext uri="{FF2B5EF4-FFF2-40B4-BE49-F238E27FC236}">
                <a16:creationId xmlns:a16="http://schemas.microsoft.com/office/drawing/2014/main" id="{F9DA563B-FD3F-4C57-96EA-586CFCF8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210" y="667177"/>
            <a:ext cx="8596668" cy="1320800"/>
          </a:xfrm>
          <a:solidFill>
            <a:srgbClr val="4BB7E7"/>
          </a:solidFill>
        </p:spPr>
        <p:txBody>
          <a:bodyPr/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POBRESA ENERGÈTICA </a:t>
            </a:r>
            <a:r>
              <a:rPr lang="ca-ES" dirty="0">
                <a:solidFill>
                  <a:schemeClr val="bg1"/>
                </a:solidFill>
              </a:rPr>
              <a:t>2022 </a:t>
            </a:r>
            <a:endParaRPr lang="ca-E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31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51A9AA-429E-4D2C-B5B0-7D86F83F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210" y="667177"/>
            <a:ext cx="8596668" cy="1320800"/>
          </a:xfrm>
          <a:solidFill>
            <a:srgbClr val="4BB7E7"/>
          </a:solidFill>
        </p:spPr>
        <p:txBody>
          <a:bodyPr/>
          <a:lstStyle/>
          <a:p>
            <a:pPr algn="ctr"/>
            <a:r>
              <a:rPr lang="ca-ES" sz="3600" dirty="0">
                <a:solidFill>
                  <a:schemeClr val="bg1"/>
                </a:solidFill>
              </a:rPr>
              <a:t>POBRESA ENERGÈTICA </a:t>
            </a:r>
            <a:r>
              <a:rPr lang="ca-ES" dirty="0">
                <a:solidFill>
                  <a:schemeClr val="bg1"/>
                </a:solidFill>
              </a:rPr>
              <a:t>2022 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1" name="Tabla 11">
            <a:extLst>
              <a:ext uri="{FF2B5EF4-FFF2-40B4-BE49-F238E27FC236}">
                <a16:creationId xmlns:a16="http://schemas.microsoft.com/office/drawing/2014/main" id="{0994E30D-33AA-4816-B019-25EFEB7527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674855"/>
              </p:ext>
            </p:extLst>
          </p:nvPr>
        </p:nvGraphicFramePr>
        <p:xfrm>
          <a:off x="1585460" y="2410887"/>
          <a:ext cx="713152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31520">
                  <a:extLst>
                    <a:ext uri="{9D8B030D-6E8A-4147-A177-3AD203B41FA5}">
                      <a16:colId xmlns:a16="http://schemas.microsoft.com/office/drawing/2014/main" val="2349592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800" b="1" kern="1200" dirty="0">
                          <a:solidFill>
                            <a:schemeClr val="lt1"/>
                          </a:solidFill>
                        </a:rPr>
                        <a:t>AIGUA</a:t>
                      </a:r>
                      <a:endParaRPr lang="ca-E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637" marR="89637"/>
                </a:tc>
                <a:extLst>
                  <a:ext uri="{0D108BD9-81ED-4DB2-BD59-A6C34878D82A}">
                    <a16:rowId xmlns:a16="http://schemas.microsoft.com/office/drawing/2014/main" val="3700356235"/>
                  </a:ext>
                </a:extLst>
              </a:tr>
            </a:tbl>
          </a:graphicData>
        </a:graphic>
      </p:graphicFrame>
      <p:graphicFrame>
        <p:nvGraphicFramePr>
          <p:cNvPr id="33" name="Tabla 24">
            <a:extLst>
              <a:ext uri="{FF2B5EF4-FFF2-40B4-BE49-F238E27FC236}">
                <a16:creationId xmlns:a16="http://schemas.microsoft.com/office/drawing/2014/main" id="{23432330-46DA-4FD9-AA42-C54D6151D3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536375"/>
              </p:ext>
            </p:extLst>
          </p:nvPr>
        </p:nvGraphicFramePr>
        <p:xfrm>
          <a:off x="1615444" y="3873316"/>
          <a:ext cx="707155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1550">
                  <a:extLst>
                    <a:ext uri="{9D8B030D-6E8A-4147-A177-3AD203B41FA5}">
                      <a16:colId xmlns:a16="http://schemas.microsoft.com/office/drawing/2014/main" val="2288931621"/>
                    </a:ext>
                  </a:extLst>
                </a:gridCol>
              </a:tblGrid>
              <a:tr h="356766">
                <a:tc>
                  <a:txBody>
                    <a:bodyPr/>
                    <a:lstStyle/>
                    <a:p>
                      <a:r>
                        <a:rPr lang="ca-ES" dirty="0"/>
                        <a:t>GAS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196253"/>
                  </a:ext>
                </a:extLst>
              </a:tr>
            </a:tbl>
          </a:graphicData>
        </a:graphic>
      </p:graphicFrame>
      <p:grpSp>
        <p:nvGrpSpPr>
          <p:cNvPr id="34" name="Grupo 33">
            <a:extLst>
              <a:ext uri="{FF2B5EF4-FFF2-40B4-BE49-F238E27FC236}">
                <a16:creationId xmlns:a16="http://schemas.microsoft.com/office/drawing/2014/main" id="{2D052B1B-0979-468C-9825-B9644B0C52C4}"/>
              </a:ext>
            </a:extLst>
          </p:cNvPr>
          <p:cNvGrpSpPr/>
          <p:nvPr/>
        </p:nvGrpSpPr>
        <p:grpSpPr>
          <a:xfrm>
            <a:off x="1591561" y="2764360"/>
            <a:ext cx="7125419" cy="873947"/>
            <a:chOff x="1067967" y="1500764"/>
            <a:chExt cx="7033765" cy="832027"/>
          </a:xfrm>
          <a:solidFill>
            <a:schemeClr val="accent2">
              <a:lumMod val="20000"/>
              <a:lumOff val="80000"/>
            </a:schemeClr>
          </a:solidFill>
        </p:grpSpPr>
        <p:graphicFrame>
          <p:nvGraphicFramePr>
            <p:cNvPr id="35" name="Tabla 11">
              <a:extLst>
                <a:ext uri="{FF2B5EF4-FFF2-40B4-BE49-F238E27FC236}">
                  <a16:creationId xmlns:a16="http://schemas.microsoft.com/office/drawing/2014/main" id="{2EC6FDB5-B62C-45C7-A69C-9184630E69A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10006036"/>
                </p:ext>
              </p:extLst>
            </p:nvPr>
          </p:nvGraphicFramePr>
          <p:xfrm>
            <a:off x="1091543" y="1500764"/>
            <a:ext cx="7010189" cy="512003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51021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0917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01629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30509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87460">
                    <a:extLst>
                      <a:ext uri="{9D8B030D-6E8A-4147-A177-3AD203B41FA5}">
                        <a16:colId xmlns:a16="http://schemas.microsoft.com/office/drawing/2014/main" val="3645265343"/>
                      </a:ext>
                    </a:extLst>
                  </a:gridCol>
                </a:tblGrid>
                <a:tr h="537799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36" name="Tabla 11">
              <a:extLst>
                <a:ext uri="{FF2B5EF4-FFF2-40B4-BE49-F238E27FC236}">
                  <a16:creationId xmlns:a16="http://schemas.microsoft.com/office/drawing/2014/main" id="{064E14D8-8D71-4F98-9868-A45E7060943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25775272"/>
                </p:ext>
              </p:extLst>
            </p:nvPr>
          </p:nvGraphicFramePr>
          <p:xfrm>
            <a:off x="1067967" y="1979739"/>
            <a:ext cx="7010188" cy="353052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48053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388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01629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31214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86755">
                    <a:extLst>
                      <a:ext uri="{9D8B030D-6E8A-4147-A177-3AD203B41FA5}">
                        <a16:colId xmlns:a16="http://schemas.microsoft.com/office/drawing/2014/main" val="1923841028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SOREA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126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124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6E94E352-3F7A-4BD1-80D6-2B46E32BA281}"/>
              </a:ext>
            </a:extLst>
          </p:cNvPr>
          <p:cNvGrpSpPr/>
          <p:nvPr/>
        </p:nvGrpSpPr>
        <p:grpSpPr>
          <a:xfrm>
            <a:off x="1615444" y="4231709"/>
            <a:ext cx="7071550" cy="889000"/>
            <a:chOff x="1127483" y="2949976"/>
            <a:chExt cx="1419621" cy="889000"/>
          </a:xfrm>
        </p:grpSpPr>
        <p:graphicFrame>
          <p:nvGraphicFramePr>
            <p:cNvPr id="38" name="Tabla 11">
              <a:extLst>
                <a:ext uri="{FF2B5EF4-FFF2-40B4-BE49-F238E27FC236}">
                  <a16:creationId xmlns:a16="http://schemas.microsoft.com/office/drawing/2014/main" id="{EE886BC1-15F5-4513-A550-DBC96ACC71F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98603725"/>
                </p:ext>
              </p:extLst>
            </p:nvPr>
          </p:nvGraphicFramePr>
          <p:xfrm>
            <a:off x="1127483" y="3468136"/>
            <a:ext cx="1419620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54155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40971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08923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00783">
                    <a:extLst>
                      <a:ext uri="{9D8B030D-6E8A-4147-A177-3AD203B41FA5}">
                        <a16:colId xmlns:a16="http://schemas.microsoft.com/office/drawing/2014/main" val="38948258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VITOGAS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39" name="Tabla 11">
              <a:extLst>
                <a:ext uri="{FF2B5EF4-FFF2-40B4-BE49-F238E27FC236}">
                  <a16:creationId xmlns:a16="http://schemas.microsoft.com/office/drawing/2014/main" id="{98161B0D-C5DD-40D8-89CA-B63D494D8B6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95590986"/>
                </p:ext>
              </p:extLst>
            </p:nvPr>
          </p:nvGraphicFramePr>
          <p:xfrm>
            <a:off x="1127483" y="2949976"/>
            <a:ext cx="141962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54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31640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46245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91454">
                    <a:extLst>
                      <a:ext uri="{9D8B030D-6E8A-4147-A177-3AD203B41FA5}">
                        <a16:colId xmlns:a16="http://schemas.microsoft.com/office/drawing/2014/main" val="1258339151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Empresa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  <a:p>
                        <a:endParaRPr lang="ca-ES" sz="1400" dirty="0">
                          <a:solidFill>
                            <a:schemeClr val="tx1"/>
                          </a:solidFill>
                        </a:endParaRP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7B24B45C-5935-484B-8832-D66D30C9D236}"/>
              </a:ext>
            </a:extLst>
          </p:cNvPr>
          <p:cNvGrpSpPr/>
          <p:nvPr/>
        </p:nvGrpSpPr>
        <p:grpSpPr>
          <a:xfrm>
            <a:off x="1585455" y="5802596"/>
            <a:ext cx="7071550" cy="891272"/>
            <a:chOff x="1127482" y="3386952"/>
            <a:chExt cx="1419621" cy="891272"/>
          </a:xfrm>
        </p:grpSpPr>
        <p:graphicFrame>
          <p:nvGraphicFramePr>
            <p:cNvPr id="41" name="Tabla 11">
              <a:extLst>
                <a:ext uri="{FF2B5EF4-FFF2-40B4-BE49-F238E27FC236}">
                  <a16:creationId xmlns:a16="http://schemas.microsoft.com/office/drawing/2014/main" id="{35C7C2E1-FD6B-4C36-93B6-BAE4762A972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51330361"/>
                </p:ext>
              </p:extLst>
            </p:nvPr>
          </p:nvGraphicFramePr>
          <p:xfrm>
            <a:off x="1127483" y="3907384"/>
            <a:ext cx="1419620" cy="37084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54155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40971">
                    <a:extLst>
                      <a:ext uri="{9D8B030D-6E8A-4147-A177-3AD203B41FA5}">
                        <a16:colId xmlns:a16="http://schemas.microsoft.com/office/drawing/2014/main" val="263250785"/>
                      </a:ext>
                    </a:extLst>
                  </a:gridCol>
                  <a:gridCol w="1408923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200783">
                    <a:extLst>
                      <a:ext uri="{9D8B030D-6E8A-4147-A177-3AD203B41FA5}">
                        <a16:colId xmlns:a16="http://schemas.microsoft.com/office/drawing/2014/main" val="389482585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190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185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6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4</a:t>
                        </a:r>
                      </a:p>
                    </a:txBody>
                    <a:tcP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  <p:graphicFrame>
          <p:nvGraphicFramePr>
            <p:cNvPr id="42" name="Tabla 11">
              <a:extLst>
                <a:ext uri="{FF2B5EF4-FFF2-40B4-BE49-F238E27FC236}">
                  <a16:creationId xmlns:a16="http://schemas.microsoft.com/office/drawing/2014/main" id="{8D6AF183-E12D-47D2-AC9E-9C200F1D9A3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38661850"/>
                </p:ext>
              </p:extLst>
            </p:nvPr>
          </p:nvGraphicFramePr>
          <p:xfrm>
            <a:off x="1127482" y="3386952"/>
            <a:ext cx="1419621" cy="5181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466715">
                    <a:extLst>
                      <a:ext uri="{9D8B030D-6E8A-4147-A177-3AD203B41FA5}">
                        <a16:colId xmlns:a16="http://schemas.microsoft.com/office/drawing/2014/main" val="2349592764"/>
                      </a:ext>
                    </a:extLst>
                  </a:gridCol>
                  <a:gridCol w="1735494">
                    <a:extLst>
                      <a:ext uri="{9D8B030D-6E8A-4147-A177-3AD203B41FA5}">
                        <a16:colId xmlns:a16="http://schemas.microsoft.com/office/drawing/2014/main" val="1578242607"/>
                      </a:ext>
                    </a:extLst>
                  </a:gridCol>
                  <a:gridCol w="1231640">
                    <a:extLst>
                      <a:ext uri="{9D8B030D-6E8A-4147-A177-3AD203B41FA5}">
                        <a16:colId xmlns:a16="http://schemas.microsoft.com/office/drawing/2014/main" val="4176053068"/>
                      </a:ext>
                    </a:extLst>
                  </a:gridCol>
                  <a:gridCol w="1446245">
                    <a:extLst>
                      <a:ext uri="{9D8B030D-6E8A-4147-A177-3AD203B41FA5}">
                        <a16:colId xmlns:a16="http://schemas.microsoft.com/office/drawing/2014/main" val="4192633106"/>
                      </a:ext>
                    </a:extLst>
                  </a:gridCol>
                  <a:gridCol w="1191454">
                    <a:extLst>
                      <a:ext uri="{9D8B030D-6E8A-4147-A177-3AD203B41FA5}">
                        <a16:colId xmlns:a16="http://schemas.microsoft.com/office/drawing/2014/main" val="1258339151"/>
                      </a:ext>
                    </a:extLst>
                  </a:gridCol>
                </a:tblGrid>
                <a:tr h="309563"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Nº Empreses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Número de persones 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Citades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Compareixen</a:t>
                        </a: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r>
                          <a:rPr lang="ca-ES" sz="1400" dirty="0">
                            <a:solidFill>
                              <a:schemeClr val="tx1"/>
                            </a:solidFill>
                          </a:rPr>
                          <a:t>Vulnerables</a:t>
                        </a:r>
                      </a:p>
                      <a:p>
                        <a:endParaRPr lang="ca-ES" sz="1400" dirty="0">
                          <a:solidFill>
                            <a:schemeClr val="tx1"/>
                          </a:solidFill>
                        </a:endParaRPr>
                      </a:p>
                    </a:txBody>
                    <a:tcPr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3700356235"/>
                    </a:ext>
                  </a:extLst>
                </a:tr>
              </a:tbl>
            </a:graphicData>
          </a:graphic>
        </p:graphicFrame>
      </p:grpSp>
      <p:graphicFrame>
        <p:nvGraphicFramePr>
          <p:cNvPr id="43" name="Tabla 24">
            <a:extLst>
              <a:ext uri="{FF2B5EF4-FFF2-40B4-BE49-F238E27FC236}">
                <a16:creationId xmlns:a16="http://schemas.microsoft.com/office/drawing/2014/main" id="{FA63E17B-6030-4179-86DE-B15B0755FE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6213"/>
              </p:ext>
            </p:extLst>
          </p:nvPr>
        </p:nvGraphicFramePr>
        <p:xfrm>
          <a:off x="1585455" y="5448622"/>
          <a:ext cx="707155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1550">
                  <a:extLst>
                    <a:ext uri="{9D8B030D-6E8A-4147-A177-3AD203B41FA5}">
                      <a16:colId xmlns:a16="http://schemas.microsoft.com/office/drawing/2014/main" val="2288931621"/>
                    </a:ext>
                  </a:extLst>
                </a:gridCol>
              </a:tblGrid>
              <a:tr h="356766">
                <a:tc>
                  <a:txBody>
                    <a:bodyPr/>
                    <a:lstStyle/>
                    <a:p>
                      <a:r>
                        <a:rPr lang="ca-ES" dirty="0"/>
                        <a:t>TOTALS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196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739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CAA4F979-B15C-4BFF-AC89-098BEBC9CB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ACTIVITATS PER SENSIBILIZACIÓ D’IGUALTAT 2022 </a:t>
            </a:r>
          </a:p>
        </p:txBody>
      </p:sp>
      <p:graphicFrame>
        <p:nvGraphicFramePr>
          <p:cNvPr id="10" name="Taula 10">
            <a:extLst>
              <a:ext uri="{FF2B5EF4-FFF2-40B4-BE49-F238E27FC236}">
                <a16:creationId xmlns:a16="http://schemas.microsoft.com/office/drawing/2014/main" id="{30DDDA56-1FE0-4C67-AEFC-E569D4A0468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88450115"/>
              </p:ext>
            </p:extLst>
          </p:nvPr>
        </p:nvGraphicFramePr>
        <p:xfrm>
          <a:off x="1634938" y="2061976"/>
          <a:ext cx="6682162" cy="389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760">
                  <a:extLst>
                    <a:ext uri="{9D8B030D-6E8A-4147-A177-3AD203B41FA5}">
                      <a16:colId xmlns:a16="http://schemas.microsoft.com/office/drawing/2014/main" val="3663952574"/>
                    </a:ext>
                  </a:extLst>
                </a:gridCol>
                <a:gridCol w="1274760">
                  <a:extLst>
                    <a:ext uri="{9D8B030D-6E8A-4147-A177-3AD203B41FA5}">
                      <a16:colId xmlns:a16="http://schemas.microsoft.com/office/drawing/2014/main" val="4000656667"/>
                    </a:ext>
                  </a:extLst>
                </a:gridCol>
                <a:gridCol w="1274760">
                  <a:extLst>
                    <a:ext uri="{9D8B030D-6E8A-4147-A177-3AD203B41FA5}">
                      <a16:colId xmlns:a16="http://schemas.microsoft.com/office/drawing/2014/main" val="537769281"/>
                    </a:ext>
                  </a:extLst>
                </a:gridCol>
                <a:gridCol w="1428941">
                  <a:extLst>
                    <a:ext uri="{9D8B030D-6E8A-4147-A177-3AD203B41FA5}">
                      <a16:colId xmlns:a16="http://schemas.microsoft.com/office/drawing/2014/main" val="653095783"/>
                    </a:ext>
                  </a:extLst>
                </a:gridCol>
                <a:gridCol w="1428941">
                  <a:extLst>
                    <a:ext uri="{9D8B030D-6E8A-4147-A177-3AD203B41FA5}">
                      <a16:colId xmlns:a16="http://schemas.microsoft.com/office/drawing/2014/main" val="3111541616"/>
                    </a:ext>
                  </a:extLst>
                </a:gridCol>
              </a:tblGrid>
              <a:tr h="681302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/>
                        <a:t>DADES SIGNIFICATIVES 8M I 25N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2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/>
                        <a:t>POBLACIÓ GENERAL</a:t>
                      </a:r>
                    </a:p>
                    <a:p>
                      <a:pPr algn="ctr"/>
                      <a:endParaRPr lang="ca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2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/>
                        <a:t>CENTRE     ESCOLAR</a:t>
                      </a:r>
                    </a:p>
                    <a:p>
                      <a:pPr algn="ctr"/>
                      <a:endParaRPr lang="ca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/>
                        <a:t>INFANTIL (MARES/PARES)</a:t>
                      </a:r>
                    </a:p>
                    <a:p>
                      <a:pPr algn="ctr"/>
                      <a:endParaRPr lang="ca-E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  <a:p>
                      <a:pPr algn="ctr"/>
                      <a:r>
                        <a:rPr lang="ca-ES" dirty="0"/>
                        <a:t>TOTAL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765459"/>
                  </a:ext>
                </a:extLst>
              </a:tr>
              <a:tr h="681302"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ACTIVITATS</a:t>
                      </a:r>
                    </a:p>
                    <a:p>
                      <a:pPr algn="ctr"/>
                      <a:r>
                        <a:rPr lang="ca-ES" sz="1050" dirty="0"/>
                        <a:t>(EXPOSICIONS, TAULA RODONA...)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17026"/>
                  </a:ext>
                </a:extLst>
              </a:tr>
              <a:tr h="681302"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XERRADES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747652"/>
                  </a:ext>
                </a:extLst>
              </a:tr>
              <a:tr h="681302"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TALLERS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180785"/>
                  </a:ext>
                </a:extLst>
              </a:tr>
              <a:tr h="681302"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200" dirty="0"/>
                        <a:t>TOTAL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b="1" dirty="0"/>
                    </a:p>
                    <a:p>
                      <a:pPr algn="ctr"/>
                      <a:r>
                        <a:rPr lang="ca-ES" sz="12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sz="1200" dirty="0"/>
                    </a:p>
                    <a:p>
                      <a:pPr algn="ctr"/>
                      <a:r>
                        <a:rPr lang="ca-ES" sz="1600" b="1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860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202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05EE68FF-0D57-4DAA-AEE7-615FD8B95B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a-ES" sz="3600" dirty="0">
                <a:solidFill>
                  <a:schemeClr val="bg1"/>
                </a:solidFill>
              </a:rPr>
              <a:t>NOUS PROJECTES 2022 </a:t>
            </a:r>
            <a:br>
              <a:rPr lang="ca-ES" sz="3600" dirty="0"/>
            </a:b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13" name="Taula 13">
            <a:extLst>
              <a:ext uri="{FF2B5EF4-FFF2-40B4-BE49-F238E27FC236}">
                <a16:creationId xmlns:a16="http://schemas.microsoft.com/office/drawing/2014/main" id="{326F34F1-E9AD-4C63-97B6-CC7BE5C0C5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27517310"/>
              </p:ext>
            </p:extLst>
          </p:nvPr>
        </p:nvGraphicFramePr>
        <p:xfrm>
          <a:off x="2124169" y="2647575"/>
          <a:ext cx="5703700" cy="2280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850">
                  <a:extLst>
                    <a:ext uri="{9D8B030D-6E8A-4147-A177-3AD203B41FA5}">
                      <a16:colId xmlns:a16="http://schemas.microsoft.com/office/drawing/2014/main" val="1563259489"/>
                    </a:ext>
                  </a:extLst>
                </a:gridCol>
                <a:gridCol w="2851850">
                  <a:extLst>
                    <a:ext uri="{9D8B030D-6E8A-4147-A177-3AD203B41FA5}">
                      <a16:colId xmlns:a16="http://schemas.microsoft.com/office/drawing/2014/main" val="1079016306"/>
                    </a:ext>
                  </a:extLst>
                </a:gridCol>
              </a:tblGrid>
              <a:tr h="228002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20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20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/>
                        <a:t>DIAGNOSI DE GENT GRAN</a:t>
                      </a:r>
                    </a:p>
                    <a:p>
                      <a:pPr algn="ctr"/>
                      <a:endParaRPr lang="ca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ca-ES" sz="1000" dirty="0"/>
                    </a:p>
                    <a:p>
                      <a:pPr algn="just"/>
                      <a:endParaRPr lang="ca-ES" sz="1000" dirty="0"/>
                    </a:p>
                    <a:p>
                      <a:pPr algn="just"/>
                      <a:r>
                        <a:rPr lang="ca-ES" sz="1000" dirty="0"/>
                        <a:t>Realitzat durant els mesos d'octubre a desembre de 2022, amb l'objectiu de crear un marc teòric i metodològic per a conèixer l'estat de la població de gent gran i les seves característiques, per més tard poder crear  un Pla de Envelliment de Santa Eulalia de Ronçana.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541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87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597159" y="465268"/>
            <a:ext cx="10754464" cy="964521"/>
          </a:xfrm>
          <a:prstGeom prst="rect">
            <a:avLst/>
          </a:prstGeom>
          <a:solidFill>
            <a:srgbClr val="4BB7E7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4800" dirty="0">
                <a:solidFill>
                  <a:prstClr val="white"/>
                </a:solidFill>
              </a:rPr>
              <a:t> </a:t>
            </a:r>
            <a:r>
              <a:rPr lang="es-ES" sz="3600" cap="all" dirty="0">
                <a:solidFill>
                  <a:schemeClr val="bg1"/>
                </a:solidFill>
              </a:rPr>
              <a:t>Visites / </a:t>
            </a:r>
            <a:r>
              <a:rPr lang="ca-ES" sz="3600" cap="all" dirty="0">
                <a:solidFill>
                  <a:schemeClr val="bg1"/>
                </a:solidFill>
              </a:rPr>
              <a:t>trucades</a:t>
            </a:r>
            <a:r>
              <a:rPr lang="es-ES" sz="3600" cap="all" dirty="0">
                <a:solidFill>
                  <a:schemeClr val="bg1"/>
                </a:solidFill>
              </a:rPr>
              <a:t>  Serveis Socials 2022 </a:t>
            </a:r>
            <a:endParaRPr lang="ca-ES" sz="3600" cap="all" dirty="0">
              <a:solidFill>
                <a:schemeClr val="bg1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940339133"/>
              </p:ext>
            </p:extLst>
          </p:nvPr>
        </p:nvGraphicFramePr>
        <p:xfrm>
          <a:off x="6727371" y="1231641"/>
          <a:ext cx="5197150" cy="4220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662762" y="3866605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26576"/>
              </p:ext>
            </p:extLst>
          </p:nvPr>
        </p:nvGraphicFramePr>
        <p:xfrm>
          <a:off x="597159" y="1495469"/>
          <a:ext cx="3573625" cy="34363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6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1177">
                <a:tc gridSpan="2">
                  <a:txBody>
                    <a:bodyPr/>
                    <a:lstStyle/>
                    <a:p>
                      <a:r>
                        <a:rPr lang="ca-ES" noProof="0" dirty="0"/>
                        <a:t>Visites / trucades </a:t>
                      </a:r>
                    </a:p>
                    <a:p>
                      <a:r>
                        <a:rPr lang="ca-ES" noProof="0" dirty="0"/>
                        <a:t>Oficines Serveis Socials 2022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2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Trucades rebudes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a-E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r>
                        <a:rPr lang="ca-ES" noProof="0" dirty="0"/>
                        <a:t>Trucades realitzades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1.670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308">
                <a:tc>
                  <a:txBody>
                    <a:bodyPr/>
                    <a:lstStyle/>
                    <a:p>
                      <a:r>
                        <a:rPr lang="ca-ES" noProof="0" dirty="0"/>
                        <a:t>Recepció de visites</a:t>
                      </a:r>
                    </a:p>
                    <a:p>
                      <a:endParaRPr lang="ca-E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2.651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5 Tabla">
            <a:extLst>
              <a:ext uri="{FF2B5EF4-FFF2-40B4-BE49-F238E27FC236}">
                <a16:creationId xmlns:a16="http://schemas.microsoft.com/office/drawing/2014/main" id="{92616826-C475-41B3-A809-593288BF6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617971"/>
              </p:ext>
            </p:extLst>
          </p:nvPr>
        </p:nvGraphicFramePr>
        <p:xfrm>
          <a:off x="4170784" y="2908459"/>
          <a:ext cx="2482108" cy="88734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37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573">
                <a:tc>
                  <a:txBody>
                    <a:bodyPr/>
                    <a:lstStyle/>
                    <a:p>
                      <a:r>
                        <a:rPr lang="ca-ES" sz="1400" b="0" baseline="0" noProof="0" dirty="0"/>
                        <a:t>Servei Orient.</a:t>
                      </a:r>
                      <a:r>
                        <a:rPr lang="es-ES" sz="1400" b="0" baseline="0" dirty="0"/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baseline="0" dirty="0"/>
                        <a:t>46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83">
                <a:tc>
                  <a:txBody>
                    <a:bodyPr/>
                    <a:lstStyle/>
                    <a:p>
                      <a:r>
                        <a:rPr lang="es-ES" sz="1400" baseline="0" dirty="0"/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/>
                        <a:t>1.624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728455"/>
              </p:ext>
            </p:extLst>
          </p:nvPr>
        </p:nvGraphicFramePr>
        <p:xfrm>
          <a:off x="1075802" y="1561121"/>
          <a:ext cx="4623274" cy="48678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60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061">
                <a:tc>
                  <a:txBody>
                    <a:bodyPr/>
                    <a:lstStyle/>
                    <a:p>
                      <a:pPr algn="l"/>
                      <a:r>
                        <a:rPr lang="ca-ES" dirty="0"/>
                        <a:t>Problemàtiques ateses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%  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Econòmiques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25,18%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Laborals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5,79%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457134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Infància i aprenentatge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5,20%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Habitatge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5,20%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Sospita maltractament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1,65%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Mancances socials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30,38%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Discapacitat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5,56%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Salut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14,42%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Drogodependències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>
                          <a:solidFill>
                            <a:schemeClr val="tx1"/>
                          </a:solidFill>
                        </a:rPr>
                        <a:t>5,32%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9002674"/>
                  </a:ext>
                </a:extLst>
              </a:tr>
              <a:tr h="418674">
                <a:tc>
                  <a:txBody>
                    <a:bodyPr/>
                    <a:lstStyle/>
                    <a:p>
                      <a:r>
                        <a:rPr lang="ca-ES" noProof="0" dirty="0"/>
                        <a:t>Altres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1,30%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813601" y="477672"/>
            <a:ext cx="10759699" cy="81590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PROBLEMÀTIQUES ATESES 2022 </a:t>
            </a: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74335977"/>
              </p:ext>
            </p:extLst>
          </p:nvPr>
        </p:nvGraphicFramePr>
        <p:xfrm>
          <a:off x="5435125" y="1293573"/>
          <a:ext cx="6529567" cy="4623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90414" y="465268"/>
            <a:ext cx="10228104" cy="95409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D’URGÈNCIA SOCIAL 2022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28441"/>
              </p:ext>
            </p:extLst>
          </p:nvPr>
        </p:nvGraphicFramePr>
        <p:xfrm>
          <a:off x="905522" y="1781619"/>
          <a:ext cx="4735260" cy="47636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85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730">
                <a:tc>
                  <a:txBody>
                    <a:bodyPr/>
                    <a:lstStyle/>
                    <a:p>
                      <a:r>
                        <a:rPr lang="ca-ES" noProof="0" dirty="0"/>
                        <a:t>Tipologia ajut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Nº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Import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07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Manutenció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384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33.178,04 €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9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Habitatge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7.051,68 €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Farmàcia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481,79 €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156">
                <a:tc>
                  <a:txBody>
                    <a:bodyPr/>
                    <a:lstStyle/>
                    <a:p>
                      <a:r>
                        <a:rPr lang="ca-ES" sz="1600" noProof="0" dirty="0">
                          <a:solidFill>
                            <a:schemeClr val="tx1"/>
                          </a:solidFill>
                        </a:rPr>
                        <a:t>Atenció a menors en risc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noProof="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>
                          <a:solidFill>
                            <a:schemeClr val="tx1"/>
                          </a:solidFill>
                        </a:rPr>
                        <a:t>17.274,24 €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094">
                <a:tc>
                  <a:txBody>
                    <a:bodyPr/>
                    <a:lstStyle/>
                    <a:p>
                      <a:r>
                        <a:rPr lang="ca-ES" sz="1600" noProof="0" dirty="0"/>
                        <a:t>Desplaçaments</a:t>
                      </a:r>
                      <a:r>
                        <a:rPr lang="ca-ES" sz="1600" baseline="0" noProof="0" dirty="0"/>
                        <a:t> i transport</a:t>
                      </a:r>
                      <a:endParaRPr lang="ca-ES" sz="1600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i="0" noProof="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/>
                        <a:t>222,30 €</a:t>
                      </a:r>
                      <a:endParaRPr lang="ca-ES" sz="1600" i="0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2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i="0" noProof="0" dirty="0">
                          <a:solidFill>
                            <a:schemeClr val="tx1"/>
                          </a:solidFill>
                        </a:rPr>
                        <a:t>Subministrament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i="0" noProof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noProof="0" dirty="0">
                          <a:solidFill>
                            <a:schemeClr val="tx1"/>
                          </a:solidFill>
                        </a:rPr>
                        <a:t>2.829,89 €</a:t>
                      </a:r>
                      <a:endParaRPr lang="ca-ES" sz="1600" i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Altres prestacions econòmiques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6.627,86 €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1168830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Tractament psicopedagògic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7.554,42 €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772208"/>
                  </a:ext>
                </a:extLst>
              </a:tr>
              <a:tr h="402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1" noProof="0" dirty="0"/>
                        <a:t>Total</a:t>
                      </a:r>
                      <a:endParaRPr lang="ca-ES" sz="1600" b="1" i="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0" i="0" noProof="0" dirty="0">
                          <a:solidFill>
                            <a:schemeClr val="tx1"/>
                          </a:solidFill>
                        </a:rPr>
                        <a:t>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sz="1600" b="1" noProof="0" dirty="0">
                          <a:solidFill>
                            <a:schemeClr val="tx1"/>
                          </a:solidFill>
                        </a:rPr>
                        <a:t>75.220,22 €</a:t>
                      </a:r>
                      <a:endParaRPr lang="ca-ES" sz="1600" b="1" i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582426719"/>
              </p:ext>
            </p:extLst>
          </p:nvPr>
        </p:nvGraphicFramePr>
        <p:xfrm>
          <a:off x="6306265" y="1781619"/>
          <a:ext cx="5734374" cy="443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90414" y="465268"/>
            <a:ext cx="10228104" cy="95409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SUBMINISTRAMENTS 2022</a:t>
            </a:r>
          </a:p>
        </p:txBody>
      </p:sp>
      <p:graphicFrame>
        <p:nvGraphicFramePr>
          <p:cNvPr id="12" name="Tabla 12">
            <a:extLst>
              <a:ext uri="{FF2B5EF4-FFF2-40B4-BE49-F238E27FC236}">
                <a16:creationId xmlns:a16="http://schemas.microsoft.com/office/drawing/2014/main" id="{1668DD07-D3EE-4D8D-840B-BAA8450F5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66427"/>
              </p:ext>
            </p:extLst>
          </p:nvPr>
        </p:nvGraphicFramePr>
        <p:xfrm>
          <a:off x="1840466" y="1605029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857901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8071337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025907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787625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Llum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Aigua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Gas/Gas-</a:t>
                      </a:r>
                      <a:r>
                        <a:rPr lang="ca-ES" dirty="0" err="1"/>
                        <a:t>oil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05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Nº Ajuts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00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Imports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3.495,86 €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/>
                        <a:t>1.862,81 €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487875"/>
                  </a:ext>
                </a:extLst>
              </a:tr>
            </a:tbl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id="{A149BF65-3CEB-4844-82F9-F6F0941C20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8069991"/>
              </p:ext>
            </p:extLst>
          </p:nvPr>
        </p:nvGraphicFramePr>
        <p:xfrm>
          <a:off x="1048379" y="3015817"/>
          <a:ext cx="4360985" cy="3654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DCE55E3-648F-464D-8C96-409EA0EA9F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1619598"/>
              </p:ext>
            </p:extLst>
          </p:nvPr>
        </p:nvGraphicFramePr>
        <p:xfrm>
          <a:off x="5409364" y="3241030"/>
          <a:ext cx="5526594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3699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354842"/>
            <a:ext cx="10777453" cy="762759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BANC D’ALIMENTS 2022       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226347"/>
              </p:ext>
            </p:extLst>
          </p:nvPr>
        </p:nvGraphicFramePr>
        <p:xfrm>
          <a:off x="777237" y="1412005"/>
          <a:ext cx="4879643" cy="5120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Beneficiaris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Famílies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/>
                        <a:t>Lliuraments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Gener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Febrer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Març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Maig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Juliol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Agost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Setembre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/>
                        <a:t>Desembre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909">
                <a:tc>
                  <a:txBody>
                    <a:bodyPr/>
                    <a:lstStyle/>
                    <a:p>
                      <a:r>
                        <a:rPr lang="es-ES" dirty="0"/>
                        <a:t>TOTAL</a:t>
                      </a:r>
                      <a:endParaRPr lang="ca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/>
                        <a:t>24</a:t>
                      </a:r>
                      <a:endParaRPr lang="ca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656176" y="1429163"/>
            <a:ext cx="4640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FAMÍLIES BENEFICIÀRIES 2015-2021</a:t>
            </a:r>
          </a:p>
        </p:txBody>
      </p:sp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3798388819"/>
              </p:ext>
            </p:extLst>
          </p:nvPr>
        </p:nvGraphicFramePr>
        <p:xfrm>
          <a:off x="5982345" y="1798495"/>
          <a:ext cx="5749871" cy="4617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26805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TARGETA MONEDER SOCIAL 2022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193092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396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noProof="0" dirty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b="0" dirty="0"/>
                        <a:t>38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2003618379"/>
              </p:ext>
            </p:extLst>
          </p:nvPr>
        </p:nvGraphicFramePr>
        <p:xfrm>
          <a:off x="7276496" y="1501255"/>
          <a:ext cx="4310092" cy="4397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3952238076"/>
              </p:ext>
            </p:extLst>
          </p:nvPr>
        </p:nvGraphicFramePr>
        <p:xfrm>
          <a:off x="490464" y="1662545"/>
          <a:ext cx="4037892" cy="400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423611068"/>
              </p:ext>
            </p:extLst>
          </p:nvPr>
        </p:nvGraphicFramePr>
        <p:xfrm>
          <a:off x="3797575" y="1606511"/>
          <a:ext cx="4426310" cy="411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20087" y="465267"/>
            <a:ext cx="10777453" cy="1008691"/>
          </a:xfrm>
          <a:prstGeom prst="rect">
            <a:avLst/>
          </a:prstGeom>
          <a:solidFill>
            <a:srgbClr val="4BB7E7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>
                <a:solidFill>
                  <a:schemeClr val="bg1"/>
                </a:solidFill>
              </a:rPr>
              <a:t> </a:t>
            </a:r>
            <a:r>
              <a:rPr lang="ca-ES" sz="3600" dirty="0">
                <a:solidFill>
                  <a:schemeClr val="bg1"/>
                </a:solidFill>
              </a:rPr>
              <a:t>AJUTS MATERIAL I SORTIDES ESCOLARS 2022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59532"/>
              </p:ext>
            </p:extLst>
          </p:nvPr>
        </p:nvGraphicFramePr>
        <p:xfrm>
          <a:off x="777239" y="1726163"/>
          <a:ext cx="5680711" cy="28118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5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992">
                <a:tc>
                  <a:txBody>
                    <a:bodyPr/>
                    <a:lstStyle/>
                    <a:p>
                      <a:r>
                        <a:rPr lang="ca-ES" noProof="0" dirty="0"/>
                        <a:t>Centre escolar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Sol·licituds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Aprovats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Denegats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La Sagrera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Ronçana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noProof="0" dirty="0"/>
                        <a:t>IES Vall Tenes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b="0" noProof="0" dirty="0"/>
                        <a:t>Altres centres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567">
                <a:tc>
                  <a:txBody>
                    <a:bodyPr/>
                    <a:lstStyle/>
                    <a:p>
                      <a:r>
                        <a:rPr lang="ca-ES" b="1" noProof="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147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9019854"/>
                  </a:ext>
                </a:extLst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3074106310"/>
              </p:ext>
            </p:extLst>
          </p:nvPr>
        </p:nvGraphicFramePr>
        <p:xfrm>
          <a:off x="7041735" y="1726163"/>
          <a:ext cx="4455805" cy="3630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352926"/>
              </p:ext>
            </p:extLst>
          </p:nvPr>
        </p:nvGraphicFramePr>
        <p:xfrm>
          <a:off x="777239" y="5220393"/>
          <a:ext cx="4804696" cy="947651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27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3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sortides escolars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>
                          <a:solidFill>
                            <a:schemeClr val="tx1"/>
                          </a:solidFill>
                        </a:rPr>
                        <a:t>12.373,70 €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/>
                        <a:t>Import ajuts material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/>
                        <a:t>14.587,10 €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9614</TotalTime>
  <Words>1068</Words>
  <Application>Microsoft Office PowerPoint</Application>
  <PresentationFormat>Pantalla panoràmica</PresentationFormat>
  <Paragraphs>631</Paragraphs>
  <Slides>24</Slides>
  <Notes>5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24</vt:i4>
      </vt:variant>
    </vt:vector>
  </HeadingPairs>
  <TitlesOfParts>
    <vt:vector size="30" baseType="lpstr">
      <vt:lpstr>Arial</vt:lpstr>
      <vt:lpstr>Calibri</vt:lpstr>
      <vt:lpstr>Trebuchet MS</vt:lpstr>
      <vt:lpstr>Verdana</vt:lpstr>
      <vt:lpstr>Wingdings 3</vt:lpstr>
      <vt:lpstr>Faceta</vt:lpstr>
      <vt:lpstr>Presentació del PowerPoint</vt:lpstr>
      <vt:lpstr> Persones ateses 2022  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POBRESA ENERGÈTICA 2022 </vt:lpstr>
      <vt:lpstr>POBRESA ENERGÈTICA 2022 </vt:lpstr>
      <vt:lpstr>ACTIVITATS PER SENSIBILIZACIÓ D’IGUALTAT 2022 </vt:lpstr>
      <vt:lpstr>NOUS PROJECTES 2022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582</cp:revision>
  <cp:lastPrinted>2023-04-18T06:54:06Z</cp:lastPrinted>
  <dcterms:created xsi:type="dcterms:W3CDTF">2016-04-22T11:12:21Z</dcterms:created>
  <dcterms:modified xsi:type="dcterms:W3CDTF">2023-05-02T12:42:42Z</dcterms:modified>
</cp:coreProperties>
</file>