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1.xml" ContentType="application/vnd.openxmlformats-officedocument.drawingml.chartshapes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2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7" r:id="rId1"/>
  </p:sldMasterIdLst>
  <p:notesMasterIdLst>
    <p:notesMasterId r:id="rId25"/>
  </p:notesMasterIdLst>
  <p:sldIdLst>
    <p:sldId id="256" r:id="rId2"/>
    <p:sldId id="257" r:id="rId3"/>
    <p:sldId id="273" r:id="rId4"/>
    <p:sldId id="258" r:id="rId5"/>
    <p:sldId id="276" r:id="rId6"/>
    <p:sldId id="290" r:id="rId7"/>
    <p:sldId id="277" r:id="rId8"/>
    <p:sldId id="278" r:id="rId9"/>
    <p:sldId id="274" r:id="rId10"/>
    <p:sldId id="275" r:id="rId11"/>
    <p:sldId id="282" r:id="rId12"/>
    <p:sldId id="279" r:id="rId13"/>
    <p:sldId id="284" r:id="rId14"/>
    <p:sldId id="285" r:id="rId15"/>
    <p:sldId id="280" r:id="rId16"/>
    <p:sldId id="259" r:id="rId17"/>
    <p:sldId id="260" r:id="rId18"/>
    <p:sldId id="261" r:id="rId19"/>
    <p:sldId id="288" r:id="rId20"/>
    <p:sldId id="289" r:id="rId21"/>
    <p:sldId id="287" r:id="rId22"/>
    <p:sldId id="294" r:id="rId23"/>
    <p:sldId id="293" r:id="rId24"/>
  </p:sldIdLst>
  <p:sldSz cx="12192000" cy="6858000"/>
  <p:notesSz cx="680085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E143"/>
    <a:srgbClr val="4BB7E7"/>
    <a:srgbClr val="FFCCCC"/>
    <a:srgbClr val="FF9933"/>
    <a:srgbClr val="FF6600"/>
    <a:srgbClr val="3366FF"/>
    <a:srgbClr val="74ADEC"/>
    <a:srgbClr val="5DA0E9"/>
    <a:srgbClr val="DE4D42"/>
    <a:srgbClr val="FA0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03" autoAdjust="0"/>
    <p:restoredTop sz="94660" autoAdjust="0"/>
  </p:normalViewPr>
  <p:slideViewPr>
    <p:cSldViewPr snapToGrid="0">
      <p:cViewPr varScale="1">
        <p:scale>
          <a:sx n="108" d="100"/>
          <a:sy n="108" d="100"/>
        </p:scale>
        <p:origin x="26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2655144668708"/>
          <c:y val="0.16315648271736397"/>
          <c:w val="0.50675686400994291"/>
          <c:h val="0.7767966993243181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279-459C-A759-FC0918B8492B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55-477D-8FF7-B936D514F88C}"/>
              </c:ext>
            </c:extLst>
          </c:dPt>
          <c:dLbls>
            <c:dLbl>
              <c:idx val="0"/>
              <c:layout>
                <c:manualLayout>
                  <c:x val="-0.13617703014778285"/>
                  <c:y val="-5.46984918901115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79-459C-A759-FC0918B8492B}"/>
                </c:ext>
              </c:extLst>
            </c:dLbl>
            <c:dLbl>
              <c:idx val="1"/>
              <c:layout>
                <c:manualLayout>
                  <c:x val="0.13517689767876831"/>
                  <c:y val="6.0236078547690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55-477D-8FF7-B936D514F8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634</c:v>
                </c:pt>
                <c:pt idx="1">
                  <c:v>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79-459C-A759-FC0918B84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539974114420583"/>
          <c:y val="0.79123112224238512"/>
          <c:w val="0.19006176561094074"/>
          <c:h val="0.174629360235023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>
        <c:manualLayout>
          <c:xMode val="edge"/>
          <c:yMode val="edge"/>
          <c:x val="0.3670337143128248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149345617455621"/>
          <c:y val="0.17698218077429609"/>
          <c:w val="0.53718198680164742"/>
          <c:h val="0.6052249637155298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Per edats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26C-42D8-BA8E-7C2699029643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F26C-42D8-BA8E-7C2699029643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F26C-42D8-BA8E-7C2699029643}"/>
              </c:ext>
            </c:extLst>
          </c:dPt>
          <c:dLbls>
            <c:dLbl>
              <c:idx val="0"/>
              <c:layout>
                <c:manualLayout>
                  <c:x val="-0.18444618655268158"/>
                  <c:y val="6.350356303776197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6C-42D8-BA8E-7C2699029643}"/>
                </c:ext>
              </c:extLst>
            </c:dLbl>
            <c:dLbl>
              <c:idx val="1"/>
              <c:layout>
                <c:manualLayout>
                  <c:x val="0.17442158366675628"/>
                  <c:y val="-4.30389483592911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6C-42D8-BA8E-7C2699029643}"/>
                </c:ext>
              </c:extLst>
            </c:dLbl>
            <c:dLbl>
              <c:idx val="2"/>
              <c:layout>
                <c:manualLayout>
                  <c:x val="2.762662353066098E-2"/>
                  <c:y val="0.1213436075368362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6C-42D8-BA8E-7C269902964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Menors 13 anys</c:v>
                </c:pt>
                <c:pt idx="1">
                  <c:v>Entre 13 i 65 anys</c:v>
                </c:pt>
                <c:pt idx="2">
                  <c:v>Majors de 65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35</c:v>
                </c:pt>
                <c:pt idx="1">
                  <c:v>65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6C-42D8-BA8E-7C269902964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2425157749909066"/>
          <c:y val="0.82939299173920578"/>
          <c:w val="0.78935840463049367"/>
          <c:h val="0.127952965348649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57444560475481"/>
          <c:y val="0.21431336747408833"/>
          <c:w val="0.67742590806308567"/>
          <c:h val="0.6199689203886572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92D050"/>
            </a:solidFill>
          </c:spPr>
          <c:dPt>
            <c:idx val="1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1-7926-4074-9B8E-8ED7BE75C5D2}"/>
              </c:ext>
            </c:extLst>
          </c:dPt>
          <c:dLbls>
            <c:dLbl>
              <c:idx val="0"/>
              <c:layout>
                <c:manualLayout>
                  <c:x val="-8.6281057225817651E-2"/>
                  <c:y val="-0.1618964595172756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26-4074-9B8E-8ED7BE75C5D2}"/>
                </c:ext>
              </c:extLst>
            </c:dLbl>
            <c:dLbl>
              <c:idx val="1"/>
              <c:layout>
                <c:manualLayout>
                  <c:x val="0.11221735471211979"/>
                  <c:y val="0.119889015536204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26-4074-9B8E-8ED7BE75C5D2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139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26-4074-9B8E-8ED7BE75C5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372134776993158"/>
          <c:y val="0.79997820454100343"/>
          <c:w val="0.35966297766678584"/>
          <c:h val="0.1243774174031418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5446125917599"/>
          <c:y val="0.13915874383004923"/>
          <c:w val="0.51319109436532528"/>
          <c:h val="0.655540593909749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0BAD-4C97-99BA-D6BD4AB59151}"/>
              </c:ext>
            </c:extLst>
          </c:dPt>
          <c:dLbls>
            <c:dLbl>
              <c:idx val="0"/>
              <c:layout>
                <c:manualLayout>
                  <c:x val="-0.10466856121184391"/>
                  <c:y val="-0.1952855368530697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AD-4C97-99BA-D6BD4AB59151}"/>
                </c:ext>
              </c:extLst>
            </c:dLbl>
            <c:dLbl>
              <c:idx val="1"/>
              <c:layout>
                <c:manualLayout>
                  <c:x val="0.10483683672396202"/>
                  <c:y val="0.1605016119004404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AD-4C97-99BA-D6BD4AB59151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78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AD-4C97-99BA-D6BD4AB591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0230631752568984"/>
          <c:y val="0.70979261223423307"/>
          <c:w val="0.24441052099003838"/>
          <c:h val="0.132562409187495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88517060367457"/>
          <c:y val="0.13529494351287535"/>
          <c:w val="0.63247870529923345"/>
          <c:h val="0.68634920047892678"/>
        </c:manualLayout>
      </c:layout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3450029074535172"/>
          <c:y val="0.7619787164208085"/>
          <c:w val="0.26279460598147325"/>
          <c:h val="0.124789544973349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25713637427561"/>
          <c:y val="0.22336402538938188"/>
          <c:w val="0.59472305669624181"/>
          <c:h val="0.742853432615798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PROJECTE SOCIOEDUCATIU ESPAI RAJOLER</c:v>
                </c:pt>
              </c:strCache>
            </c:strRef>
          </c:tx>
          <c:dPt>
            <c:idx val="0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1-81CA-466F-A9A3-C02DFA407F3D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81CA-466F-A9A3-C02DFA407F3D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81CA-466F-A9A3-C02DFA407F3D}"/>
              </c:ext>
            </c:extLst>
          </c:dPt>
          <c:dLbls>
            <c:dLbl>
              <c:idx val="0"/>
              <c:layout>
                <c:manualLayout>
                  <c:x val="-0.19156798017835686"/>
                  <c:y val="-4.01927612016815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CA-466F-A9A3-C02DFA407F3D}"/>
                </c:ext>
              </c:extLst>
            </c:dLbl>
            <c:dLbl>
              <c:idx val="1"/>
              <c:layout>
                <c:manualLayout>
                  <c:x val="-4.6823735708586701E-2"/>
                  <c:y val="-0.2008982845445363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CA-466F-A9A3-C02DFA407F3D}"/>
                </c:ext>
              </c:extLst>
            </c:dLbl>
            <c:dLbl>
              <c:idx val="2"/>
              <c:layout>
                <c:manualLayout>
                  <c:x val="0.13568699212411836"/>
                  <c:y val="0.1374120009518116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CA-466F-A9A3-C02DFA407F3D}"/>
                </c:ext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4  a 9 anys</c:v>
                </c:pt>
                <c:pt idx="1">
                  <c:v>10 a 12 anys</c:v>
                </c:pt>
                <c:pt idx="2">
                  <c:v>13 a 16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11</c:v>
                </c:pt>
                <c:pt idx="1">
                  <c:v>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CA-466F-A9A3-C02DFA407F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10761955329394"/>
          <c:y val="0.76613655394013125"/>
          <c:w val="0.31317398552600323"/>
          <c:h val="0.15925802401023445"/>
        </c:manualLayout>
      </c:layout>
      <c:overlay val="0"/>
      <c:txPr>
        <a:bodyPr/>
        <a:lstStyle/>
        <a:p>
          <a:pPr>
            <a:defRPr sz="16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18638480107501"/>
          <c:y val="0.24563867991501775"/>
          <c:w val="0.46730441582020765"/>
          <c:h val="0.7183013436449261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SUPORT D'ATENCIO SOCIAL INFANTS I ADOLESCENTS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CBCF-4E36-B2CF-1CF0F0A4DE2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CBCF-4E36-B2CF-1CF0F0A4DE29}"/>
              </c:ext>
            </c:extLst>
          </c:dPt>
          <c:dLbls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7 a 12 anys</c:v>
                </c:pt>
                <c:pt idx="1">
                  <c:v>13 a 16 anys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5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CF-4E36-B2CF-1CF0F0A4DE2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133803654442729"/>
          <c:y val="0.7787515830149967"/>
          <c:w val="0.28866196345557266"/>
          <c:h val="0.17979435757545814"/>
        </c:manualLayout>
      </c:layout>
      <c:overlay val="0"/>
      <c:txPr>
        <a:bodyPr/>
        <a:lstStyle/>
        <a:p>
          <a:pPr>
            <a:defRPr sz="16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64678655570999"/>
          <c:y val="0.23828090945782321"/>
          <c:w val="0.53983418353591905"/>
          <c:h val="0.7138783801964213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SERVEI D'ATENCIÓ DOMICILIÀRIA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5A-4D0F-8A59-C223BE29D3DD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65A-4D0F-8A59-C223BE29D3DD}"/>
              </c:ext>
            </c:extLst>
          </c:dPt>
          <c:dLbls>
            <c:dLbl>
              <c:idx val="0"/>
              <c:layout>
                <c:manualLayout>
                  <c:x val="-0.15500606241140119"/>
                  <c:y val="-0.1537895869769944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67%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5A-4D0F-8A59-C223BE29D3DD}"/>
                </c:ext>
              </c:extLst>
            </c:dLbl>
            <c:dLbl>
              <c:idx val="1"/>
              <c:layout>
                <c:manualLayout>
                  <c:x val="0.15233367740239456"/>
                  <c:y val="0.1136746939324633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5A-4D0F-8A59-C223BE29D3DD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00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38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5A-4D0F-8A59-C223BE29D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89640123295144"/>
          <c:y val="0.81475689492802372"/>
          <c:w val="0.20294743678722921"/>
          <c:h val="0.152100632315350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14233123041095"/>
          <c:y val="0.16784872166181392"/>
          <c:w val="0.53053010030425951"/>
          <c:h val="0.7864026109160746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TELEASSISTÈNCIA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9E3-47FE-AFC7-ED0304BAF343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351-4776-98CB-D3C05AF88B61}"/>
              </c:ext>
            </c:extLst>
          </c:dPt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00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163</c:v>
                </c:pt>
                <c:pt idx="1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E3-47FE-AFC7-ED0304BAF34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852127941742153"/>
          <c:y val="0.85268079986579004"/>
          <c:w val="0.21722891951079629"/>
          <c:h val="0.145449371303183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C8B-42EF-9664-A30DFDC529E6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8B-42EF-9664-A30DFDC529E6}"/>
              </c:ext>
            </c:extLst>
          </c:dPt>
          <c:dLbls>
            <c:dLbl>
              <c:idx val="0"/>
              <c:layout>
                <c:manualLayout>
                  <c:x val="-0.13547357816016206"/>
                  <c:y val="-0.1101083373093853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8B-42EF-9664-A30DFDC529E6}"/>
                </c:ext>
              </c:extLst>
            </c:dLbl>
            <c:dLbl>
              <c:idx val="1"/>
              <c:layout>
                <c:manualLayout>
                  <c:x val="0.17298042336033725"/>
                  <c:y val="0.1195905781412465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8B-42EF-9664-A30DFDC529E6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1700</c:v>
                </c:pt>
                <c:pt idx="1">
                  <c:v>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8B-42EF-9664-A30DFDC52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36687825964423"/>
          <c:y val="0.85145518603389969"/>
          <c:w val="0.22263312174035577"/>
          <c:h val="0.14786306501292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/>
              <a:t>AJUTS IBI</a:t>
            </a:r>
          </a:p>
        </c:rich>
      </c:tx>
      <c:layout>
        <c:manualLayout>
          <c:xMode val="edge"/>
          <c:yMode val="edge"/>
          <c:x val="0.39736017861226169"/>
          <c:y val="3.11222563096698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D8D-4F96-B6FA-01407C956AA5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D8D-4F96-B6FA-01407C956AA5}"/>
              </c:ext>
            </c:extLst>
          </c:dPt>
          <c:dLbls>
            <c:dLbl>
              <c:idx val="0"/>
              <c:layout>
                <c:manualLayout>
                  <c:x val="-0.14083160849758297"/>
                  <c:y val="-0.1723528499287251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8D-4F96-B6FA-01407C956AA5}"/>
                </c:ext>
              </c:extLst>
            </c:dLbl>
            <c:dLbl>
              <c:idx val="1"/>
              <c:layout>
                <c:manualLayout>
                  <c:x val="0.14351125650452226"/>
                  <c:y val="0.172498413867685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8D-4F96-B6FA-01407C956A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Desestimats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26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8D-4F96-B6FA-01407C956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2956-4CA2-B26D-23D3879D724D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2956-4CA2-B26D-23D3879D724D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5-2956-4CA2-B26D-23D3879D724D}"/>
              </c:ext>
            </c:extLst>
          </c:dPt>
          <c:dLbls>
            <c:dLbl>
              <c:idx val="0"/>
              <c:layout>
                <c:manualLayout>
                  <c:x val="-0.13312541237581307"/>
                  <c:y val="-2.684804485823515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56-4CA2-B26D-23D3879D724D}"/>
                </c:ext>
              </c:extLst>
            </c:dLbl>
            <c:dLbl>
              <c:idx val="1"/>
              <c:layout>
                <c:manualLayout>
                  <c:x val="1.7868743573034043E-2"/>
                  <c:y val="-0.1280566788293255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56-4CA2-B26D-23D3879D724D}"/>
                </c:ext>
              </c:extLst>
            </c:dLbl>
            <c:dLbl>
              <c:idx val="2"/>
              <c:layout>
                <c:manualLayout>
                  <c:x val="0.12691250926363737"/>
                  <c:y val="-7.84457612859567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56-4CA2-B26D-23D3879D72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Trucades rebudes</c:v>
                </c:pt>
                <c:pt idx="1">
                  <c:v>Trucades realitzades</c:v>
                </c:pt>
                <c:pt idx="2">
                  <c:v>Recepció de visites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3474</c:v>
                </c:pt>
                <c:pt idx="1">
                  <c:v>1987</c:v>
                </c:pt>
                <c:pt idx="2">
                  <c:v>1167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56-4CA2-B26D-23D3879D7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93270799104825"/>
          <c:y val="0.61099120465757861"/>
          <c:w val="0.41067296345622079"/>
          <c:h val="0.21583490287267124"/>
        </c:manualLayout>
      </c:layout>
      <c:overlay val="0"/>
      <c:txPr>
        <a:bodyPr/>
        <a:lstStyle/>
        <a:p>
          <a:pPr>
            <a:defRPr sz="14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Participants tallers segons sexe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9563-4765-A01F-208FC8B0E2C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9563-4765-A01F-208FC8B0E2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10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C7-4235-809F-A244076EC574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099041831846985E-2"/>
          <c:y val="0.21104448920097699"/>
          <c:w val="0.53929166165789699"/>
          <c:h val="0.79382305336832892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PROBLEMÀTIQUES ATESES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651-4A1A-BD10-746113F57FF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9D-40B1-9494-578BC36F2B4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69D-40B1-9494-578BC36F2B4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69D-40B1-9494-578BC36F2B4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69D-40B1-9494-578BC36F2B4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69D-40B1-9494-578BC36F2B4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69D-40B1-9494-578BC36F2B4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651-4A1A-BD10-746113F57FF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651-4A1A-BD10-746113F57FF3}"/>
              </c:ext>
            </c:extLst>
          </c:dPt>
          <c:dLbls>
            <c:dLbl>
              <c:idx val="1"/>
              <c:layout>
                <c:manualLayout>
                  <c:x val="-4.3471127279798412E-2"/>
                  <c:y val="0.1347486885847593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9D-40B1-9494-578BC36F2B4E}"/>
                </c:ext>
              </c:extLst>
            </c:dLbl>
            <c:dLbl>
              <c:idx val="2"/>
              <c:layout>
                <c:manualLayout>
                  <c:x val="-0.11183876737659702"/>
                  <c:y val="-1.210419650892052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9D-40B1-9494-578BC36F2B4E}"/>
                </c:ext>
              </c:extLst>
            </c:dLbl>
            <c:dLbl>
              <c:idx val="3"/>
              <c:layout>
                <c:manualLayout>
                  <c:x val="-2.6181961304428309E-2"/>
                  <c:y val="-4.18239140016377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D-40B1-9494-578BC36F2B4E}"/>
                </c:ext>
              </c:extLst>
            </c:dLbl>
            <c:dLbl>
              <c:idx val="4"/>
              <c:layout>
                <c:manualLayout>
                  <c:x val="2.1923086271941006E-2"/>
                  <c:y val="-5.781195320238397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9D-40B1-9494-578BC36F2B4E}"/>
                </c:ext>
              </c:extLst>
            </c:dLbl>
            <c:dLbl>
              <c:idx val="5"/>
              <c:layout>
                <c:manualLayout>
                  <c:x val="0.12283721820186441"/>
                  <c:y val="-7.758966160440941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9D-40B1-9494-578BC36F2B4E}"/>
                </c:ext>
              </c:extLst>
            </c:dLbl>
            <c:dLbl>
              <c:idx val="6"/>
              <c:layout>
                <c:manualLayout>
                  <c:x val="8.0611359617768538E-2"/>
                  <c:y val="0.1452263001828867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9D-40B1-9494-578BC36F2B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Hoja1!$A$2:$A$10</c:f>
              <c:strCache>
                <c:ptCount val="9"/>
                <c:pt idx="0">
                  <c:v>Família</c:v>
                </c:pt>
                <c:pt idx="1">
                  <c:v>Infància</c:v>
                </c:pt>
                <c:pt idx="2">
                  <c:v>Joventut</c:v>
                </c:pt>
                <c:pt idx="3">
                  <c:v>Dona</c:v>
                </c:pt>
                <c:pt idx="4">
                  <c:v>Gent gran</c:v>
                </c:pt>
                <c:pt idx="5">
                  <c:v>Discapacitat</c:v>
                </c:pt>
                <c:pt idx="6">
                  <c:v>Salut i drogodependències</c:v>
                </c:pt>
                <c:pt idx="7">
                  <c:v>Immigració</c:v>
                </c:pt>
                <c:pt idx="8">
                  <c:v>Altres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27.4</c:v>
                </c:pt>
                <c:pt idx="1">
                  <c:v>16.7</c:v>
                </c:pt>
                <c:pt idx="2">
                  <c:v>4.5999999999999996</c:v>
                </c:pt>
                <c:pt idx="3">
                  <c:v>5</c:v>
                </c:pt>
                <c:pt idx="4">
                  <c:v>28.9</c:v>
                </c:pt>
                <c:pt idx="5">
                  <c:v>7.1</c:v>
                </c:pt>
                <c:pt idx="6">
                  <c:v>2</c:v>
                </c:pt>
                <c:pt idx="7">
                  <c:v>1.3</c:v>
                </c:pt>
                <c:pt idx="8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69D-40B1-9494-578BC36F2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301047833646552"/>
          <c:y val="0.16199850302153057"/>
          <c:w val="0.34283959802446068"/>
          <c:h val="0.81711401419764296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27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414936321409594E-2"/>
          <c:y val="7.0435813138793088E-2"/>
          <c:w val="0.57661986910067009"/>
          <c:h val="0.8091276676057308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AJUTS D'URGÈNCIA SOCIAL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A72-4C7A-BD8F-B0A78B3D31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A72-4C7A-BD8F-B0A78B3D31E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A72-4C7A-BD8F-B0A78B3D31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A72-4C7A-BD8F-B0A78B3D31E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A72-4C7A-BD8F-B0A78B3D31E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A72-4C7A-BD8F-B0A78B3D31E8}"/>
              </c:ext>
            </c:extLst>
          </c:dPt>
          <c:dLbls>
            <c:dLbl>
              <c:idx val="0"/>
              <c:layout>
                <c:manualLayout>
                  <c:x val="-0.18226610262951112"/>
                  <c:y val="-0.1673413665493275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72-4C7A-BD8F-B0A78B3D31E8}"/>
                </c:ext>
              </c:extLst>
            </c:dLbl>
            <c:dLbl>
              <c:idx val="1"/>
              <c:layout>
                <c:manualLayout>
                  <c:x val="-4.0914967989359882E-2"/>
                  <c:y val="-0.1197641490145969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72-4C7A-BD8F-B0A78B3D31E8}"/>
                </c:ext>
              </c:extLst>
            </c:dLbl>
            <c:dLbl>
              <c:idx val="3"/>
              <c:layout>
                <c:manualLayout>
                  <c:x val="9.4064670354601893E-2"/>
                  <c:y val="0.1438563949814965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A72-4C7A-BD8F-B0A78B3D31E8}"/>
                </c:ext>
              </c:extLst>
            </c:dLbl>
            <c:dLbl>
              <c:idx val="4"/>
              <c:layout>
                <c:manualLayout>
                  <c:x val="0.1010188021242506"/>
                  <c:y val="-7.97483789735622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A72-4C7A-BD8F-B0A78B3D31E8}"/>
                </c:ext>
              </c:extLst>
            </c:dLbl>
            <c:dLbl>
              <c:idx val="5"/>
              <c:layout>
                <c:manualLayout>
                  <c:x val="8.967577688631001E-2"/>
                  <c:y val="0.1425555455495842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A72-4C7A-BD8F-B0A78B3D31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Manutenció</c:v>
                </c:pt>
                <c:pt idx="1">
                  <c:v>Habitatge</c:v>
                </c:pt>
                <c:pt idx="2">
                  <c:v>Farmàcia</c:v>
                </c:pt>
                <c:pt idx="3">
                  <c:v>Atenció a menors en risc</c:v>
                </c:pt>
                <c:pt idx="4">
                  <c:v>Desplaçaments i transports</c:v>
                </c:pt>
                <c:pt idx="5">
                  <c:v>Subministrament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160</c:v>
                </c:pt>
                <c:pt idx="1">
                  <c:v>3</c:v>
                </c:pt>
                <c:pt idx="2">
                  <c:v>3</c:v>
                </c:pt>
                <c:pt idx="3">
                  <c:v>26</c:v>
                </c:pt>
                <c:pt idx="4">
                  <c:v>10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A72-4C7A-BD8F-B0A78B3D3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293391397212664"/>
          <c:y val="0.18069749074826247"/>
          <c:w val="0.33435053242080132"/>
          <c:h val="0.61296619731022661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27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Nº </a:t>
            </a:r>
            <a:r>
              <a:rPr lang="ca-ES" noProof="0" dirty="0"/>
              <a:t>Ajudes segons subministrament</a:t>
            </a:r>
          </a:p>
        </c:rich>
      </c:tx>
      <c:layout>
        <c:manualLayout>
          <c:xMode val="edge"/>
          <c:yMode val="edge"/>
          <c:x val="0.30083203679902593"/>
          <c:y val="4.25268039930896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nº Ajudes segons subministrament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059-4416-8429-DB9CCCDF16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059-4416-8429-DB9CCCDF16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059-4416-8429-DB9CCCDF1608}"/>
              </c:ext>
            </c:extLst>
          </c:dPt>
          <c:cat>
            <c:strRef>
              <c:f>Hoja1!$A$2:$A$4</c:f>
              <c:strCache>
                <c:ptCount val="3"/>
                <c:pt idx="0">
                  <c:v>Llum</c:v>
                </c:pt>
                <c:pt idx="1">
                  <c:v>Aigua</c:v>
                </c:pt>
                <c:pt idx="2">
                  <c:v>Cas-oil</c:v>
                </c:pt>
              </c:strCache>
            </c:strRef>
          </c:cat>
          <c:val>
            <c:numRef>
              <c:f>Hoja1!$B$2:$B$4</c:f>
              <c:numCache>
                <c:formatCode>0%</c:formatCode>
                <c:ptCount val="3"/>
                <c:pt idx="0">
                  <c:v>0.4</c:v>
                </c:pt>
                <c:pt idx="1">
                  <c:v>0.4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57-432A-8582-C53A42F34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9961021200399385"/>
          <c:y val="2.30195392242636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Imports per subministre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075-4D46-9163-E264884704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6FE-4B55-BE44-C503752682B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6FE-4B55-BE44-C503752682B8}"/>
              </c:ext>
            </c:extLst>
          </c:dPt>
          <c:cat>
            <c:strRef>
              <c:f>Hoja1!$A$2:$A$4</c:f>
              <c:strCache>
                <c:ptCount val="3"/>
                <c:pt idx="0">
                  <c:v>Llum</c:v>
                </c:pt>
                <c:pt idx="1">
                  <c:v>Aigua</c:v>
                </c:pt>
                <c:pt idx="2">
                  <c:v>Gas-oil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2747.73</c:v>
                </c:pt>
                <c:pt idx="1">
                  <c:v>989.34</c:v>
                </c:pt>
                <c:pt idx="2">
                  <c:v>1934.77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75-4D46-9163-E264884704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36072834645668"/>
          <c:y val="4.9189403962265996E-2"/>
          <c:w val="0.79071727362204725"/>
          <c:h val="0.86900985057764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34-43E2-982D-8D333D089B69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34-43E2-982D-8D333D089B69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34-43E2-982D-8D333D089B69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Hoja1!$E$2</c:f>
              <c:numCache>
                <c:formatCode>General</c:formatCode>
                <c:ptCount val="1"/>
                <c:pt idx="0">
                  <c:v>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34-43E2-982D-8D333D089B69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Hoja1!$F$2</c:f>
              <c:numCache>
                <c:formatCode>General</c:formatCode>
                <c:ptCount val="1"/>
                <c:pt idx="0">
                  <c:v>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34-43E2-982D-8D333D089B69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Hoja1!$G$2</c:f>
              <c:numCache>
                <c:formatCode>General</c:formatCode>
                <c:ptCount val="1"/>
                <c:pt idx="0">
                  <c:v>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F0-41BA-8609-D09600114891}"/>
            </c:ext>
          </c:extLst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Hoja1!$H$2</c:f>
              <c:numCache>
                <c:formatCode>General</c:formatCode>
                <c:ptCount val="1"/>
                <c:pt idx="0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D7-4408-B6BC-3A9FBDCDFE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06803184"/>
        <c:axId val="1906801552"/>
      </c:barChart>
      <c:catAx>
        <c:axId val="1906803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06801552"/>
        <c:crosses val="autoZero"/>
        <c:auto val="1"/>
        <c:lblAlgn val="ctr"/>
        <c:lblOffset val="100"/>
        <c:noMultiLvlLbl val="0"/>
      </c:catAx>
      <c:valAx>
        <c:axId val="1906801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068031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3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4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5"/>
        <c:txPr>
          <a:bodyPr/>
          <a:lstStyle/>
          <a:p>
            <a:pPr>
              <a:defRPr sz="1600"/>
            </a:pPr>
            <a:endParaRPr lang="ca-ES"/>
          </a:p>
        </c:txPr>
      </c:legendEntry>
      <c:layout>
        <c:manualLayout>
          <c:xMode val="edge"/>
          <c:yMode val="edge"/>
          <c:x val="0.8576058488964361"/>
          <c:y val="6.7873402135171207E-2"/>
          <c:w val="0.13820118747011889"/>
          <c:h val="0.51384283825013755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>
        <c:manualLayout>
          <c:xMode val="edge"/>
          <c:yMode val="edge"/>
          <c:x val="0.32043769795318833"/>
          <c:y val="3.289658769068934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54463721469127"/>
          <c:y val="0.17820883815304026"/>
          <c:w val="0.53247836171110319"/>
          <c:h val="0.5562590376394488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Tipus de família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277-41EA-A1A2-669C2E6F6B78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F277-41EA-A1A2-669C2E6F6B78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2-F277-41EA-A1A2-669C2E6F6B78}"/>
              </c:ext>
            </c:extLst>
          </c:dPt>
          <c:dLbls>
            <c:dLbl>
              <c:idx val="0"/>
              <c:layout>
                <c:manualLayout>
                  <c:x val="-0.11573988087774716"/>
                  <c:y val="0.1270717433390080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77-41EA-A1A2-669C2E6F6B7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77-41EA-A1A2-669C2E6F6B78}"/>
                </c:ext>
              </c:extLst>
            </c:dLbl>
            <c:dLbl>
              <c:idx val="2"/>
              <c:layout>
                <c:manualLayout>
                  <c:x val="-0.15836992624647789"/>
                  <c:y val="1.1654136592449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77-41EA-A1A2-669C2E6F6B78}"/>
                </c:ext>
              </c:extLst>
            </c:dLbl>
            <c:dLbl>
              <c:idx val="3"/>
              <c:layout>
                <c:manualLayout>
                  <c:x val="0.13767551355798444"/>
                  <c:y val="-0.1102687303389402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77-41EA-A1A2-669C2E6F6B7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Unipersonal</c:v>
                </c:pt>
                <c:pt idx="1">
                  <c:v>Família sense fills</c:v>
                </c:pt>
                <c:pt idx="2">
                  <c:v>Monoparentals</c:v>
                </c:pt>
                <c:pt idx="3">
                  <c:v>Família amb fills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</c:v>
                </c:pt>
                <c:pt idx="1">
                  <c:v>0</c:v>
                </c:pt>
                <c:pt idx="2">
                  <c:v>7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77-41EA-A1A2-669C2E6F6B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9999253502336828"/>
          <c:y val="0.79795812212745587"/>
          <c:w val="0.79597905962303661"/>
          <c:h val="0.119472691728803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Noves </a:t>
            </a:r>
            <a:r>
              <a:rPr lang="en-US" dirty="0" err="1"/>
              <a:t>Famílies</a:t>
            </a:r>
            <a:r>
              <a:rPr lang="en-US" dirty="0"/>
              <a:t> 2021</a:t>
            </a:r>
          </a:p>
        </c:rich>
      </c:tx>
      <c:layout>
        <c:manualLayout>
          <c:xMode val="edge"/>
          <c:yMode val="edge"/>
          <c:x val="0.17166407620609961"/>
          <c:y val="7.677550861275242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360326625873101"/>
          <c:y val="0.17829959047426905"/>
          <c:w val="0.58021289326212788"/>
          <c:h val="0.61385286943124917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Noves famílies 2021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CD2F-43DB-8F6F-256E5908272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CD2F-43DB-8F6F-256E59082722}"/>
              </c:ext>
            </c:extLst>
          </c:dPt>
          <c:dLbls>
            <c:dLbl>
              <c:idx val="0"/>
              <c:layout>
                <c:manualLayout>
                  <c:x val="-0.13035712693653026"/>
                  <c:y val="-0.1975574791641466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2F-43DB-8F6F-256E59082722}"/>
                </c:ext>
              </c:extLst>
            </c:dLbl>
            <c:dLbl>
              <c:idx val="1"/>
              <c:layout>
                <c:manualLayout>
                  <c:x val="0.12567683831068291"/>
                  <c:y val="0.1451024623145216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2F-43DB-8F6F-256E5908272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Resta</c:v>
                </c:pt>
                <c:pt idx="1">
                  <c:v>Noves 2021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15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2F-43DB-8F6F-256E5908272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6177649129793467"/>
          <c:y val="0.86305281388457311"/>
          <c:w val="0.65769713503976823"/>
          <c:h val="8.316122157031906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0.07177</cdr:x>
      <cdr:y>0.03134</cdr:y>
    </cdr:from>
    <cdr:to>
      <cdr:x>0.94555</cdr:x>
      <cdr:y>0.12001</cdr:y>
    </cdr:to>
    <cdr:sp macro="" textlink="">
      <cdr:nvSpPr>
        <cdr:cNvPr id="2" name="QuadreDeText 4"/>
        <cdr:cNvSpPr txBox="1"/>
      </cdr:nvSpPr>
      <cdr:spPr>
        <a:xfrm xmlns:a="http://schemas.openxmlformats.org/drawingml/2006/main">
          <a:off x="313880" y="150114"/>
          <a:ext cx="3821397" cy="4247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ca-ES" sz="216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76" cy="497126"/>
          </a:xfrm>
          <a:prstGeom prst="rect">
            <a:avLst/>
          </a:prstGeom>
        </p:spPr>
        <p:txBody>
          <a:bodyPr vert="horz" lIns="91468" tIns="45733" rIns="91468" bIns="45733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1486" y="0"/>
            <a:ext cx="2947776" cy="497126"/>
          </a:xfrm>
          <a:prstGeom prst="rect">
            <a:avLst/>
          </a:prstGeom>
        </p:spPr>
        <p:txBody>
          <a:bodyPr vert="horz" lIns="91468" tIns="45733" rIns="91468" bIns="45733" rtlCol="0"/>
          <a:lstStyle>
            <a:lvl1pPr algn="r">
              <a:defRPr sz="1200"/>
            </a:lvl1pPr>
          </a:lstStyle>
          <a:p>
            <a:fld id="{F9726E3A-B57B-481B-B3A2-87DD76B7176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8" tIns="45733" rIns="91468" bIns="45733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9" y="4717137"/>
            <a:ext cx="5441315" cy="4469368"/>
          </a:xfrm>
          <a:prstGeom prst="rect">
            <a:avLst/>
          </a:prstGeom>
        </p:spPr>
        <p:txBody>
          <a:bodyPr vert="horz" lIns="91468" tIns="45733" rIns="91468" bIns="45733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2688"/>
            <a:ext cx="2947776" cy="497125"/>
          </a:xfrm>
          <a:prstGeom prst="rect">
            <a:avLst/>
          </a:prstGeom>
        </p:spPr>
        <p:txBody>
          <a:bodyPr vert="horz" lIns="91468" tIns="45733" rIns="91468" bIns="45733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1486" y="9432688"/>
            <a:ext cx="2947776" cy="497125"/>
          </a:xfrm>
          <a:prstGeom prst="rect">
            <a:avLst/>
          </a:prstGeom>
        </p:spPr>
        <p:txBody>
          <a:bodyPr vert="horz" lIns="91468" tIns="45733" rIns="91468" bIns="45733" rtlCol="0" anchor="b"/>
          <a:lstStyle>
            <a:lvl1pPr algn="r">
              <a:defRPr sz="1200"/>
            </a:lvl1pPr>
          </a:lstStyle>
          <a:p>
            <a:fld id="{0097659B-F4CC-4CFE-9B67-981036632EF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797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1556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714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2961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1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233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7152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961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9941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086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77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4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68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82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7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71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0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1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02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4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  <p:sldLayoutId id="2147483870" r:id="rId13"/>
    <p:sldLayoutId id="2147483871" r:id="rId14"/>
    <p:sldLayoutId id="2147483872" r:id="rId15"/>
    <p:sldLayoutId id="21474838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2764260" y="3712565"/>
            <a:ext cx="5136801" cy="396943"/>
          </a:xfrm>
        </p:spPr>
        <p:txBody>
          <a:bodyPr>
            <a:noAutofit/>
          </a:bodyPr>
          <a:lstStyle/>
          <a:p>
            <a:pPr algn="l"/>
            <a:r>
              <a:rPr lang="ca-ES" sz="1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Verdana" panose="020B0604030504040204" pitchFamily="34" charset="0"/>
                <a:ea typeface="Verdana" panose="020B0604030504040204" pitchFamily="34" charset="0"/>
              </a:rPr>
              <a:t>SERVEIS SOCIALS SANTA EULÀLIA DE RONÇANA</a:t>
            </a:r>
          </a:p>
        </p:txBody>
      </p:sp>
      <p:sp>
        <p:nvSpPr>
          <p:cNvPr id="4" name="Rectangle 3"/>
          <p:cNvSpPr/>
          <p:nvPr/>
        </p:nvSpPr>
        <p:spPr>
          <a:xfrm>
            <a:off x="2637983" y="2696902"/>
            <a:ext cx="62150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MEMÒRIA 2021</a:t>
            </a:r>
            <a:endParaRPr lang="ca-ES" sz="6000" dirty="0"/>
          </a:p>
        </p:txBody>
      </p:sp>
    </p:spTree>
    <p:extLst>
      <p:ext uri="{BB962C8B-B14F-4D97-AF65-F5344CB8AC3E}">
        <p14:creationId xmlns:p14="http://schemas.microsoft.com/office/powerpoint/2010/main" val="2669876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40451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MENJADOR ESCOLAR  2021/2022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418699"/>
              </p:ext>
            </p:extLst>
          </p:nvPr>
        </p:nvGraphicFramePr>
        <p:xfrm>
          <a:off x="777237" y="1840091"/>
          <a:ext cx="5606937" cy="24316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268">
                <a:tc>
                  <a:txBody>
                    <a:bodyPr/>
                    <a:lstStyle/>
                    <a:p>
                      <a:r>
                        <a:rPr lang="ca-ES" noProof="0" dirty="0"/>
                        <a:t>Centre escolar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Sol·licituds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Aprovats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Denegats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r>
                        <a:rPr lang="ca-ES" noProof="0" dirty="0"/>
                        <a:t>La Sagrera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433">
                <a:tc>
                  <a:txBody>
                    <a:bodyPr/>
                    <a:lstStyle/>
                    <a:p>
                      <a:r>
                        <a:rPr lang="ca-ES" noProof="0" dirty="0"/>
                        <a:t>Ronçana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1800" kern="1200" noProof="0" dirty="0"/>
                        <a:t>Altres</a:t>
                      </a:r>
                      <a:endParaRPr lang="ca-ES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558">
                <a:tc>
                  <a:txBody>
                    <a:bodyPr/>
                    <a:lstStyle/>
                    <a:p>
                      <a:r>
                        <a:rPr lang="ca-ES" noProof="0" dirty="0"/>
                        <a:t>Totals</a:t>
                      </a:r>
                      <a:endParaRPr lang="ca-ES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556820264"/>
              </p:ext>
            </p:extLst>
          </p:nvPr>
        </p:nvGraphicFramePr>
        <p:xfrm>
          <a:off x="6010874" y="1405718"/>
          <a:ext cx="5543816" cy="433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4774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832513" y="434137"/>
            <a:ext cx="10645254" cy="85306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tx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ACTIVITATS ESPORTIVES 2021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699186"/>
              </p:ext>
            </p:extLst>
          </p:nvPr>
        </p:nvGraphicFramePr>
        <p:xfrm>
          <a:off x="970384" y="1558211"/>
          <a:ext cx="5823675" cy="35049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37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6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7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28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4132">
                <a:tc>
                  <a:txBody>
                    <a:bodyPr/>
                    <a:lstStyle/>
                    <a:p>
                      <a:r>
                        <a:rPr lang="ca-ES" noProof="0" dirty="0"/>
                        <a:t>Clubs</a:t>
                      </a:r>
                      <a:r>
                        <a:rPr lang="ca-ES" baseline="0" noProof="0" dirty="0"/>
                        <a:t> Esportius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Aprovats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Denegats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330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CE</a:t>
                      </a:r>
                      <a:r>
                        <a:rPr lang="ca-ES" sz="1600" baseline="0" noProof="0" dirty="0"/>
                        <a:t> Santa Eulàlia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CEB</a:t>
                      </a:r>
                      <a:r>
                        <a:rPr lang="ca-ES" sz="1600" baseline="0" noProof="0" dirty="0"/>
                        <a:t> Ronçana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575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Patinatge</a:t>
                      </a:r>
                      <a:r>
                        <a:rPr lang="ca-ES" sz="1600" baseline="0" noProof="0" dirty="0"/>
                        <a:t> Santa Eulàlia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Trackdance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238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Club tenis Can Juli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0</a:t>
                      </a:r>
                      <a:endParaRPr lang="ca-ES" b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b="0" noProof="0" dirty="0"/>
                        <a:t>Extraescolars esportives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2695040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b="0" noProof="0" dirty="0"/>
                        <a:t>Altres clubs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393016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TOTALS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38</a:t>
                      </a:r>
                      <a:endParaRPr lang="ca-ES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333310293"/>
              </p:ext>
            </p:extLst>
          </p:nvPr>
        </p:nvGraphicFramePr>
        <p:xfrm>
          <a:off x="6782937" y="1169499"/>
          <a:ext cx="4694830" cy="4326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222359"/>
              </p:ext>
            </p:extLst>
          </p:nvPr>
        </p:nvGraphicFramePr>
        <p:xfrm>
          <a:off x="915990" y="6003315"/>
          <a:ext cx="4859288" cy="6400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30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7158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</a:t>
                      </a:r>
                      <a:r>
                        <a:rPr lang="ca-ES" baseline="0" noProof="0" dirty="0"/>
                        <a:t> activitats esportives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2.260 €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735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6307578"/>
              </p:ext>
            </p:extLst>
          </p:nvPr>
        </p:nvGraphicFramePr>
        <p:xfrm>
          <a:off x="614148" y="1977492"/>
          <a:ext cx="4739087" cy="37043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82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6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756">
                <a:tc>
                  <a:txBody>
                    <a:bodyPr/>
                    <a:lstStyle/>
                    <a:p>
                      <a:pPr algn="l"/>
                      <a:r>
                        <a:rPr lang="ca-ES" noProof="0" dirty="0"/>
                        <a:t>  Total tràmits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513">
                <a:tc>
                  <a:txBody>
                    <a:bodyPr/>
                    <a:lstStyle/>
                    <a:p>
                      <a:r>
                        <a:rPr lang="ca-ES" noProof="0" dirty="0"/>
                        <a:t>Reconeixement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5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Revisió Discapacitat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513">
                <a:tc>
                  <a:txBody>
                    <a:bodyPr/>
                    <a:lstStyle/>
                    <a:p>
                      <a:r>
                        <a:rPr lang="ca-ES" noProof="0" dirty="0"/>
                        <a:t>Targeta aparcament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334">
                <a:tc>
                  <a:txBody>
                    <a:bodyPr/>
                    <a:lstStyle/>
                    <a:p>
                      <a:r>
                        <a:rPr lang="ca-ES" noProof="0" dirty="0"/>
                        <a:t>Targeta acreditativa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334">
                <a:tc>
                  <a:txBody>
                    <a:bodyPr/>
                    <a:lstStyle/>
                    <a:p>
                      <a:r>
                        <a:rPr lang="ca-ES" noProof="0" dirty="0"/>
                        <a:t>Sol·licituds a Habitatge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334">
                <a:tc>
                  <a:txBody>
                    <a:bodyPr/>
                    <a:lstStyle/>
                    <a:p>
                      <a:r>
                        <a:rPr lang="ca-ES" noProof="0" dirty="0"/>
                        <a:t>Prest. Complementaria PNC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581407"/>
                  </a:ext>
                </a:extLst>
              </a:tr>
              <a:tr h="421334">
                <a:tc>
                  <a:txBody>
                    <a:bodyPr/>
                    <a:lstStyle/>
                    <a:p>
                      <a:r>
                        <a:rPr lang="ca-ES" noProof="0" dirty="0"/>
                        <a:t>Enviament documentació requerida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75996"/>
                  </a:ext>
                </a:extLst>
              </a:tr>
            </a:tbl>
          </a:graphicData>
        </a:graphic>
      </p:graphicFrame>
      <p:sp>
        <p:nvSpPr>
          <p:cNvPr id="3" name="Títol 1"/>
          <p:cNvSpPr txBox="1">
            <a:spLocks/>
          </p:cNvSpPr>
          <p:nvPr/>
        </p:nvSpPr>
        <p:spPr>
          <a:xfrm>
            <a:off x="614148" y="465267"/>
            <a:ext cx="10727141" cy="872213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SOL·LICITUDS  TRAMITADES 2021      </a:t>
            </a: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0767328"/>
              </p:ext>
            </p:extLst>
          </p:nvPr>
        </p:nvGraphicFramePr>
        <p:xfrm>
          <a:off x="5646198" y="2196239"/>
          <a:ext cx="5583482" cy="34856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55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237">
                <a:tc gridSpan="2">
                  <a:txBody>
                    <a:bodyPr/>
                    <a:lstStyle/>
                    <a:p>
                      <a:r>
                        <a:rPr lang="ca-ES" dirty="0"/>
                        <a:t>   Tràmits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71">
                <a:tc>
                  <a:txBody>
                    <a:bodyPr/>
                    <a:lstStyle/>
                    <a:p>
                      <a:r>
                        <a:rPr lang="ca-ES" noProof="0" dirty="0"/>
                        <a:t>Reconeixement  Dependència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571">
                <a:tc>
                  <a:txBody>
                    <a:bodyPr/>
                    <a:lstStyle/>
                    <a:p>
                      <a:r>
                        <a:rPr lang="ca-ES" noProof="0" dirty="0"/>
                        <a:t>Revisió Dependència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231953"/>
                  </a:ext>
                </a:extLst>
              </a:tr>
              <a:tr h="604055">
                <a:tc>
                  <a:txBody>
                    <a:bodyPr/>
                    <a:lstStyle/>
                    <a:p>
                      <a:r>
                        <a:rPr lang="ca-ES" noProof="0" dirty="0"/>
                        <a:t>Comunicació</a:t>
                      </a:r>
                      <a:r>
                        <a:rPr lang="ca-ES" baseline="0" noProof="0" dirty="0"/>
                        <a:t> </a:t>
                      </a:r>
                      <a:r>
                        <a:rPr lang="ca-ES" baseline="0" noProof="0" dirty="0" err="1"/>
                        <a:t>modif</a:t>
                      </a:r>
                      <a:r>
                        <a:rPr lang="ca-ES" baseline="0" noProof="0" dirty="0"/>
                        <a:t>. dades Dependència</a:t>
                      </a:r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571">
                <a:tc>
                  <a:txBody>
                    <a:bodyPr/>
                    <a:lstStyle/>
                    <a:p>
                      <a:r>
                        <a:rPr lang="ca-ES" noProof="0" dirty="0" err="1"/>
                        <a:t>Imserso</a:t>
                      </a:r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571">
                <a:tc>
                  <a:txBody>
                    <a:bodyPr/>
                    <a:lstStyle/>
                    <a:p>
                      <a:r>
                        <a:rPr lang="ca-ES" noProof="0" dirty="0"/>
                        <a:t>PUA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50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Medalla centenària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50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Altres tràmits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853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484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887"/>
            <a:ext cx="10906763" cy="1008692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PROJECTE SOCIOEDUCATIU ESPAI RAJOLER 2021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787877"/>
              </p:ext>
            </p:extLst>
          </p:nvPr>
        </p:nvGraphicFramePr>
        <p:xfrm>
          <a:off x="777237" y="2240833"/>
          <a:ext cx="4944251" cy="23658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81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207">
                <a:tc>
                  <a:txBody>
                    <a:bodyPr/>
                    <a:lstStyle/>
                    <a:p>
                      <a:r>
                        <a:rPr lang="es-ES" dirty="0"/>
                        <a:t>EDAT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HOMES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DONES</a:t>
                      </a:r>
                      <a:endParaRPr lang="ca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4 a 9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10 a 12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13 a 16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r>
                        <a:rPr lang="es-ES" dirty="0"/>
                        <a:t>TOTAL</a:t>
                      </a:r>
                      <a:r>
                        <a:rPr lang="es-ES" baseline="0" dirty="0"/>
                        <a:t> </a:t>
                      </a:r>
                      <a:endParaRPr lang="ca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1381291900"/>
              </p:ext>
            </p:extLst>
          </p:nvPr>
        </p:nvGraphicFramePr>
        <p:xfrm>
          <a:off x="6008427" y="685703"/>
          <a:ext cx="5222629" cy="4656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663229"/>
              </p:ext>
            </p:extLst>
          </p:nvPr>
        </p:nvGraphicFramePr>
        <p:xfrm>
          <a:off x="777236" y="5046260"/>
          <a:ext cx="4581573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119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13.073,18 €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060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sz="3600" dirty="0">
                <a:solidFill>
                  <a:schemeClr val="bg1"/>
                </a:solidFill>
              </a:rPr>
              <a:t>SUPORT D’ATENCIÓ SOCIAL PER A INFANTS I ADOLESCENTS EN SITUACIÓ DE </a:t>
            </a:r>
            <a:r>
              <a:rPr lang="ca-ES" sz="3600">
                <a:solidFill>
                  <a:schemeClr val="bg1"/>
                </a:solidFill>
              </a:rPr>
              <a:t>RISC 2021</a:t>
            </a:r>
            <a:endParaRPr lang="ca-ES" sz="3600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508484"/>
              </p:ext>
            </p:extLst>
          </p:nvPr>
        </p:nvGraphicFramePr>
        <p:xfrm>
          <a:off x="777237" y="2140341"/>
          <a:ext cx="4476406" cy="24180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/>
                        <a:t>EDAT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HOMES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DONES</a:t>
                      </a:r>
                      <a:endParaRPr lang="ca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598">
                <a:tc>
                  <a:txBody>
                    <a:bodyPr/>
                    <a:lstStyle/>
                    <a:p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3 a 6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7 a 12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13 a 16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967">
                <a:tc>
                  <a:txBody>
                    <a:bodyPr/>
                    <a:lstStyle/>
                    <a:p>
                      <a:r>
                        <a:rPr lang="es-ES" dirty="0"/>
                        <a:t>TOTAL</a:t>
                      </a:r>
                      <a:r>
                        <a:rPr lang="es-ES" baseline="0" dirty="0"/>
                        <a:t> </a:t>
                      </a:r>
                      <a:endParaRPr lang="ca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832979987"/>
              </p:ext>
            </p:extLst>
          </p:nvPr>
        </p:nvGraphicFramePr>
        <p:xfrm>
          <a:off x="5438594" y="1310823"/>
          <a:ext cx="5910997" cy="3845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320993"/>
              </p:ext>
            </p:extLst>
          </p:nvPr>
        </p:nvGraphicFramePr>
        <p:xfrm>
          <a:off x="777237" y="5032613"/>
          <a:ext cx="4231491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6.438 €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202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814401"/>
            <a:ext cx="8163922" cy="782387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DEPENDÈNCIA 2021</a:t>
            </a: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4117229"/>
              </p:ext>
            </p:extLst>
          </p:nvPr>
        </p:nvGraphicFramePr>
        <p:xfrm>
          <a:off x="1142998" y="1804899"/>
          <a:ext cx="8163922" cy="28791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81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2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811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Tràmits dependència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err="1"/>
                        <a:t>PIA’s</a:t>
                      </a:r>
                      <a:r>
                        <a:rPr lang="ca-ES" noProof="0" dirty="0"/>
                        <a:t> tramitats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12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829">
                <a:tc>
                  <a:txBody>
                    <a:bodyPr/>
                    <a:lstStyle/>
                    <a:p>
                      <a:r>
                        <a:rPr lang="ca-ES" noProof="0" dirty="0"/>
                        <a:t>Modificacions </a:t>
                      </a:r>
                      <a:r>
                        <a:rPr lang="ca-ES" noProof="0" dirty="0" err="1"/>
                        <a:t>PIA’s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16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805">
                <a:tc>
                  <a:txBody>
                    <a:bodyPr/>
                    <a:lstStyle/>
                    <a:p>
                      <a:r>
                        <a:rPr lang="ca-ES" noProof="0" dirty="0" err="1"/>
                        <a:t>PIA’s</a:t>
                      </a:r>
                      <a:r>
                        <a:rPr lang="ca-ES" noProof="0" dirty="0"/>
                        <a:t> tancats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858">
                <a:tc>
                  <a:txBody>
                    <a:bodyPr/>
                    <a:lstStyle/>
                    <a:p>
                      <a:r>
                        <a:rPr lang="ca-ES" noProof="0" dirty="0"/>
                        <a:t>Desistiments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240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6" y="601745"/>
            <a:ext cx="9875520" cy="817622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SAD  Servei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d’Atenció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Domiciliària   2021  </a:t>
            </a: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2455904"/>
              </p:ext>
            </p:extLst>
          </p:nvPr>
        </p:nvGraphicFramePr>
        <p:xfrm>
          <a:off x="1136248" y="1702268"/>
          <a:ext cx="5324842" cy="17404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79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8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030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Persones ateses 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SAD Dependència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SAD Social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38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9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0307391"/>
              </p:ext>
            </p:extLst>
          </p:nvPr>
        </p:nvGraphicFramePr>
        <p:xfrm>
          <a:off x="1142996" y="3848828"/>
          <a:ext cx="5324841" cy="174675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23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3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7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4016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Serveis SAD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Atenció persona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noProof="0" dirty="0"/>
                        <a:t>Atenció llar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842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219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546">
                <a:tc>
                  <a:txBody>
                    <a:bodyPr/>
                    <a:lstStyle/>
                    <a:p>
                      <a:r>
                        <a:rPr lang="ca-E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QuadreDeText 6"/>
          <p:cNvSpPr txBox="1"/>
          <p:nvPr/>
        </p:nvSpPr>
        <p:spPr>
          <a:xfrm>
            <a:off x="1142996" y="5859199"/>
            <a:ext cx="4503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dirty="0"/>
              <a:t>*Usuaris beneficiaris del SAD atenció a la persona i SAD atenció a la llar.</a:t>
            </a: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780702133"/>
              </p:ext>
            </p:extLst>
          </p:nvPr>
        </p:nvGraphicFramePr>
        <p:xfrm>
          <a:off x="6080756" y="1153682"/>
          <a:ext cx="4967785" cy="3916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1911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085669" y="668466"/>
            <a:ext cx="9875520" cy="753933"/>
          </a:xfrm>
          <a:prstGeom prst="rect">
            <a:avLst/>
          </a:prstGeom>
          <a:solidFill>
            <a:srgbClr val="4BB7E7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sz="3600" dirty="0">
                <a:solidFill>
                  <a:schemeClr val="bg1"/>
                </a:solidFill>
              </a:rPr>
              <a:t>SERVEI DE </a:t>
            </a:r>
            <a:r>
              <a:rPr lang="ca-ES" sz="3600" dirty="0">
                <a:solidFill>
                  <a:schemeClr val="bg1"/>
                </a:solidFill>
              </a:rPr>
              <a:t>TELEASSISTÈNCIA  2021   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3996628"/>
              </p:ext>
            </p:extLst>
          </p:nvPr>
        </p:nvGraphicFramePr>
        <p:xfrm>
          <a:off x="1658875" y="1798655"/>
          <a:ext cx="5113715" cy="39636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1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7344">
                <a:tc gridSpan="3"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amb servei de teleassistència durant l’any 2021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60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Dones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800" kern="1200" dirty="0"/>
                        <a:t>0</a:t>
                      </a:r>
                      <a:endParaRPr lang="ca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163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87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273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Homes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68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27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355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39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218635662"/>
              </p:ext>
            </p:extLst>
          </p:nvPr>
        </p:nvGraphicFramePr>
        <p:xfrm>
          <a:off x="5887811" y="1242457"/>
          <a:ext cx="5760872" cy="388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933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ÀPATS</a:t>
            </a:r>
            <a:r>
              <a:rPr lang="es-ES" sz="3600" dirty="0">
                <a:solidFill>
                  <a:schemeClr val="bg1"/>
                </a:solidFill>
              </a:rPr>
              <a:t> A </a:t>
            </a:r>
            <a:r>
              <a:rPr lang="ca-ES" sz="3600" dirty="0">
                <a:solidFill>
                  <a:schemeClr val="bg1"/>
                </a:solidFill>
              </a:rPr>
              <a:t>DOMICILI  2021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579749"/>
              </p:ext>
            </p:extLst>
          </p:nvPr>
        </p:nvGraphicFramePr>
        <p:xfrm>
          <a:off x="1607022" y="1815153"/>
          <a:ext cx="3811139" cy="18287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731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2512">
                <a:tc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beneficiàries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448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839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272883"/>
              </p:ext>
            </p:extLst>
          </p:nvPr>
        </p:nvGraphicFramePr>
        <p:xfrm>
          <a:off x="1552431" y="4147539"/>
          <a:ext cx="3722342" cy="17311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83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9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3894">
                <a:tc>
                  <a:txBody>
                    <a:bodyPr/>
                    <a:lstStyle/>
                    <a:p>
                      <a:r>
                        <a:rPr lang="ca-ES" dirty="0"/>
                        <a:t>Àpats lliurats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2506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353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1700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872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806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698608450"/>
              </p:ext>
            </p:extLst>
          </p:nvPr>
        </p:nvGraphicFramePr>
        <p:xfrm>
          <a:off x="5961117" y="950368"/>
          <a:ext cx="4740548" cy="40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8581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IBI  2021  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356865"/>
              </p:ext>
            </p:extLst>
          </p:nvPr>
        </p:nvGraphicFramePr>
        <p:xfrm>
          <a:off x="1375010" y="1678676"/>
          <a:ext cx="4473736" cy="1321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1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6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2512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Atorgats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Desestimats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448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968512759"/>
              </p:ext>
            </p:extLst>
          </p:nvPr>
        </p:nvGraphicFramePr>
        <p:xfrm>
          <a:off x="6277970" y="1610435"/>
          <a:ext cx="4740548" cy="40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551216"/>
              </p:ext>
            </p:extLst>
          </p:nvPr>
        </p:nvGraphicFramePr>
        <p:xfrm>
          <a:off x="1418683" y="5005318"/>
          <a:ext cx="4231491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2.144,10€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830000"/>
              </p:ext>
            </p:extLst>
          </p:nvPr>
        </p:nvGraphicFramePr>
        <p:xfrm>
          <a:off x="1405718" y="3396555"/>
          <a:ext cx="3498436" cy="113053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11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400" baseline="0" noProof="0" dirty="0"/>
                        <a:t>Un o més membres de la unitat familiar amb  discapacitat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7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011">
                <a:tc>
                  <a:txBody>
                    <a:bodyPr/>
                    <a:lstStyle/>
                    <a:p>
                      <a:r>
                        <a:rPr lang="ca-ES" sz="1400" baseline="0" noProof="0" dirty="0"/>
                        <a:t>Família monoparental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0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2204309" y="2944511"/>
            <a:ext cx="0" cy="3693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01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087582" y="568036"/>
            <a:ext cx="9875520" cy="878006"/>
          </a:xfrm>
          <a:solidFill>
            <a:srgbClr val="4BB7E7"/>
          </a:solidFill>
        </p:spPr>
        <p:txBody>
          <a:bodyPr>
            <a:normAutofit/>
          </a:bodyPr>
          <a:lstStyle/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Persones ateses 2021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623152"/>
              </p:ext>
            </p:extLst>
          </p:nvPr>
        </p:nvGraphicFramePr>
        <p:xfrm>
          <a:off x="1597807" y="2196176"/>
          <a:ext cx="4314940" cy="26826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8178">
                <a:tc gridSpan="2">
                  <a:txBody>
                    <a:bodyPr/>
                    <a:lstStyle/>
                    <a:p>
                      <a:pPr algn="l"/>
                      <a:r>
                        <a:rPr lang="ca-ES" dirty="0"/>
                        <a:t>Nombre usuaris/àries ateses</a:t>
                      </a:r>
                    </a:p>
                  </a:txBody>
                  <a:tcPr marL="278348" marR="278348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14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Dones</a:t>
                      </a:r>
                    </a:p>
                  </a:txBody>
                  <a:tcPr marL="278348" marR="2783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634</a:t>
                      </a:r>
                    </a:p>
                  </a:txBody>
                  <a:tcPr marL="278348" marR="2783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Homes</a:t>
                      </a:r>
                    </a:p>
                  </a:txBody>
                  <a:tcPr marL="278348" marR="2783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507</a:t>
                      </a:r>
                    </a:p>
                  </a:txBody>
                  <a:tcPr marL="278348" marR="2783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/>
                        <a:t>TOTAL</a:t>
                      </a:r>
                      <a:endParaRPr lang="ca-ES" dirty="0"/>
                    </a:p>
                  </a:txBody>
                  <a:tcPr marL="278348" marR="2783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1.141</a:t>
                      </a:r>
                    </a:p>
                  </a:txBody>
                  <a:tcPr marL="278348" marR="278348" anchor="ctr"/>
                </a:tc>
                <a:extLst>
                  <a:ext uri="{0D108BD9-81ED-4DB2-BD59-A6C34878D82A}">
                    <a16:rowId xmlns:a16="http://schemas.microsoft.com/office/drawing/2014/main" val="238041517"/>
                  </a:ext>
                </a:extLst>
              </a:tr>
            </a:tbl>
          </a:graphicData>
        </a:graphic>
      </p:graphicFrame>
      <p:graphicFrame>
        <p:nvGraphicFramePr>
          <p:cNvPr id="5" name="4 Gráfico" title="USUARIS/USUÀRIES ATESOS/ES"/>
          <p:cNvGraphicFramePr/>
          <p:nvPr>
            <p:extLst>
              <p:ext uri="{D42A27DB-BD31-4B8C-83A1-F6EECF244321}">
                <p14:modId xmlns:p14="http://schemas.microsoft.com/office/powerpoint/2010/main" val="522761447"/>
              </p:ext>
            </p:extLst>
          </p:nvPr>
        </p:nvGraphicFramePr>
        <p:xfrm>
          <a:off x="5912747" y="1278192"/>
          <a:ext cx="5820229" cy="3600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QuadreDeText 2"/>
          <p:cNvSpPr txBox="1"/>
          <p:nvPr/>
        </p:nvSpPr>
        <p:spPr>
          <a:xfrm>
            <a:off x="1087582" y="5429183"/>
            <a:ext cx="5536206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/>
              <a:t>El 14,62% de la població del municipi és atesa pels  Serveis Socials</a:t>
            </a:r>
          </a:p>
        </p:txBody>
      </p:sp>
    </p:spTree>
    <p:extLst>
      <p:ext uri="{BB962C8B-B14F-4D97-AF65-F5344CB8AC3E}">
        <p14:creationId xmlns:p14="http://schemas.microsoft.com/office/powerpoint/2010/main" val="1661320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4BB7E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r>
              <a:rPr lang="ca-ES" sz="3600" dirty="0">
                <a:solidFill>
                  <a:schemeClr val="bg1"/>
                </a:solidFill>
              </a:rPr>
              <a:t>Tallers gent </a:t>
            </a:r>
            <a:r>
              <a:rPr lang="ca-ES" sz="3600">
                <a:solidFill>
                  <a:schemeClr val="bg1"/>
                </a:solidFill>
              </a:rPr>
              <a:t>gran </a:t>
            </a:r>
            <a:r>
              <a:rPr lang="ca-ES">
                <a:solidFill>
                  <a:schemeClr val="bg1"/>
                </a:solidFill>
              </a:rPr>
              <a:t>2021</a:t>
            </a:r>
            <a:endParaRPr lang="ca-ES" sz="3600" dirty="0">
              <a:solidFill>
                <a:schemeClr val="bg1"/>
              </a:solidFill>
            </a:endParaRPr>
          </a:p>
        </p:txBody>
      </p:sp>
      <p:graphicFrame>
        <p:nvGraphicFramePr>
          <p:cNvPr id="18" name="Tabla 18">
            <a:extLst>
              <a:ext uri="{FF2B5EF4-FFF2-40B4-BE49-F238E27FC236}">
                <a16:creationId xmlns:a16="http://schemas.microsoft.com/office/drawing/2014/main" id="{562B31E5-0689-46BA-B5B8-C61E97892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280562"/>
              </p:ext>
            </p:extLst>
          </p:nvPr>
        </p:nvGraphicFramePr>
        <p:xfrm>
          <a:off x="677334" y="2143732"/>
          <a:ext cx="4064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972934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/>
                        <a:t>Taller acompanyament telefònic</a:t>
                      </a:r>
                    </a:p>
                    <a:p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57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1 Taller (gener a setembre) 15 participants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587124"/>
                  </a:ext>
                </a:extLst>
              </a:tr>
            </a:tbl>
          </a:graphicData>
        </a:graphic>
      </p:graphicFrame>
      <p:graphicFrame>
        <p:nvGraphicFramePr>
          <p:cNvPr id="19" name="Tabla 19">
            <a:extLst>
              <a:ext uri="{FF2B5EF4-FFF2-40B4-BE49-F238E27FC236}">
                <a16:creationId xmlns:a16="http://schemas.microsoft.com/office/drawing/2014/main" id="{C6F9BF69-EB75-4F42-8382-146A6365C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080658"/>
              </p:ext>
            </p:extLst>
          </p:nvPr>
        </p:nvGraphicFramePr>
        <p:xfrm>
          <a:off x="677334" y="3395952"/>
          <a:ext cx="4064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29644843"/>
                    </a:ext>
                  </a:extLst>
                </a:gridCol>
              </a:tblGrid>
              <a:tr h="619173">
                <a:tc>
                  <a:txBody>
                    <a:bodyPr/>
                    <a:lstStyle/>
                    <a:p>
                      <a:r>
                        <a:rPr lang="ca-ES" dirty="0"/>
                        <a:t>Tallers de memòria a distància</a:t>
                      </a:r>
                    </a:p>
                    <a:p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338565"/>
                  </a:ext>
                </a:extLst>
              </a:tr>
              <a:tr h="358728">
                <a:tc>
                  <a:txBody>
                    <a:bodyPr/>
                    <a:lstStyle/>
                    <a:p>
                      <a:r>
                        <a:rPr lang="ca-ES" dirty="0"/>
                        <a:t>2 Tallers (gener a juny) 20 participants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961137"/>
                  </a:ext>
                </a:extLst>
              </a:tr>
            </a:tbl>
          </a:graphicData>
        </a:graphic>
      </p:graphicFrame>
      <p:graphicFrame>
        <p:nvGraphicFramePr>
          <p:cNvPr id="20" name="Tabla 20">
            <a:extLst>
              <a:ext uri="{FF2B5EF4-FFF2-40B4-BE49-F238E27FC236}">
                <a16:creationId xmlns:a16="http://schemas.microsoft.com/office/drawing/2014/main" id="{82EF7D7F-815C-4A30-8142-1D3005BE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794600"/>
              </p:ext>
            </p:extLst>
          </p:nvPr>
        </p:nvGraphicFramePr>
        <p:xfrm>
          <a:off x="677334" y="4676112"/>
          <a:ext cx="4064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136940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Taller de qualitat de vida</a:t>
                      </a:r>
                    </a:p>
                    <a:p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969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1 Taller (octubre a desembre) 13 participants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02212"/>
                  </a:ext>
                </a:extLst>
              </a:tr>
            </a:tbl>
          </a:graphicData>
        </a:graphic>
      </p:graphicFrame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4A424073-DADA-4136-B04B-CF81748108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476716"/>
              </p:ext>
            </p:extLst>
          </p:nvPr>
        </p:nvGraphicFramePr>
        <p:xfrm>
          <a:off x="4975668" y="2143732"/>
          <a:ext cx="4730541" cy="3852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7194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263172"/>
              </p:ext>
            </p:extLst>
          </p:nvPr>
        </p:nvGraphicFramePr>
        <p:xfrm>
          <a:off x="1538784" y="1654246"/>
          <a:ext cx="4056799" cy="18688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69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099">
                <a:tc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beneficiàries </a:t>
                      </a:r>
                      <a:endParaRPr lang="ca-ES" sz="18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81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ca-ES" noProof="0" dirty="0"/>
                        <a:t>Homes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16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862">
                <a:tc>
                  <a:txBody>
                    <a:bodyPr/>
                    <a:lstStyle/>
                    <a:p>
                      <a:r>
                        <a:rPr lang="es-ES" dirty="0"/>
                        <a:t>Dones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65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661434"/>
              </p:ext>
            </p:extLst>
          </p:nvPr>
        </p:nvGraphicFramePr>
        <p:xfrm>
          <a:off x="6028057" y="1695190"/>
          <a:ext cx="3893865" cy="18688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92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713">
                <a:tc>
                  <a:txBody>
                    <a:bodyPr/>
                    <a:lstStyle/>
                    <a:p>
                      <a:r>
                        <a:rPr lang="ca-ES" dirty="0"/>
                        <a:t>Noves 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18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308">
                <a:tc>
                  <a:txBody>
                    <a:bodyPr/>
                    <a:lstStyle/>
                    <a:p>
                      <a:r>
                        <a:rPr lang="ca-ES" noProof="0" dirty="0"/>
                        <a:t>Homes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803">
                <a:tc>
                  <a:txBody>
                    <a:bodyPr/>
                    <a:lstStyle/>
                    <a:p>
                      <a:r>
                        <a:rPr lang="es-ES" dirty="0"/>
                        <a:t>Dones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13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41556"/>
              </p:ext>
            </p:extLst>
          </p:nvPr>
        </p:nvGraphicFramePr>
        <p:xfrm>
          <a:off x="854528" y="4261281"/>
          <a:ext cx="9763164" cy="16123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8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7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4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50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5021">
                  <a:extLst>
                    <a:ext uri="{9D8B030D-6E8A-4147-A177-3AD203B41FA5}">
                      <a16:colId xmlns:a16="http://schemas.microsoft.com/office/drawing/2014/main" val="896566212"/>
                    </a:ext>
                  </a:extLst>
                </a:gridCol>
                <a:gridCol w="9758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09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0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6685">
                <a:tc rowSpan="2"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Tipologia</a:t>
                      </a:r>
                      <a:r>
                        <a:rPr lang="es-ES" dirty="0"/>
                        <a:t> </a:t>
                      </a:r>
                      <a:r>
                        <a:rPr lang="ca-ES" noProof="0" dirty="0"/>
                        <a:t>serveis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CAP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COMERÇ</a:t>
                      </a:r>
                      <a:endParaRPr lang="ca-E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FARMÀCIA</a:t>
                      </a:r>
                      <a:endParaRPr lang="ca-E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PODÒLEG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a-ES" sz="1400" dirty="0"/>
                        <a:t>PRÈSTEC DE LLIBRES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SOCIALITZADOR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395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CASAL AVIS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TALLERS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E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528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2021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PORTA’M  2021 </a:t>
            </a:r>
            <a:endParaRPr lang="ca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060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>
            <a:extLst>
              <a:ext uri="{FF2B5EF4-FFF2-40B4-BE49-F238E27FC236}">
                <a16:creationId xmlns:a16="http://schemas.microsoft.com/office/drawing/2014/main" id="{41FFC5C5-8883-4EEC-910D-A771FEBD0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626" y="684340"/>
            <a:ext cx="8596105" cy="1408298"/>
          </a:xfrm>
          <a:prstGeom prst="rect">
            <a:avLst/>
          </a:prstGeom>
        </p:spPr>
      </p:pic>
      <p:graphicFrame>
        <p:nvGraphicFramePr>
          <p:cNvPr id="5" name="Tabla 11">
            <a:extLst>
              <a:ext uri="{FF2B5EF4-FFF2-40B4-BE49-F238E27FC236}">
                <a16:creationId xmlns:a16="http://schemas.microsoft.com/office/drawing/2014/main" id="{DDFCD6ED-7709-4FAF-A468-80DA72FC51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8468830"/>
              </p:ext>
            </p:extLst>
          </p:nvPr>
        </p:nvGraphicFramePr>
        <p:xfrm>
          <a:off x="1364720" y="2962630"/>
          <a:ext cx="7518023" cy="540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060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23285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7743">
                  <a:extLst>
                    <a:ext uri="{9D8B030D-6E8A-4147-A177-3AD203B41FA5}">
                      <a16:colId xmlns:a16="http://schemas.microsoft.com/office/drawing/2014/main" val="74658439"/>
                    </a:ext>
                  </a:extLst>
                </a:gridCol>
                <a:gridCol w="1355845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4090">
                  <a:extLst>
                    <a:ext uri="{9D8B030D-6E8A-4147-A177-3AD203B41FA5}">
                      <a16:colId xmlns:a16="http://schemas.microsoft.com/office/drawing/2014/main" val="3215127286"/>
                    </a:ext>
                  </a:extLst>
                </a:gridCol>
              </a:tblGrid>
              <a:tr h="540431"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Empresa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Número de persones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Citades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Compareixen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Vulnerables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pSp>
        <p:nvGrpSpPr>
          <p:cNvPr id="6" name="Grupo 5">
            <a:extLst>
              <a:ext uri="{FF2B5EF4-FFF2-40B4-BE49-F238E27FC236}">
                <a16:creationId xmlns:a16="http://schemas.microsoft.com/office/drawing/2014/main" id="{AA61982D-F6F3-46C8-889A-ADB10AB72E66}"/>
              </a:ext>
            </a:extLst>
          </p:cNvPr>
          <p:cNvGrpSpPr/>
          <p:nvPr/>
        </p:nvGrpSpPr>
        <p:grpSpPr>
          <a:xfrm>
            <a:off x="1364712" y="3488673"/>
            <a:ext cx="7518031" cy="1198881"/>
            <a:chOff x="6009813" y="2163690"/>
            <a:chExt cx="4120783" cy="1198881"/>
          </a:xfrm>
        </p:grpSpPr>
        <p:graphicFrame>
          <p:nvGraphicFramePr>
            <p:cNvPr id="7" name="Tabla 11">
              <a:extLst>
                <a:ext uri="{FF2B5EF4-FFF2-40B4-BE49-F238E27FC236}">
                  <a16:creationId xmlns:a16="http://schemas.microsoft.com/office/drawing/2014/main" id="{A24DBFD3-C990-47E4-9F80-4C5491258CD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03506267"/>
                </p:ext>
              </p:extLst>
            </p:nvPr>
          </p:nvGraphicFramePr>
          <p:xfrm>
            <a:off x="6009817" y="2163690"/>
            <a:ext cx="4120779" cy="45720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677061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932832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402123">
                    <a:extLst>
                      <a:ext uri="{9D8B030D-6E8A-4147-A177-3AD203B41FA5}">
                        <a16:colId xmlns:a16="http://schemas.microsoft.com/office/drawing/2014/main" val="1892343195"/>
                      </a:ext>
                    </a:extLst>
                  </a:gridCol>
                  <a:gridCol w="1342459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63548">
                    <a:extLst>
                      <a:ext uri="{9D8B030D-6E8A-4147-A177-3AD203B41FA5}">
                        <a16:colId xmlns:a16="http://schemas.microsoft.com/office/drawing/2014/main" val="2519335374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200" dirty="0">
                            <a:solidFill>
                              <a:schemeClr val="tx1"/>
                            </a:solidFill>
                          </a:rPr>
                          <a:t>ENDESA / ENERGIAXXI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105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38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3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5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8" name="Tabla 11">
              <a:extLst>
                <a:ext uri="{FF2B5EF4-FFF2-40B4-BE49-F238E27FC236}">
                  <a16:creationId xmlns:a16="http://schemas.microsoft.com/office/drawing/2014/main" id="{343C8B01-7638-4642-845D-53D692621FA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84667682"/>
                </p:ext>
              </p:extLst>
            </p:nvPr>
          </p:nvGraphicFramePr>
          <p:xfrm>
            <a:off x="6009813" y="2620890"/>
            <a:ext cx="4120779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667732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942161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402124">
                    <a:extLst>
                      <a:ext uri="{9D8B030D-6E8A-4147-A177-3AD203B41FA5}">
                        <a16:colId xmlns:a16="http://schemas.microsoft.com/office/drawing/2014/main" val="1608260885"/>
                      </a:ext>
                    </a:extLst>
                  </a:gridCol>
                  <a:gridCol w="1342462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63545">
                    <a:extLst>
                      <a:ext uri="{9D8B030D-6E8A-4147-A177-3AD203B41FA5}">
                        <a16:colId xmlns:a16="http://schemas.microsoft.com/office/drawing/2014/main" val="2658054165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200" dirty="0">
                            <a:solidFill>
                              <a:schemeClr val="tx1"/>
                            </a:solidFill>
                          </a:rPr>
                          <a:t>NATURGY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4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4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9" name="Tabla 11">
              <a:extLst>
                <a:ext uri="{FF2B5EF4-FFF2-40B4-BE49-F238E27FC236}">
                  <a16:creationId xmlns:a16="http://schemas.microsoft.com/office/drawing/2014/main" id="{27CBD9F6-261A-4D4B-8CA1-D2F50FDEB47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20009381"/>
                </p:ext>
              </p:extLst>
            </p:nvPr>
          </p:nvGraphicFramePr>
          <p:xfrm>
            <a:off x="6009815" y="2991731"/>
            <a:ext cx="4120778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667730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950098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394186">
                    <a:extLst>
                      <a:ext uri="{9D8B030D-6E8A-4147-A177-3AD203B41FA5}">
                        <a16:colId xmlns:a16="http://schemas.microsoft.com/office/drawing/2014/main" val="560898058"/>
                      </a:ext>
                    </a:extLst>
                  </a:gridCol>
                  <a:gridCol w="1351922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54085">
                    <a:extLst>
                      <a:ext uri="{9D8B030D-6E8A-4147-A177-3AD203B41FA5}">
                        <a16:colId xmlns:a16="http://schemas.microsoft.com/office/drawing/2014/main" val="376103536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200" dirty="0">
                            <a:solidFill>
                              <a:schemeClr val="tx1"/>
                            </a:solidFill>
                          </a:rPr>
                          <a:t>IBERDROLA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4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3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aphicFrame>
        <p:nvGraphicFramePr>
          <p:cNvPr id="10" name="Tabla 11">
            <a:extLst>
              <a:ext uri="{FF2B5EF4-FFF2-40B4-BE49-F238E27FC236}">
                <a16:creationId xmlns:a16="http://schemas.microsoft.com/office/drawing/2014/main" id="{EDD19E56-CA21-4284-B752-C6DEFD5295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5419232"/>
              </p:ext>
            </p:extLst>
          </p:nvPr>
        </p:nvGraphicFramePr>
        <p:xfrm>
          <a:off x="1364717" y="4690494"/>
          <a:ext cx="751801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32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42158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2123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349017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6989">
                  <a:extLst>
                    <a:ext uri="{9D8B030D-6E8A-4147-A177-3AD203B41FA5}">
                      <a16:colId xmlns:a16="http://schemas.microsoft.com/office/drawing/2014/main" val="1656083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>
                          <a:solidFill>
                            <a:schemeClr val="tx1"/>
                          </a:solidFill>
                        </a:rPr>
                        <a:t>HOLALUZ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11" name="Tabla 11">
            <a:extLst>
              <a:ext uri="{FF2B5EF4-FFF2-40B4-BE49-F238E27FC236}">
                <a16:creationId xmlns:a16="http://schemas.microsoft.com/office/drawing/2014/main" id="{10E7B2BC-087F-4863-9314-766F653559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312748"/>
              </p:ext>
            </p:extLst>
          </p:nvPr>
        </p:nvGraphicFramePr>
        <p:xfrm>
          <a:off x="1364720" y="2630943"/>
          <a:ext cx="75180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8016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</a:tblGrid>
              <a:tr h="223002">
                <a:tc>
                  <a:txBody>
                    <a:bodyPr/>
                    <a:lstStyle/>
                    <a:p>
                      <a:r>
                        <a:rPr lang="ca-ES" dirty="0"/>
                        <a:t>LLUM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85240ED0-A5D6-4ACC-9658-4CB373E8D4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5200789"/>
              </p:ext>
            </p:extLst>
          </p:nvPr>
        </p:nvGraphicFramePr>
        <p:xfrm>
          <a:off x="1364713" y="5080463"/>
          <a:ext cx="751801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32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42158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2123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349017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6989">
                  <a:extLst>
                    <a:ext uri="{9D8B030D-6E8A-4147-A177-3AD203B41FA5}">
                      <a16:colId xmlns:a16="http://schemas.microsoft.com/office/drawing/2014/main" val="1656083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>
                          <a:solidFill>
                            <a:schemeClr val="tx1"/>
                          </a:solidFill>
                        </a:rPr>
                        <a:t>REPSOL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93BEEEBD-8B11-4BC3-A7B0-E280E7373D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6339361"/>
              </p:ext>
            </p:extLst>
          </p:nvPr>
        </p:nvGraphicFramePr>
        <p:xfrm>
          <a:off x="1364712" y="5445221"/>
          <a:ext cx="751801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32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42158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2123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349017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6989">
                  <a:extLst>
                    <a:ext uri="{9D8B030D-6E8A-4147-A177-3AD203B41FA5}">
                      <a16:colId xmlns:a16="http://schemas.microsoft.com/office/drawing/2014/main" val="1656083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>
                          <a:solidFill>
                            <a:schemeClr val="tx1"/>
                          </a:solidFill>
                        </a:rPr>
                        <a:t>EDP ENERGIA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79444C67-E413-41D8-9A86-142D37A4AC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9630627"/>
              </p:ext>
            </p:extLst>
          </p:nvPr>
        </p:nvGraphicFramePr>
        <p:xfrm>
          <a:off x="1364712" y="5818843"/>
          <a:ext cx="751801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32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42158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2123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349017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6989">
                  <a:extLst>
                    <a:ext uri="{9D8B030D-6E8A-4147-A177-3AD203B41FA5}">
                      <a16:colId xmlns:a16="http://schemas.microsoft.com/office/drawing/2014/main" val="1656083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>
                          <a:solidFill>
                            <a:schemeClr val="tx1"/>
                          </a:solidFill>
                        </a:rPr>
                        <a:t>ESTABANELL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AEAE6341-2FED-4E0B-A5E7-7774DFDD4D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4143452"/>
              </p:ext>
            </p:extLst>
          </p:nvPr>
        </p:nvGraphicFramePr>
        <p:xfrm>
          <a:off x="1364711" y="6209022"/>
          <a:ext cx="751801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32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42158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2123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349017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6989">
                  <a:extLst>
                    <a:ext uri="{9D8B030D-6E8A-4147-A177-3AD203B41FA5}">
                      <a16:colId xmlns:a16="http://schemas.microsoft.com/office/drawing/2014/main" val="1656083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0319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51A9AA-429E-4D2C-B5B0-7D86F83FA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210" y="667177"/>
            <a:ext cx="8596668" cy="1320800"/>
          </a:xfrm>
          <a:solidFill>
            <a:srgbClr val="4BB7E7"/>
          </a:solidFill>
        </p:spPr>
        <p:txBody>
          <a:bodyPr/>
          <a:lstStyle/>
          <a:p>
            <a:pPr algn="ctr"/>
            <a:r>
              <a:rPr lang="ca-ES" sz="3600" dirty="0">
                <a:solidFill>
                  <a:schemeClr val="bg1"/>
                </a:solidFill>
              </a:rPr>
              <a:t>POBRESA ENERGÈTICA </a:t>
            </a:r>
            <a:r>
              <a:rPr lang="ca-ES" dirty="0">
                <a:solidFill>
                  <a:schemeClr val="bg1"/>
                </a:solidFill>
              </a:rPr>
              <a:t>2021</a:t>
            </a:r>
            <a:endParaRPr lang="ca-ES" sz="3600" dirty="0">
              <a:solidFill>
                <a:schemeClr val="bg1"/>
              </a:solidFill>
            </a:endParaRPr>
          </a:p>
        </p:txBody>
      </p:sp>
      <p:graphicFrame>
        <p:nvGraphicFramePr>
          <p:cNvPr id="31" name="Tabla 11">
            <a:extLst>
              <a:ext uri="{FF2B5EF4-FFF2-40B4-BE49-F238E27FC236}">
                <a16:creationId xmlns:a16="http://schemas.microsoft.com/office/drawing/2014/main" id="{0994E30D-33AA-4816-B019-25EFEB7527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2674855"/>
              </p:ext>
            </p:extLst>
          </p:nvPr>
        </p:nvGraphicFramePr>
        <p:xfrm>
          <a:off x="1585460" y="2410887"/>
          <a:ext cx="7131520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31520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800" b="1" kern="1200" dirty="0">
                          <a:solidFill>
                            <a:schemeClr val="lt1"/>
                          </a:solidFill>
                        </a:rPr>
                        <a:t>AIGUA</a:t>
                      </a:r>
                      <a:endParaRPr lang="ca-E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637" marR="89637"/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33" name="Tabla 24">
            <a:extLst>
              <a:ext uri="{FF2B5EF4-FFF2-40B4-BE49-F238E27FC236}">
                <a16:creationId xmlns:a16="http://schemas.microsoft.com/office/drawing/2014/main" id="{23432330-46DA-4FD9-AA42-C54D6151D3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536375"/>
              </p:ext>
            </p:extLst>
          </p:nvPr>
        </p:nvGraphicFramePr>
        <p:xfrm>
          <a:off x="1615444" y="3873316"/>
          <a:ext cx="707155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1550">
                  <a:extLst>
                    <a:ext uri="{9D8B030D-6E8A-4147-A177-3AD203B41FA5}">
                      <a16:colId xmlns:a16="http://schemas.microsoft.com/office/drawing/2014/main" val="2288931621"/>
                    </a:ext>
                  </a:extLst>
                </a:gridCol>
              </a:tblGrid>
              <a:tr h="356766">
                <a:tc>
                  <a:txBody>
                    <a:bodyPr/>
                    <a:lstStyle/>
                    <a:p>
                      <a:r>
                        <a:rPr lang="ca-ES" dirty="0"/>
                        <a:t>GAS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196253"/>
                  </a:ext>
                </a:extLst>
              </a:tr>
            </a:tbl>
          </a:graphicData>
        </a:graphic>
      </p:graphicFrame>
      <p:grpSp>
        <p:nvGrpSpPr>
          <p:cNvPr id="34" name="Grupo 33">
            <a:extLst>
              <a:ext uri="{FF2B5EF4-FFF2-40B4-BE49-F238E27FC236}">
                <a16:creationId xmlns:a16="http://schemas.microsoft.com/office/drawing/2014/main" id="{2D052B1B-0979-468C-9825-B9644B0C52C4}"/>
              </a:ext>
            </a:extLst>
          </p:cNvPr>
          <p:cNvGrpSpPr/>
          <p:nvPr/>
        </p:nvGrpSpPr>
        <p:grpSpPr>
          <a:xfrm>
            <a:off x="1591561" y="2764360"/>
            <a:ext cx="7125419" cy="873947"/>
            <a:chOff x="1067967" y="1500764"/>
            <a:chExt cx="7033765" cy="832027"/>
          </a:xfrm>
          <a:solidFill>
            <a:schemeClr val="accent2">
              <a:lumMod val="20000"/>
              <a:lumOff val="80000"/>
            </a:schemeClr>
          </a:solidFill>
        </p:grpSpPr>
        <p:graphicFrame>
          <p:nvGraphicFramePr>
            <p:cNvPr id="35" name="Tabla 11">
              <a:extLst>
                <a:ext uri="{FF2B5EF4-FFF2-40B4-BE49-F238E27FC236}">
                  <a16:creationId xmlns:a16="http://schemas.microsoft.com/office/drawing/2014/main" id="{2EC6FDB5-B62C-45C7-A69C-9184630E69A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10006036"/>
                </p:ext>
              </p:extLst>
            </p:nvPr>
          </p:nvGraphicFramePr>
          <p:xfrm>
            <a:off x="1091543" y="1500764"/>
            <a:ext cx="7010189" cy="512003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51021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30917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01629">
                    <a:extLst>
                      <a:ext uri="{9D8B030D-6E8A-4147-A177-3AD203B41FA5}">
                        <a16:colId xmlns:a16="http://schemas.microsoft.com/office/drawing/2014/main" val="4176053068"/>
                      </a:ext>
                    </a:extLst>
                  </a:gridCol>
                  <a:gridCol w="1430509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287460">
                    <a:extLst>
                      <a:ext uri="{9D8B030D-6E8A-4147-A177-3AD203B41FA5}">
                        <a16:colId xmlns:a16="http://schemas.microsoft.com/office/drawing/2014/main" val="3645265343"/>
                      </a:ext>
                    </a:extLst>
                  </a:gridCol>
                </a:tblGrid>
                <a:tr h="537799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Empresa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Número de persones 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Citades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Compareixen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Vulnerables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36" name="Tabla 11">
              <a:extLst>
                <a:ext uri="{FF2B5EF4-FFF2-40B4-BE49-F238E27FC236}">
                  <a16:creationId xmlns:a16="http://schemas.microsoft.com/office/drawing/2014/main" id="{064E14D8-8D71-4F98-9868-A45E7060943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84448297"/>
                </p:ext>
              </p:extLst>
            </p:nvPr>
          </p:nvGraphicFramePr>
          <p:xfrm>
            <a:off x="1067967" y="1979739"/>
            <a:ext cx="7010188" cy="353052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48053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33884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01629">
                    <a:extLst>
                      <a:ext uri="{9D8B030D-6E8A-4147-A177-3AD203B41FA5}">
                        <a16:colId xmlns:a16="http://schemas.microsoft.com/office/drawing/2014/main" val="263250785"/>
                      </a:ext>
                    </a:extLst>
                  </a:gridCol>
                  <a:gridCol w="1431214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286755">
                    <a:extLst>
                      <a:ext uri="{9D8B030D-6E8A-4147-A177-3AD203B41FA5}">
                        <a16:colId xmlns:a16="http://schemas.microsoft.com/office/drawing/2014/main" val="1923841028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SOREA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176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140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9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6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6E94E352-3F7A-4BD1-80D6-2B46E32BA281}"/>
              </a:ext>
            </a:extLst>
          </p:cNvPr>
          <p:cNvGrpSpPr/>
          <p:nvPr/>
        </p:nvGrpSpPr>
        <p:grpSpPr>
          <a:xfrm>
            <a:off x="1615444" y="4231709"/>
            <a:ext cx="7071550" cy="889000"/>
            <a:chOff x="1127483" y="2949976"/>
            <a:chExt cx="1419621" cy="889000"/>
          </a:xfrm>
        </p:grpSpPr>
        <p:graphicFrame>
          <p:nvGraphicFramePr>
            <p:cNvPr id="38" name="Tabla 11">
              <a:extLst>
                <a:ext uri="{FF2B5EF4-FFF2-40B4-BE49-F238E27FC236}">
                  <a16:creationId xmlns:a16="http://schemas.microsoft.com/office/drawing/2014/main" id="{EE886BC1-15F5-4513-A550-DBC96ACC71F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98603725"/>
                </p:ext>
              </p:extLst>
            </p:nvPr>
          </p:nvGraphicFramePr>
          <p:xfrm>
            <a:off x="1127483" y="3468136"/>
            <a:ext cx="1419620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66715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54155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40971">
                    <a:extLst>
                      <a:ext uri="{9D8B030D-6E8A-4147-A177-3AD203B41FA5}">
                        <a16:colId xmlns:a16="http://schemas.microsoft.com/office/drawing/2014/main" val="263250785"/>
                      </a:ext>
                    </a:extLst>
                  </a:gridCol>
                  <a:gridCol w="1408923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200783">
                    <a:extLst>
                      <a:ext uri="{9D8B030D-6E8A-4147-A177-3AD203B41FA5}">
                        <a16:colId xmlns:a16="http://schemas.microsoft.com/office/drawing/2014/main" val="389482585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VITOGAS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39" name="Tabla 11">
              <a:extLst>
                <a:ext uri="{FF2B5EF4-FFF2-40B4-BE49-F238E27FC236}">
                  <a16:creationId xmlns:a16="http://schemas.microsoft.com/office/drawing/2014/main" id="{98161B0D-C5DD-40D8-89CA-B63D494D8B6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95590986"/>
                </p:ext>
              </p:extLst>
            </p:nvPr>
          </p:nvGraphicFramePr>
          <p:xfrm>
            <a:off x="1127483" y="2949976"/>
            <a:ext cx="1419621" cy="51816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66715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35494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31640">
                    <a:extLst>
                      <a:ext uri="{9D8B030D-6E8A-4147-A177-3AD203B41FA5}">
                        <a16:colId xmlns:a16="http://schemas.microsoft.com/office/drawing/2014/main" val="4176053068"/>
                      </a:ext>
                    </a:extLst>
                  </a:gridCol>
                  <a:gridCol w="1446245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91454">
                    <a:extLst>
                      <a:ext uri="{9D8B030D-6E8A-4147-A177-3AD203B41FA5}">
                        <a16:colId xmlns:a16="http://schemas.microsoft.com/office/drawing/2014/main" val="1258339151"/>
                      </a:ext>
                    </a:extLst>
                  </a:gridCol>
                </a:tblGrid>
                <a:tr h="309563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Empresa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Número de persones 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Citades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Compareixen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Vulnerables</a:t>
                        </a:r>
                      </a:p>
                      <a:p>
                        <a:endParaRPr lang="ca-ES" sz="1400" dirty="0">
                          <a:solidFill>
                            <a:schemeClr val="tx1"/>
                          </a:solidFill>
                        </a:endParaRP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7B24B45C-5935-484B-8832-D66D30C9D236}"/>
              </a:ext>
            </a:extLst>
          </p:cNvPr>
          <p:cNvGrpSpPr/>
          <p:nvPr/>
        </p:nvGrpSpPr>
        <p:grpSpPr>
          <a:xfrm>
            <a:off x="1585455" y="5802596"/>
            <a:ext cx="7071550" cy="891272"/>
            <a:chOff x="1127482" y="3386952"/>
            <a:chExt cx="1419621" cy="891272"/>
          </a:xfrm>
        </p:grpSpPr>
        <p:graphicFrame>
          <p:nvGraphicFramePr>
            <p:cNvPr id="41" name="Tabla 11">
              <a:extLst>
                <a:ext uri="{FF2B5EF4-FFF2-40B4-BE49-F238E27FC236}">
                  <a16:creationId xmlns:a16="http://schemas.microsoft.com/office/drawing/2014/main" id="{35C7C2E1-FD6B-4C36-93B6-BAE4762A972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53330006"/>
                </p:ext>
              </p:extLst>
            </p:nvPr>
          </p:nvGraphicFramePr>
          <p:xfrm>
            <a:off x="1127483" y="3907384"/>
            <a:ext cx="1419620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66715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54155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40971">
                    <a:extLst>
                      <a:ext uri="{9D8B030D-6E8A-4147-A177-3AD203B41FA5}">
                        <a16:colId xmlns:a16="http://schemas.microsoft.com/office/drawing/2014/main" val="263250785"/>
                      </a:ext>
                    </a:extLst>
                  </a:gridCol>
                  <a:gridCol w="1408923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200783">
                    <a:extLst>
                      <a:ext uri="{9D8B030D-6E8A-4147-A177-3AD203B41FA5}">
                        <a16:colId xmlns:a16="http://schemas.microsoft.com/office/drawing/2014/main" val="389482585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9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310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202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13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42" name="Tabla 11">
              <a:extLst>
                <a:ext uri="{FF2B5EF4-FFF2-40B4-BE49-F238E27FC236}">
                  <a16:creationId xmlns:a16="http://schemas.microsoft.com/office/drawing/2014/main" id="{8D6AF183-E12D-47D2-AC9E-9C200F1D9A3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38661850"/>
                </p:ext>
              </p:extLst>
            </p:nvPr>
          </p:nvGraphicFramePr>
          <p:xfrm>
            <a:off x="1127482" y="3386952"/>
            <a:ext cx="1419621" cy="51816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66715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35494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31640">
                    <a:extLst>
                      <a:ext uri="{9D8B030D-6E8A-4147-A177-3AD203B41FA5}">
                        <a16:colId xmlns:a16="http://schemas.microsoft.com/office/drawing/2014/main" val="4176053068"/>
                      </a:ext>
                    </a:extLst>
                  </a:gridCol>
                  <a:gridCol w="1446245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91454">
                    <a:extLst>
                      <a:ext uri="{9D8B030D-6E8A-4147-A177-3AD203B41FA5}">
                        <a16:colId xmlns:a16="http://schemas.microsoft.com/office/drawing/2014/main" val="1258339151"/>
                      </a:ext>
                    </a:extLst>
                  </a:gridCol>
                </a:tblGrid>
                <a:tr h="309563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Nº Empreses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Número de persones 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Citades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Compareixen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Vulnerables</a:t>
                        </a:r>
                      </a:p>
                      <a:p>
                        <a:endParaRPr lang="ca-ES" sz="1400" dirty="0">
                          <a:solidFill>
                            <a:schemeClr val="tx1"/>
                          </a:solidFill>
                        </a:endParaRP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aphicFrame>
        <p:nvGraphicFramePr>
          <p:cNvPr id="43" name="Tabla 24">
            <a:extLst>
              <a:ext uri="{FF2B5EF4-FFF2-40B4-BE49-F238E27FC236}">
                <a16:creationId xmlns:a16="http://schemas.microsoft.com/office/drawing/2014/main" id="{FA63E17B-6030-4179-86DE-B15B0755FE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36213"/>
              </p:ext>
            </p:extLst>
          </p:nvPr>
        </p:nvGraphicFramePr>
        <p:xfrm>
          <a:off x="1585455" y="5448622"/>
          <a:ext cx="707155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1550">
                  <a:extLst>
                    <a:ext uri="{9D8B030D-6E8A-4147-A177-3AD203B41FA5}">
                      <a16:colId xmlns:a16="http://schemas.microsoft.com/office/drawing/2014/main" val="2288931621"/>
                    </a:ext>
                  </a:extLst>
                </a:gridCol>
              </a:tblGrid>
              <a:tr h="356766">
                <a:tc>
                  <a:txBody>
                    <a:bodyPr/>
                    <a:lstStyle/>
                    <a:p>
                      <a:r>
                        <a:rPr lang="ca-ES" dirty="0"/>
                        <a:t>TOTALS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196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739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597159" y="465268"/>
            <a:ext cx="10754464" cy="964521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800" dirty="0">
                <a:solidFill>
                  <a:prstClr val="white"/>
                </a:solidFill>
              </a:rPr>
              <a:t> </a:t>
            </a:r>
            <a:r>
              <a:rPr lang="es-ES" sz="3600" cap="all" dirty="0">
                <a:solidFill>
                  <a:schemeClr val="bg1"/>
                </a:solidFill>
              </a:rPr>
              <a:t>Visites / </a:t>
            </a:r>
            <a:r>
              <a:rPr lang="ca-ES" sz="3600" cap="all" dirty="0">
                <a:solidFill>
                  <a:schemeClr val="bg1"/>
                </a:solidFill>
              </a:rPr>
              <a:t>trucades</a:t>
            </a:r>
            <a:r>
              <a:rPr lang="es-ES" sz="3600" cap="all" dirty="0">
                <a:solidFill>
                  <a:schemeClr val="bg1"/>
                </a:solidFill>
              </a:rPr>
              <a:t>  Serveis Socials 2021 </a:t>
            </a:r>
            <a:endParaRPr lang="ca-ES" sz="3600" cap="all" dirty="0">
              <a:solidFill>
                <a:schemeClr val="bg1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448737732"/>
              </p:ext>
            </p:extLst>
          </p:nvPr>
        </p:nvGraphicFramePr>
        <p:xfrm>
          <a:off x="6727371" y="1231641"/>
          <a:ext cx="5197150" cy="4220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2662762" y="3866605"/>
            <a:ext cx="0" cy="73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317733"/>
              </p:ext>
            </p:extLst>
          </p:nvPr>
        </p:nvGraphicFramePr>
        <p:xfrm>
          <a:off x="597159" y="1495469"/>
          <a:ext cx="3573625" cy="34363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6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1177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Visites / trucades </a:t>
                      </a:r>
                    </a:p>
                    <a:p>
                      <a:r>
                        <a:rPr lang="ca-ES" noProof="0" dirty="0"/>
                        <a:t>Oficines Serveis Socials 2021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2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Trucades rebudes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3.474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r>
                        <a:rPr lang="ca-ES" noProof="0" dirty="0"/>
                        <a:t>Trucades realitzades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1.987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8308">
                <a:tc>
                  <a:txBody>
                    <a:bodyPr/>
                    <a:lstStyle/>
                    <a:p>
                      <a:r>
                        <a:rPr lang="ca-ES" noProof="0" dirty="0"/>
                        <a:t>Recepció de visites</a:t>
                      </a:r>
                    </a:p>
                    <a:p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1.167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5 Tabla">
            <a:extLst>
              <a:ext uri="{FF2B5EF4-FFF2-40B4-BE49-F238E27FC236}">
                <a16:creationId xmlns:a16="http://schemas.microsoft.com/office/drawing/2014/main" id="{92616826-C475-41B3-A809-593288BF69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772834"/>
              </p:ext>
            </p:extLst>
          </p:nvPr>
        </p:nvGraphicFramePr>
        <p:xfrm>
          <a:off x="4170784" y="2908459"/>
          <a:ext cx="2482108" cy="88734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37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0573">
                <a:tc>
                  <a:txBody>
                    <a:bodyPr/>
                    <a:lstStyle/>
                    <a:p>
                      <a:r>
                        <a:rPr lang="ca-ES" sz="1400" b="0" baseline="0" noProof="0" dirty="0"/>
                        <a:t>Servei Orient.</a:t>
                      </a:r>
                      <a:r>
                        <a:rPr lang="es-ES" sz="1400" b="0" baseline="0" dirty="0"/>
                        <a:t> Jurídica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baseline="0" dirty="0"/>
                        <a:t>93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183">
                <a:tc>
                  <a:txBody>
                    <a:bodyPr/>
                    <a:lstStyle/>
                    <a:p>
                      <a:r>
                        <a:rPr lang="es-ES" sz="1400" baseline="0" dirty="0"/>
                        <a:t>Serveis Socials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1.894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822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358995"/>
              </p:ext>
            </p:extLst>
          </p:nvPr>
        </p:nvGraphicFramePr>
        <p:xfrm>
          <a:off x="811851" y="1466853"/>
          <a:ext cx="4623274" cy="46705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60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061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Problemàtiques ateses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2.116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%  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Família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580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27,4%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Infància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dk1"/>
                          </a:solidFill>
                        </a:rPr>
                        <a:t>354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16,7%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Joventut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>
                          <a:solidFill>
                            <a:schemeClr val="dk1"/>
                          </a:solidFill>
                        </a:rPr>
                        <a:t>98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4,6%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Dona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Gent gran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611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28,9%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Discapacitat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151  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7,1%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Salut i drogodependències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44 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Immigració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28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1,3%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Altres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143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dirty="0"/>
                        <a:t>6,8%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ítol 1"/>
          <p:cNvSpPr txBox="1">
            <a:spLocks/>
          </p:cNvSpPr>
          <p:nvPr/>
        </p:nvSpPr>
        <p:spPr>
          <a:xfrm>
            <a:off x="813601" y="477672"/>
            <a:ext cx="10759699" cy="815901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PROBLEMÀTIQUES ATESES    2021</a:t>
            </a:r>
          </a:p>
        </p:txBody>
      </p:sp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1019157328"/>
              </p:ext>
            </p:extLst>
          </p:nvPr>
        </p:nvGraphicFramePr>
        <p:xfrm>
          <a:off x="5435125" y="1293573"/>
          <a:ext cx="6529567" cy="4623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891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90414" y="465268"/>
            <a:ext cx="10228104" cy="95409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D’URGÈNCIA SOCIAL 2021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399766"/>
              </p:ext>
            </p:extLst>
          </p:nvPr>
        </p:nvGraphicFramePr>
        <p:xfrm>
          <a:off x="790414" y="1781619"/>
          <a:ext cx="4850368" cy="39527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00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7730">
                <a:tc>
                  <a:txBody>
                    <a:bodyPr/>
                    <a:lstStyle/>
                    <a:p>
                      <a:r>
                        <a:rPr lang="ca-ES" noProof="0" dirty="0"/>
                        <a:t>Tipologia ajut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Nº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Import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07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Manutenció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160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37.929 €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190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Habitatge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650 €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10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Farmàcia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26,60 €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5962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Atenció a menors en risc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28.304,11 €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214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Desplaçaments</a:t>
                      </a:r>
                      <a:r>
                        <a:rPr lang="ca-ES" sz="1600" baseline="0" noProof="0" dirty="0"/>
                        <a:t> i transport</a:t>
                      </a:r>
                      <a:endParaRPr lang="ca-ES" sz="1600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10</a:t>
                      </a:r>
                      <a:endParaRPr lang="ca-ES" sz="1600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413,10 €</a:t>
                      </a:r>
                      <a:endParaRPr lang="ca-ES" sz="1600" i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77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0" noProof="0" dirty="0"/>
                        <a:t>Subministrament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i="0" noProof="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5.671,84 €</a:t>
                      </a:r>
                      <a:endParaRPr lang="ca-ES" sz="1600" i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6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1" noProof="0" dirty="0"/>
                        <a:t>Total</a:t>
                      </a:r>
                      <a:endParaRPr lang="ca-ES" sz="1600" b="1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1" noProof="0" dirty="0"/>
                        <a:t>217</a:t>
                      </a:r>
                      <a:endParaRPr lang="ca-ES" sz="1600" b="1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b="1" noProof="0" dirty="0"/>
                        <a:t>72.968,05 €</a:t>
                      </a:r>
                      <a:endParaRPr lang="ca-ES" sz="1600" b="1" i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512203074"/>
              </p:ext>
            </p:extLst>
          </p:nvPr>
        </p:nvGraphicFramePr>
        <p:xfrm>
          <a:off x="6279371" y="1213200"/>
          <a:ext cx="5734374" cy="443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215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90414" y="465268"/>
            <a:ext cx="10228104" cy="95409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SUBMINISTRAMENTS 2021</a:t>
            </a:r>
          </a:p>
        </p:txBody>
      </p:sp>
      <p:graphicFrame>
        <p:nvGraphicFramePr>
          <p:cNvPr id="12" name="Tabla 12">
            <a:extLst>
              <a:ext uri="{FF2B5EF4-FFF2-40B4-BE49-F238E27FC236}">
                <a16:creationId xmlns:a16="http://schemas.microsoft.com/office/drawing/2014/main" id="{1668DD07-D3EE-4D8D-840B-BAA8450F5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998539"/>
              </p:ext>
            </p:extLst>
          </p:nvPr>
        </p:nvGraphicFramePr>
        <p:xfrm>
          <a:off x="1840466" y="1605029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08579018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807133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0259078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787625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Llum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Aigua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Gas-</a:t>
                      </a:r>
                      <a:r>
                        <a:rPr lang="ca-ES" dirty="0" err="1"/>
                        <a:t>oil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050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Nº Ajuts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0005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Imports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2747,73 €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989,34 €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1934,77 €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487875"/>
                  </a:ext>
                </a:extLst>
              </a:tr>
            </a:tbl>
          </a:graphicData>
        </a:graphic>
      </p:graphicFrame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id="{A149BF65-3CEB-4844-82F9-F6F0941C20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7597125"/>
              </p:ext>
            </p:extLst>
          </p:nvPr>
        </p:nvGraphicFramePr>
        <p:xfrm>
          <a:off x="1048379" y="3015817"/>
          <a:ext cx="4360985" cy="3654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1DCE55E3-648F-464D-8C96-409EA0EA9F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627948"/>
              </p:ext>
            </p:extLst>
          </p:nvPr>
        </p:nvGraphicFramePr>
        <p:xfrm>
          <a:off x="5409364" y="3241030"/>
          <a:ext cx="5526594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3699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354842"/>
            <a:ext cx="10777453" cy="76275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BANC D’ALIMENTS 2021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896583"/>
              </p:ext>
            </p:extLst>
          </p:nvPr>
        </p:nvGraphicFramePr>
        <p:xfrm>
          <a:off x="777237" y="1412005"/>
          <a:ext cx="4879643" cy="5120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7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2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816">
                <a:tc>
                  <a:txBody>
                    <a:bodyPr/>
                    <a:lstStyle/>
                    <a:p>
                      <a:r>
                        <a:rPr lang="ca-ES" noProof="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Beneficiaris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Famílies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Lliuraments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Gener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Febrer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Març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Maig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Juny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Juliol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Agost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Setembre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Octubre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Novembre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Desembre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es-ES" dirty="0"/>
                        <a:t>TOTAL</a:t>
                      </a:r>
                      <a:endParaRPr lang="ca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24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QuadreDeText 4"/>
          <p:cNvSpPr txBox="1"/>
          <p:nvPr/>
        </p:nvSpPr>
        <p:spPr>
          <a:xfrm>
            <a:off x="6656176" y="1429163"/>
            <a:ext cx="4640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FAMÍLIES BENEFICIÀRIES 2015-2021</a:t>
            </a:r>
          </a:p>
        </p:txBody>
      </p:sp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2992588370"/>
              </p:ext>
            </p:extLst>
          </p:nvPr>
        </p:nvGraphicFramePr>
        <p:xfrm>
          <a:off x="5982345" y="1798495"/>
          <a:ext cx="5749871" cy="4617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9826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26805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TARGETA MONEDER SOCIAL 2021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77237" y="1662545"/>
            <a:ext cx="7502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7659089"/>
              </p:ext>
            </p:extLst>
          </p:nvPr>
        </p:nvGraphicFramePr>
        <p:xfrm>
          <a:off x="620004" y="5898362"/>
          <a:ext cx="8341825" cy="49876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6396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5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noProof="0" dirty="0"/>
                        <a:t>TOTAL FAMÍLIES BENEFICIÀRIES</a:t>
                      </a:r>
                      <a:endParaRPr lang="ca-ES" sz="2400" b="0" noProof="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2400" b="0" dirty="0"/>
                        <a:t>27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3677377402"/>
              </p:ext>
            </p:extLst>
          </p:nvPr>
        </p:nvGraphicFramePr>
        <p:xfrm>
          <a:off x="7276495" y="1501255"/>
          <a:ext cx="4474227" cy="449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1075760253"/>
              </p:ext>
            </p:extLst>
          </p:nvPr>
        </p:nvGraphicFramePr>
        <p:xfrm>
          <a:off x="490464" y="1662545"/>
          <a:ext cx="4037892" cy="4001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2593464330"/>
              </p:ext>
            </p:extLst>
          </p:nvPr>
        </p:nvGraphicFramePr>
        <p:xfrm>
          <a:off x="3853166" y="1662545"/>
          <a:ext cx="4426310" cy="4113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92239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20087" y="465267"/>
            <a:ext cx="10777453" cy="1008691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MATERIAL I SORTIDES ESCOLARS 2021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149799"/>
              </p:ext>
            </p:extLst>
          </p:nvPr>
        </p:nvGraphicFramePr>
        <p:xfrm>
          <a:off x="777239" y="1726163"/>
          <a:ext cx="5023797" cy="32283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3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5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8992">
                <a:tc>
                  <a:txBody>
                    <a:bodyPr/>
                    <a:lstStyle/>
                    <a:p>
                      <a:r>
                        <a:rPr lang="ca-ES" noProof="0" dirty="0"/>
                        <a:t>Centre escolar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Aprovats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Denegats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noProof="0" dirty="0"/>
                        <a:t>La Sagrera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noProof="0" dirty="0"/>
                        <a:t>Ronçana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noProof="0" dirty="0"/>
                        <a:t>IES Vall Tenes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b="0" noProof="0" dirty="0"/>
                        <a:t>Altres centres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b="0" noProof="0" dirty="0"/>
                        <a:t>Manca </a:t>
                      </a:r>
                      <a:r>
                        <a:rPr lang="ca-ES" b="0" noProof="0" dirty="0" err="1"/>
                        <a:t>docum</a:t>
                      </a:r>
                      <a:r>
                        <a:rPr lang="ca-ES" b="0" noProof="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8810093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b="0" noProof="0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9019854"/>
                  </a:ext>
                </a:extLst>
              </a:tr>
            </a:tbl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298285829"/>
              </p:ext>
            </p:extLst>
          </p:nvPr>
        </p:nvGraphicFramePr>
        <p:xfrm>
          <a:off x="7041735" y="878943"/>
          <a:ext cx="4455805" cy="4477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753540"/>
              </p:ext>
            </p:extLst>
          </p:nvPr>
        </p:nvGraphicFramePr>
        <p:xfrm>
          <a:off x="777239" y="5220393"/>
          <a:ext cx="4804696" cy="947651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27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3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1990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 sortides escolars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7.688,43 €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61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 material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13.207,76 €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4515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7998</TotalTime>
  <Words>958</Words>
  <Application>Microsoft Office PowerPoint</Application>
  <PresentationFormat>Pantalla panoràmica</PresentationFormat>
  <Paragraphs>568</Paragraphs>
  <Slides>23</Slides>
  <Notes>3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Trebuchet MS</vt:lpstr>
      <vt:lpstr>Verdana</vt:lpstr>
      <vt:lpstr>Wingdings 3</vt:lpstr>
      <vt:lpstr>Faceta</vt:lpstr>
      <vt:lpstr>Presentació del PowerPoint</vt:lpstr>
      <vt:lpstr> Persones ateses 2021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Tallers gent gran 2021</vt:lpstr>
      <vt:lpstr>Presentació del PowerPoint</vt:lpstr>
      <vt:lpstr>Presentació del PowerPoint</vt:lpstr>
      <vt:lpstr>POBRESA ENERGÈTICA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MÈMORIA 2015</dc:title>
  <dc:creator>Montse Iglesias</dc:creator>
  <cp:lastModifiedBy>Montse Iglesias</cp:lastModifiedBy>
  <cp:revision>430</cp:revision>
  <cp:lastPrinted>2022-02-22T11:36:14Z</cp:lastPrinted>
  <dcterms:created xsi:type="dcterms:W3CDTF">2016-04-22T11:12:21Z</dcterms:created>
  <dcterms:modified xsi:type="dcterms:W3CDTF">2023-01-03T10:20:03Z</dcterms:modified>
</cp:coreProperties>
</file>