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notesSlides/notesSlide2.xml" ContentType="application/vnd.openxmlformats-officedocument.presentationml.notesSl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drawings/drawing1.xml" ContentType="application/vnd.openxmlformats-officedocument.drawingml.chartshapes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1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1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1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28" r:id="rId1"/>
  </p:sldMasterIdLst>
  <p:notesMasterIdLst>
    <p:notesMasterId r:id="rId25"/>
  </p:notesMasterIdLst>
  <p:sldIdLst>
    <p:sldId id="256" r:id="rId2"/>
    <p:sldId id="257" r:id="rId3"/>
    <p:sldId id="273" r:id="rId4"/>
    <p:sldId id="258" r:id="rId5"/>
    <p:sldId id="276" r:id="rId6"/>
    <p:sldId id="277" r:id="rId7"/>
    <p:sldId id="278" r:id="rId8"/>
    <p:sldId id="274" r:id="rId9"/>
    <p:sldId id="275" r:id="rId10"/>
    <p:sldId id="282" r:id="rId11"/>
    <p:sldId id="279" r:id="rId12"/>
    <p:sldId id="284" r:id="rId13"/>
    <p:sldId id="285" r:id="rId14"/>
    <p:sldId id="280" r:id="rId15"/>
    <p:sldId id="259" r:id="rId16"/>
    <p:sldId id="260" r:id="rId17"/>
    <p:sldId id="261" r:id="rId18"/>
    <p:sldId id="288" r:id="rId19"/>
    <p:sldId id="289" r:id="rId20"/>
    <p:sldId id="287" r:id="rId21"/>
    <p:sldId id="291" r:id="rId22"/>
    <p:sldId id="292" r:id="rId23"/>
    <p:sldId id="293" r:id="rId24"/>
  </p:sldIdLst>
  <p:sldSz cx="12192000" cy="6858000"/>
  <p:notesSz cx="6800850" cy="9931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  <a:srgbClr val="FF9933"/>
    <a:srgbClr val="FF6600"/>
    <a:srgbClr val="4BB7E7"/>
    <a:srgbClr val="3366FF"/>
    <a:srgbClr val="74ADEC"/>
    <a:srgbClr val="5DA0E9"/>
    <a:srgbClr val="DE4D42"/>
    <a:srgbClr val="FA06C6"/>
    <a:srgbClr val="3FE1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 mitjà 2 - èmfasi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8603FDC-E32A-4AB5-989C-0864C3EAD2B8}" styleName="Estilo temático 2 - Énfasis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Estilo temático 2 - Énfasis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A107856-5554-42FB-B03E-39F5DBC370BA}" styleName="Estilo medio 4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C4B1156A-380E-4F78-BDF5-A606A8083BF9}" styleName="Estilo medio 4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8D230F3-CF80-4859-8CE7-A43EE81993B5}" styleName="Estilo claro 1 - Acento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Estilo claro 1 - Acento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Estilo claro 1 - Acento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803" autoAdjust="0"/>
    <p:restoredTop sz="94660" autoAdjust="0"/>
  </p:normalViewPr>
  <p:slideViewPr>
    <p:cSldViewPr snapToGrid="0">
      <p:cViewPr varScale="1">
        <p:scale>
          <a:sx n="95" d="100"/>
          <a:sy n="95" d="100"/>
        </p:scale>
        <p:origin x="84" y="3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94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52655144668708"/>
          <c:y val="0.16315648271736397"/>
          <c:w val="0.50675686400994291"/>
          <c:h val="0.77679669932431816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shade val="76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279-459C-A759-FC0918B8492B}"/>
              </c:ext>
            </c:extLst>
          </c:dPt>
          <c:dPt>
            <c:idx val="1"/>
            <c:bubble3D val="0"/>
            <c:spPr>
              <a:solidFill>
                <a:schemeClr val="accent2">
                  <a:tint val="77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855-477D-8FF7-B936D514F88C}"/>
              </c:ext>
            </c:extLst>
          </c:dPt>
          <c:dLbls>
            <c:dLbl>
              <c:idx val="0"/>
              <c:layout>
                <c:manualLayout>
                  <c:x val="-0.13617703014778285"/>
                  <c:y val="-5.4698491890111507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279-459C-A759-FC0918B8492B}"/>
                </c:ext>
              </c:extLst>
            </c:dLbl>
            <c:dLbl>
              <c:idx val="1"/>
              <c:layout>
                <c:manualLayout>
                  <c:x val="0.13517689767876831"/>
                  <c:y val="6.02360785476909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855-477D-8FF7-B936D514F88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ca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dones</c:v>
                </c:pt>
                <c:pt idx="1">
                  <c:v>homes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671</c:v>
                </c:pt>
                <c:pt idx="1">
                  <c:v>534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279-459C-A759-FC0918B849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3539974114420583"/>
          <c:y val="0.79123112224238512"/>
          <c:w val="0.19006176561094074"/>
          <c:h val="0.1746293602350231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ca-ES"/>
        </a:p>
      </c:txPr>
    </c:legend>
    <c:plotVisOnly val="1"/>
    <c:dispBlanksAs val="gap"/>
    <c:showDLblsOverMax val="0"/>
  </c:chart>
  <c:spPr>
    <a:noFill/>
    <a:ln w="10000" cap="flat" cmpd="sng" algn="ctr">
      <a:noFill/>
      <a:prstDash val="solid"/>
    </a:ln>
    <a:effectLst/>
  </c:spPr>
  <c:txPr>
    <a:bodyPr/>
    <a:lstStyle/>
    <a:p>
      <a:pPr>
        <a:defRPr sz="1800"/>
      </a:pPr>
      <a:endParaRPr lang="ca-E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5446125917599"/>
          <c:y val="0.13915874383004923"/>
          <c:w val="0.51319109436532528"/>
          <c:h val="0.65554059390974995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spPr>
            <a:solidFill>
              <a:srgbClr val="FF9933"/>
            </a:solidFill>
          </c:spPr>
          <c:dPt>
            <c:idx val="0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1-0BAD-4C97-99BA-D6BD4AB59151}"/>
              </c:ext>
            </c:extLst>
          </c:dPt>
          <c:dLbls>
            <c:dLbl>
              <c:idx val="0"/>
              <c:layout>
                <c:manualLayout>
                  <c:x val="-0.10466856121184391"/>
                  <c:y val="-0.19528553685306976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BAD-4C97-99BA-D6BD4AB59151}"/>
                </c:ext>
              </c:extLst>
            </c:dLbl>
            <c:dLbl>
              <c:idx val="1"/>
              <c:layout>
                <c:manualLayout>
                  <c:x val="0.10483683672396202"/>
                  <c:y val="0.16050161190044046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BAD-4C97-99BA-D6BD4AB59151}"/>
                </c:ext>
              </c:extLst>
            </c:dLbl>
            <c:spPr>
              <a:solidFill>
                <a:schemeClr val="tx1"/>
              </a:solidFill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ca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Aprovats</c:v>
                </c:pt>
                <c:pt idx="1">
                  <c:v>Denegats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93</c:v>
                </c:pt>
                <c:pt idx="1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BAD-4C97-99BA-D6BD4AB591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layout>
        <c:manualLayout>
          <c:xMode val="edge"/>
          <c:yMode val="edge"/>
          <c:x val="0.70230631752568984"/>
          <c:y val="0.70979261223423307"/>
          <c:w val="0.24441052099003838"/>
          <c:h val="0.1325624091874950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988517060367457"/>
          <c:y val="0.13529494351287535"/>
          <c:w val="0.63247870529923345"/>
          <c:h val="0.68634920047892678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AJUTS ACTIVITATS ESPORTIVES</c:v>
                </c:pt>
              </c:strCache>
            </c:strRef>
          </c:tx>
          <c:spPr>
            <a:solidFill>
              <a:srgbClr val="F1F3E8"/>
            </a:solidFill>
          </c:spPr>
          <c:dPt>
            <c:idx val="0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1-9CDC-4636-A9BD-65EFD2A8B6B4}"/>
              </c:ext>
            </c:extLst>
          </c:dPt>
          <c:dPt>
            <c:idx val="1"/>
            <c:bubble3D val="0"/>
            <c:spPr>
              <a:solidFill>
                <a:srgbClr val="FF9933"/>
              </a:solidFill>
            </c:spPr>
            <c:extLst>
              <c:ext xmlns:c16="http://schemas.microsoft.com/office/drawing/2014/chart" uri="{C3380CC4-5D6E-409C-BE32-E72D297353CC}">
                <c16:uniqueId val="{00000003-9CDC-4636-A9BD-65EFD2A8B6B4}"/>
              </c:ext>
            </c:extLst>
          </c:dPt>
          <c:dLbls>
            <c:dLbl>
              <c:idx val="0"/>
              <c:layout>
                <c:manualLayout>
                  <c:x val="-0.20008285542433232"/>
                  <c:y val="1.4312910334401768E-2"/>
                </c:manualLayout>
              </c:layout>
              <c:tx>
                <c:rich>
                  <a:bodyPr/>
                  <a:lstStyle/>
                  <a:p>
                    <a:r>
                      <a:rPr lang="en-US" b="1">
                        <a:solidFill>
                          <a:schemeClr val="bg1"/>
                        </a:solidFill>
                      </a:rPr>
                      <a:t>54</a:t>
                    </a:r>
                    <a:r>
                      <a:rPr lang="en-US" b="1" dirty="0">
                        <a:solidFill>
                          <a:schemeClr val="bg1"/>
                        </a:solidFill>
                      </a:rPr>
                      <a:t>%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9CDC-4636-A9BD-65EFD2A8B6B4}"/>
                </c:ext>
              </c:extLst>
            </c:dLbl>
            <c:dLbl>
              <c:idx val="1"/>
              <c:layout>
                <c:manualLayout>
                  <c:x val="0.20020993564719183"/>
                  <c:y val="-8.7298922193111434E-3"/>
                </c:manualLayout>
              </c:layout>
              <c:tx>
                <c:rich>
                  <a:bodyPr/>
                  <a:lstStyle/>
                  <a:p>
                    <a:r>
                      <a:rPr lang="en-US" b="1">
                        <a:solidFill>
                          <a:schemeClr val="bg1"/>
                        </a:solidFill>
                      </a:rPr>
                      <a:t>46</a:t>
                    </a:r>
                    <a:r>
                      <a:rPr lang="en-US" b="1" dirty="0">
                        <a:solidFill>
                          <a:schemeClr val="bg1"/>
                        </a:solidFill>
                      </a:rPr>
                      <a:t>%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9CDC-4636-A9BD-65EFD2A8B6B4}"/>
                </c:ext>
              </c:extLst>
            </c:dLbl>
            <c:spPr>
              <a:solidFill>
                <a:schemeClr val="tx1"/>
              </a:solidFill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ca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Aprovats</c:v>
                </c:pt>
                <c:pt idx="1">
                  <c:v>Denegats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45</c:v>
                </c:pt>
                <c:pt idx="1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CDC-4636-A9BD-65EFD2A8B6B4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3450029074535172"/>
          <c:y val="0.7619787164208085"/>
          <c:w val="0.26279460598147325"/>
          <c:h val="0.12478954497334929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125713637427561"/>
          <c:y val="0.22336402538938188"/>
          <c:w val="0.59472305669624181"/>
          <c:h val="0.74285343261579895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PROJECTE SOCIOEDUCATIU ESPAI RAJOLER</c:v>
                </c:pt>
              </c:strCache>
            </c:strRef>
          </c:tx>
          <c:dPt>
            <c:idx val="0"/>
            <c:bubble3D val="0"/>
            <c:spPr>
              <a:solidFill>
                <a:srgbClr val="FF9933"/>
              </a:solidFill>
            </c:spPr>
            <c:extLst>
              <c:ext xmlns:c16="http://schemas.microsoft.com/office/drawing/2014/chart" uri="{C3380CC4-5D6E-409C-BE32-E72D297353CC}">
                <c16:uniqueId val="{00000001-81CA-466F-A9A3-C02DFA407F3D}"/>
              </c:ext>
            </c:extLst>
          </c:dPt>
          <c:dPt>
            <c:idx val="1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3-81CA-466F-A9A3-C02DFA407F3D}"/>
              </c:ext>
            </c:extLst>
          </c:dPt>
          <c:dPt>
            <c:idx val="2"/>
            <c:bubble3D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05-81CA-466F-A9A3-C02DFA407F3D}"/>
              </c:ext>
            </c:extLst>
          </c:dPt>
          <c:dLbls>
            <c:dLbl>
              <c:idx val="0"/>
              <c:layout>
                <c:manualLayout>
                  <c:x val="-0.19156798017835686"/>
                  <c:y val="-4.0192761201681533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1CA-466F-A9A3-C02DFA407F3D}"/>
                </c:ext>
              </c:extLst>
            </c:dLbl>
            <c:dLbl>
              <c:idx val="1"/>
              <c:layout>
                <c:manualLayout>
                  <c:x val="-4.6823735708586701E-2"/>
                  <c:y val="-0.20089828454453637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1CA-466F-A9A3-C02DFA407F3D}"/>
                </c:ext>
              </c:extLst>
            </c:dLbl>
            <c:dLbl>
              <c:idx val="2"/>
              <c:layout>
                <c:manualLayout>
                  <c:x val="0.13568699212411836"/>
                  <c:y val="0.13741200095181164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1CA-466F-A9A3-C02DFA407F3D}"/>
                </c:ext>
              </c:extLst>
            </c:dLbl>
            <c:spPr>
              <a:solidFill>
                <a:schemeClr val="tx1"/>
              </a:solidFill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ca-ES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Hoja1!$A$2:$A$4</c:f>
              <c:strCache>
                <c:ptCount val="3"/>
                <c:pt idx="0">
                  <c:v>4  a 9 anys</c:v>
                </c:pt>
                <c:pt idx="1">
                  <c:v>10 a 12 anys</c:v>
                </c:pt>
                <c:pt idx="2">
                  <c:v>13 a 16 anys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9</c:v>
                </c:pt>
                <c:pt idx="1">
                  <c:v>7</c:v>
                </c:pt>
                <c:pt idx="2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1CA-466F-A9A3-C02DFA407F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710761955329394"/>
          <c:y val="0.76613655394013125"/>
          <c:w val="0.31317398552600323"/>
          <c:h val="0.15925802401023445"/>
        </c:manualLayout>
      </c:layout>
      <c:overlay val="0"/>
      <c:txPr>
        <a:bodyPr/>
        <a:lstStyle/>
        <a:p>
          <a:pPr>
            <a:defRPr sz="1600"/>
          </a:pPr>
          <a:endParaRPr lang="ca-E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018638480107501"/>
          <c:y val="0.24563867991501775"/>
          <c:w val="0.46730441582020765"/>
          <c:h val="0.71830134364492615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SUPORT D'ATENCIO SOCIAL INFANTS I ADOLESCENTS</c:v>
                </c:pt>
              </c:strCache>
            </c:strRef>
          </c:tx>
          <c:spPr>
            <a:solidFill>
              <a:srgbClr val="FF9933"/>
            </a:solidFill>
          </c:spPr>
          <c:dPt>
            <c:idx val="0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1-CBCF-4E36-B2CF-1CF0F0A4DE29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2-CBCF-4E36-B2CF-1CF0F0A4DE29}"/>
              </c:ext>
            </c:extLst>
          </c:dPt>
          <c:dLbls>
            <c:spPr>
              <a:solidFill>
                <a:schemeClr val="tx1"/>
              </a:solidFill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ca-E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7 a 12 anys</c:v>
                </c:pt>
                <c:pt idx="1">
                  <c:v>13 a 16 anys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3</c:v>
                </c:pt>
                <c:pt idx="1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BCF-4E36-B2CF-1CF0F0A4DE2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1133803654442729"/>
          <c:y val="0.7787515830149967"/>
          <c:w val="0.28866196345557266"/>
          <c:h val="0.17979435757545814"/>
        </c:manualLayout>
      </c:layout>
      <c:overlay val="0"/>
      <c:txPr>
        <a:bodyPr/>
        <a:lstStyle/>
        <a:p>
          <a:pPr>
            <a:defRPr sz="1600"/>
          </a:pPr>
          <a:endParaRPr lang="ca-E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64678655570999"/>
          <c:y val="0.23828090945782321"/>
          <c:w val="0.53983418353591905"/>
          <c:h val="0.71387838019642136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SERVEI D'ATENCIÓ DOMICILIÀRIA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shade val="76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65A-4D0F-8A59-C223BE29D3DD}"/>
              </c:ext>
            </c:extLst>
          </c:dPt>
          <c:dPt>
            <c:idx val="1"/>
            <c:bubble3D val="0"/>
            <c:spPr>
              <a:solidFill>
                <a:schemeClr val="accent2">
                  <a:tint val="77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E65A-4D0F-8A59-C223BE29D3DD}"/>
              </c:ext>
            </c:extLst>
          </c:dPt>
          <c:dLbls>
            <c:dLbl>
              <c:idx val="0"/>
              <c:layout>
                <c:manualLayout>
                  <c:x val="-0.15500606241140119"/>
                  <c:y val="-0.15378958697699449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67%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E65A-4D0F-8A59-C223BE29D3DD}"/>
                </c:ext>
              </c:extLst>
            </c:dLbl>
            <c:dLbl>
              <c:idx val="1"/>
              <c:layout>
                <c:manualLayout>
                  <c:x val="0.15233367740239456"/>
                  <c:y val="0.11367469393246334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65A-4D0F-8A59-C223BE29D3DD}"/>
                </c:ext>
              </c:extLst>
            </c:dLbl>
            <c:spPr>
              <a:solidFill>
                <a:schemeClr val="tx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a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10000" cap="flat" cmpd="sng" algn="ctr">
                  <a:solidFill>
                    <a:schemeClr val="tx1"/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Dones</c:v>
                </c:pt>
                <c:pt idx="1">
                  <c:v>Homes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36</c:v>
                </c:pt>
                <c:pt idx="1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65A-4D0F-8A59-C223BE29D3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789640123295144"/>
          <c:y val="0.81475689492802372"/>
          <c:w val="0.20294743678722921"/>
          <c:h val="0.1521006323153504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ca-ES"/>
        </a:p>
      </c:txPr>
    </c:legend>
    <c:plotVisOnly val="1"/>
    <c:dispBlanksAs val="gap"/>
    <c:showDLblsOverMax val="0"/>
  </c:chart>
  <c:spPr>
    <a:noFill/>
    <a:ln w="10000" cap="flat" cmpd="sng" algn="ctr">
      <a:noFill/>
      <a:prstDash val="solid"/>
    </a:ln>
    <a:effectLst/>
  </c:spPr>
  <c:txPr>
    <a:bodyPr/>
    <a:lstStyle/>
    <a:p>
      <a:pPr>
        <a:defRPr sz="1800"/>
      </a:pPr>
      <a:endParaRPr lang="ca-E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414233123041095"/>
          <c:y val="0.16784872166181392"/>
          <c:w val="0.53053010030425951"/>
          <c:h val="0.78640261091607466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TELEASSISTÈNCIA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shade val="76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9E3-47FE-AFC7-ED0304BAF343}"/>
              </c:ext>
            </c:extLst>
          </c:dPt>
          <c:dPt>
            <c:idx val="1"/>
            <c:bubble3D val="0"/>
            <c:spPr>
              <a:solidFill>
                <a:schemeClr val="accent2">
                  <a:tint val="77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351-4776-98CB-D3C05AF88B61}"/>
              </c:ext>
            </c:extLst>
          </c:dPt>
          <c:dLbls>
            <c:spPr>
              <a:solidFill>
                <a:schemeClr val="tx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a-E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10000" cap="flat" cmpd="sng" algn="ctr">
                  <a:solidFill>
                    <a:schemeClr val="tx1"/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Dones</c:v>
                </c:pt>
                <c:pt idx="1">
                  <c:v>Homes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148</c:v>
                </c:pt>
                <c:pt idx="1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9E3-47FE-AFC7-ED0304BAF343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5852127941742153"/>
          <c:y val="0.85268079986579004"/>
          <c:w val="0.21722891951079629"/>
          <c:h val="0.1454493713031834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ca-ES"/>
        </a:p>
      </c:txPr>
    </c:legend>
    <c:plotVisOnly val="1"/>
    <c:dispBlanksAs val="gap"/>
    <c:showDLblsOverMax val="0"/>
  </c:chart>
  <c:spPr>
    <a:noFill/>
    <a:ln w="10000" cap="flat" cmpd="sng" algn="ctr">
      <a:noFill/>
      <a:prstDash val="solid"/>
    </a:ln>
    <a:effectLst/>
  </c:spPr>
  <c:txPr>
    <a:bodyPr/>
    <a:lstStyle/>
    <a:p>
      <a:pPr>
        <a:defRPr sz="1800"/>
      </a:pPr>
      <a:endParaRPr lang="ca-E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877046282412918"/>
          <c:y val="0.15012371709525932"/>
          <c:w val="0.61136455110253074"/>
          <c:h val="0.71022532758625334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ÀPATS A DOMICILI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shade val="76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EC8B-42EF-9664-A30DFDC529E6}"/>
              </c:ext>
            </c:extLst>
          </c:dPt>
          <c:dPt>
            <c:idx val="1"/>
            <c:bubble3D val="0"/>
            <c:spPr>
              <a:solidFill>
                <a:schemeClr val="accent2">
                  <a:tint val="77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C8B-42EF-9664-A30DFDC529E6}"/>
              </c:ext>
            </c:extLst>
          </c:dPt>
          <c:dLbls>
            <c:dLbl>
              <c:idx val="0"/>
              <c:layout>
                <c:manualLayout>
                  <c:x val="-0.13547357816016206"/>
                  <c:y val="-0.11010833730938537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C8B-42EF-9664-A30DFDC529E6}"/>
                </c:ext>
              </c:extLst>
            </c:dLbl>
            <c:dLbl>
              <c:idx val="1"/>
              <c:layout>
                <c:manualLayout>
                  <c:x val="0.17298042336033725"/>
                  <c:y val="0.1195905781412465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C8B-42EF-9664-A30DFDC529E6}"/>
                </c:ext>
              </c:extLst>
            </c:dLbl>
            <c:spPr>
              <a:solidFill>
                <a:schemeClr val="tx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a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Dones</c:v>
                </c:pt>
                <c:pt idx="1">
                  <c:v>Homes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1024</c:v>
                </c:pt>
                <c:pt idx="1">
                  <c:v>713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C8B-42EF-9664-A30DFDC529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7736687825964423"/>
          <c:y val="0.85145518603389969"/>
          <c:w val="0.22263312174035577"/>
          <c:h val="0.147863065012923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ca-ES"/>
        </a:p>
      </c:txPr>
    </c:legend>
    <c:plotVisOnly val="1"/>
    <c:dispBlanksAs val="gap"/>
    <c:showDLblsOverMax val="0"/>
  </c:chart>
  <c:spPr>
    <a:noFill/>
    <a:ln w="10000" cap="flat" cmpd="sng" algn="ctr">
      <a:noFill/>
      <a:prstDash val="solid"/>
    </a:ln>
    <a:effectLst/>
  </c:spPr>
  <c:txPr>
    <a:bodyPr/>
    <a:lstStyle/>
    <a:p>
      <a:pPr>
        <a:defRPr sz="1800"/>
      </a:pPr>
      <a:endParaRPr lang="ca-E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/>
              <a:t>AJUTS IBI</a:t>
            </a:r>
          </a:p>
        </c:rich>
      </c:tx>
      <c:layout>
        <c:manualLayout>
          <c:xMode val="edge"/>
          <c:yMode val="edge"/>
          <c:x val="0.39736017861226169"/>
          <c:y val="3.112225630966988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a-ES"/>
        </a:p>
      </c:txPr>
    </c:title>
    <c:autoTitleDeleted val="0"/>
    <c:plotArea>
      <c:layout>
        <c:manualLayout>
          <c:layoutTarget val="inner"/>
          <c:xMode val="edge"/>
          <c:yMode val="edge"/>
          <c:x val="0.15877046282412918"/>
          <c:y val="0.15012371709525932"/>
          <c:w val="0.61136455110253074"/>
          <c:h val="0.71022532758625334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ÀPATS A DOMICILI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shade val="7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D8D-4F96-B6FA-01407C956AA5}"/>
              </c:ext>
            </c:extLst>
          </c:dPt>
          <c:dPt>
            <c:idx val="1"/>
            <c:bubble3D val="0"/>
            <c:spPr>
              <a:solidFill>
                <a:schemeClr val="accent2">
                  <a:tint val="77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6D8D-4F96-B6FA-01407C956AA5}"/>
              </c:ext>
            </c:extLst>
          </c:dPt>
          <c:dLbls>
            <c:dLbl>
              <c:idx val="0"/>
              <c:layout>
                <c:manualLayout>
                  <c:x val="-0.14083160849758297"/>
                  <c:y val="-0.1723528499287251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8D-4F96-B6FA-01407C956AA5}"/>
                </c:ext>
              </c:extLst>
            </c:dLbl>
            <c:dLbl>
              <c:idx val="1"/>
              <c:layout>
                <c:manualLayout>
                  <c:x val="0.14351125650452226"/>
                  <c:y val="0.1724984138676853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D8D-4F96-B6FA-01407C956AA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a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Aprovats</c:v>
                </c:pt>
                <c:pt idx="1">
                  <c:v>Desestimats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26</c:v>
                </c:pt>
                <c:pt idx="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D8D-4F96-B6FA-01407C956A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a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a-E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1-2956-4CA2-B26D-23D3879D724D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3-2956-4CA2-B26D-23D3879D724D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5-2956-4CA2-B26D-23D3879D724D}"/>
              </c:ext>
            </c:extLst>
          </c:dPt>
          <c:dLbls>
            <c:dLbl>
              <c:idx val="0"/>
              <c:layout>
                <c:manualLayout>
                  <c:x val="-0.13312541237581307"/>
                  <c:y val="-2.6848044858235158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956-4CA2-B26D-23D3879D724D}"/>
                </c:ext>
              </c:extLst>
            </c:dLbl>
            <c:dLbl>
              <c:idx val="1"/>
              <c:layout>
                <c:manualLayout>
                  <c:x val="1.7868743573034043E-2"/>
                  <c:y val="-0.1280566788293255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956-4CA2-B26D-23D3879D724D}"/>
                </c:ext>
              </c:extLst>
            </c:dLbl>
            <c:dLbl>
              <c:idx val="2"/>
              <c:layout>
                <c:manualLayout>
                  <c:x val="0.12691250926363737"/>
                  <c:y val="-7.844576128595673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956-4CA2-B26D-23D3879D72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ca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Hoja1!$A$2:$A$4</c:f>
              <c:strCache>
                <c:ptCount val="3"/>
                <c:pt idx="0">
                  <c:v>Trucades rebudes</c:v>
                </c:pt>
                <c:pt idx="1">
                  <c:v>Trucades realitzades</c:v>
                </c:pt>
                <c:pt idx="2">
                  <c:v>Recepció de visites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4639</c:v>
                </c:pt>
                <c:pt idx="1">
                  <c:v>2753</c:v>
                </c:pt>
                <c:pt idx="2">
                  <c:v>748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956-4CA2-B26D-23D3879D72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5893270799104825"/>
          <c:y val="0.61099120465757861"/>
          <c:w val="0.41067296345622079"/>
          <c:h val="0.21583490287267124"/>
        </c:manualLayout>
      </c:layout>
      <c:overlay val="0"/>
      <c:txPr>
        <a:bodyPr/>
        <a:lstStyle/>
        <a:p>
          <a:pPr>
            <a:defRPr sz="1400"/>
          </a:pPr>
          <a:endParaRPr lang="ca-E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4099041831846985E-2"/>
          <c:y val="0.21104448920097699"/>
          <c:w val="0.53929166165789699"/>
          <c:h val="0.79382305336832892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PROBLEMÀTIQUES ATESES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651-4A1A-BD10-746113F57FF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69D-40B1-9494-578BC36F2B4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69D-40B1-9494-578BC36F2B4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D69D-40B1-9494-578BC36F2B4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D69D-40B1-9494-578BC36F2B4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D69D-40B1-9494-578BC36F2B4E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D69D-40B1-9494-578BC36F2B4E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0651-4A1A-BD10-746113F57FF3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0651-4A1A-BD10-746113F57FF3}"/>
              </c:ext>
            </c:extLst>
          </c:dPt>
          <c:dLbls>
            <c:dLbl>
              <c:idx val="1"/>
              <c:layout>
                <c:manualLayout>
                  <c:x val="-4.3471127279798412E-2"/>
                  <c:y val="0.13474868858475939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69D-40B1-9494-578BC36F2B4E}"/>
                </c:ext>
              </c:extLst>
            </c:dLbl>
            <c:dLbl>
              <c:idx val="2"/>
              <c:layout>
                <c:manualLayout>
                  <c:x val="-0.11183876737659702"/>
                  <c:y val="-1.2104196508920521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69D-40B1-9494-578BC36F2B4E}"/>
                </c:ext>
              </c:extLst>
            </c:dLbl>
            <c:dLbl>
              <c:idx val="3"/>
              <c:layout>
                <c:manualLayout>
                  <c:x val="-2.6181961304428309E-2"/>
                  <c:y val="-4.1823914001637701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69D-40B1-9494-578BC36F2B4E}"/>
                </c:ext>
              </c:extLst>
            </c:dLbl>
            <c:dLbl>
              <c:idx val="4"/>
              <c:layout>
                <c:manualLayout>
                  <c:x val="2.1923086271941006E-2"/>
                  <c:y val="-5.7811953202383977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69D-40B1-9494-578BC36F2B4E}"/>
                </c:ext>
              </c:extLst>
            </c:dLbl>
            <c:dLbl>
              <c:idx val="5"/>
              <c:layout>
                <c:manualLayout>
                  <c:x val="0.12283721820186441"/>
                  <c:y val="-7.7589661604409416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69D-40B1-9494-578BC36F2B4E}"/>
                </c:ext>
              </c:extLst>
            </c:dLbl>
            <c:dLbl>
              <c:idx val="6"/>
              <c:layout>
                <c:manualLayout>
                  <c:x val="8.0611359617768538E-2"/>
                  <c:y val="0.14522630018288671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69D-40B1-9494-578BC36F2B4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ca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shade val="95000"/>
                      <a:satMod val="105000"/>
                    </a:schemeClr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Hoja1!$A$2:$A$10</c:f>
              <c:strCache>
                <c:ptCount val="9"/>
                <c:pt idx="0">
                  <c:v>Aprenentatge</c:v>
                </c:pt>
                <c:pt idx="1">
                  <c:v>Discapacitats</c:v>
                </c:pt>
                <c:pt idx="2">
                  <c:v>Econòmiques</c:v>
                </c:pt>
                <c:pt idx="3">
                  <c:v>Habitatge</c:v>
                </c:pt>
                <c:pt idx="4">
                  <c:v>Laborals</c:v>
                </c:pt>
                <c:pt idx="5">
                  <c:v>Mancances Socials</c:v>
                </c:pt>
                <c:pt idx="6">
                  <c:v>Salut i drogodependències</c:v>
                </c:pt>
                <c:pt idx="7">
                  <c:v>Sospita de maltractament</c:v>
                </c:pt>
                <c:pt idx="8">
                  <c:v>Altres</c:v>
                </c:pt>
              </c:strCache>
            </c:strRef>
          </c:cat>
          <c:val>
            <c:numRef>
              <c:f>Hoja1!$B$2:$B$10</c:f>
              <c:numCache>
                <c:formatCode>General</c:formatCode>
                <c:ptCount val="9"/>
                <c:pt idx="0">
                  <c:v>20</c:v>
                </c:pt>
                <c:pt idx="1">
                  <c:v>54</c:v>
                </c:pt>
                <c:pt idx="2">
                  <c:v>413</c:v>
                </c:pt>
                <c:pt idx="3">
                  <c:v>43</c:v>
                </c:pt>
                <c:pt idx="4">
                  <c:v>96</c:v>
                </c:pt>
                <c:pt idx="5">
                  <c:v>290</c:v>
                </c:pt>
                <c:pt idx="6">
                  <c:v>179</c:v>
                </c:pt>
                <c:pt idx="7">
                  <c:v>24</c:v>
                </c:pt>
                <c:pt idx="8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D69D-40B1-9494-578BC36F2B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4301047833646552"/>
          <c:y val="0.16199850302153057"/>
          <c:w val="0.34283959802446068"/>
          <c:h val="0.81711401419764296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ca-ES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ca-E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2414936321409594E-2"/>
          <c:y val="7.0435813138793088E-2"/>
          <c:w val="0.57661986910067009"/>
          <c:h val="0.80912766760573085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AJUTS D'URGÈNCIA SOCIAL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A72-4C7A-BD8F-B0A78B3D31E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A72-4C7A-BD8F-B0A78B3D31E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5A72-4C7A-BD8F-B0A78B3D31E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5A72-4C7A-BD8F-B0A78B3D31E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5A72-4C7A-BD8F-B0A78B3D31E8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5A72-4C7A-BD8F-B0A78B3D31E8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</c:spPr>
          </c:dPt>
          <c:cat>
            <c:strRef>
              <c:f>Hoja1!$A$2:$A$8</c:f>
              <c:strCache>
                <c:ptCount val="7"/>
                <c:pt idx="0">
                  <c:v>Manutenció</c:v>
                </c:pt>
                <c:pt idx="1">
                  <c:v>Habitatge</c:v>
                </c:pt>
                <c:pt idx="2">
                  <c:v>Farmàcia</c:v>
                </c:pt>
                <c:pt idx="3">
                  <c:v>Atenció a menors en risc</c:v>
                </c:pt>
                <c:pt idx="4">
                  <c:v>Desplaçaments i transports</c:v>
                </c:pt>
                <c:pt idx="5">
                  <c:v>Sepeli</c:v>
                </c:pt>
                <c:pt idx="6">
                  <c:v>Subministraments</c:v>
                </c:pt>
              </c:strCache>
            </c:strRef>
          </c:cat>
          <c:val>
            <c:numRef>
              <c:f>Hoja1!$B$2:$B$8</c:f>
              <c:numCache>
                <c:formatCode>General</c:formatCode>
                <c:ptCount val="7"/>
                <c:pt idx="0">
                  <c:v>162</c:v>
                </c:pt>
                <c:pt idx="1">
                  <c:v>7</c:v>
                </c:pt>
                <c:pt idx="2">
                  <c:v>6</c:v>
                </c:pt>
                <c:pt idx="3">
                  <c:v>25</c:v>
                </c:pt>
                <c:pt idx="4">
                  <c:v>7</c:v>
                </c:pt>
                <c:pt idx="5">
                  <c:v>1</c:v>
                </c:pt>
                <c:pt idx="6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5A72-4C7A-BD8F-B0A78B3D31E8}"/>
            </c:ext>
          </c:extLst>
        </c:ser>
        <c:dLbls>
          <c:dLblPos val="bestFit"/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1419746950582588"/>
          <c:y val="2.3692120227457359E-2"/>
          <c:w val="0.37251424479812445"/>
          <c:h val="0.9497499774347865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ca-ES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ca-E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436072834645668"/>
          <c:y val="4.9189403962265996E-2"/>
          <c:w val="0.79071727362204725"/>
          <c:h val="0.869009850577642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2015</c:v>
                </c:pt>
              </c:strCache>
            </c:strRef>
          </c:tx>
          <c:invertIfNegative val="0"/>
          <c:cat>
            <c:strRef>
              <c:f>Hoja1!$A$2</c:f>
              <c:strCache>
                <c:ptCount val="1"/>
                <c:pt idx="0">
                  <c:v>Famílies</c:v>
                </c:pt>
              </c:strCache>
            </c:strRef>
          </c:cat>
          <c:val>
            <c:numRef>
              <c:f>Hoja1!$B$2</c:f>
              <c:numCache>
                <c:formatCode>General</c:formatCode>
                <c:ptCount val="1"/>
                <c:pt idx="0">
                  <c:v>367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34-43E2-982D-8D333D089B69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2016</c:v>
                </c:pt>
              </c:strCache>
            </c:strRef>
          </c:tx>
          <c:invertIfNegative val="0"/>
          <c:cat>
            <c:strRef>
              <c:f>Hoja1!$A$2</c:f>
              <c:strCache>
                <c:ptCount val="1"/>
                <c:pt idx="0">
                  <c:v>Famílies</c:v>
                </c:pt>
              </c:strCache>
            </c:strRef>
          </c:cat>
          <c:val>
            <c:numRef>
              <c:f>Hoja1!$C$2</c:f>
              <c:numCache>
                <c:formatCode>General</c:formatCode>
                <c:ptCount val="1"/>
                <c:pt idx="0">
                  <c:v>334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A34-43E2-982D-8D333D089B69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2017</c:v>
                </c:pt>
              </c:strCache>
            </c:strRef>
          </c:tx>
          <c:invertIfNegative val="0"/>
          <c:cat>
            <c:strRef>
              <c:f>Hoja1!$A$2</c:f>
              <c:strCache>
                <c:ptCount val="1"/>
                <c:pt idx="0">
                  <c:v>Famílies</c:v>
                </c:pt>
              </c:strCache>
            </c:strRef>
          </c:cat>
          <c:val>
            <c:numRef>
              <c:f>Hoja1!$D$2</c:f>
              <c:numCache>
                <c:formatCode>General</c:formatCode>
                <c:ptCount val="1"/>
                <c:pt idx="0">
                  <c:v>291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A34-43E2-982D-8D333D089B69}"/>
            </c:ext>
          </c:extLst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cat>
            <c:strRef>
              <c:f>Hoja1!$A$2</c:f>
              <c:strCache>
                <c:ptCount val="1"/>
                <c:pt idx="0">
                  <c:v>Famílies</c:v>
                </c:pt>
              </c:strCache>
            </c:strRef>
          </c:cat>
          <c:val>
            <c:numRef>
              <c:f>Hoja1!$E$2</c:f>
              <c:numCache>
                <c:formatCode>General</c:formatCode>
                <c:ptCount val="1"/>
                <c:pt idx="0">
                  <c:v>256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A34-43E2-982D-8D333D089B69}"/>
            </c:ext>
          </c:extLst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cat>
            <c:strRef>
              <c:f>Hoja1!$A$2</c:f>
              <c:strCache>
                <c:ptCount val="1"/>
                <c:pt idx="0">
                  <c:v>Famílies</c:v>
                </c:pt>
              </c:strCache>
            </c:strRef>
          </c:cat>
          <c:val>
            <c:numRef>
              <c:f>Hoja1!$F$2</c:f>
              <c:numCache>
                <c:formatCode>General</c:formatCode>
                <c:ptCount val="1"/>
                <c:pt idx="0">
                  <c:v>255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A34-43E2-982D-8D333D089B69}"/>
            </c:ext>
          </c:extLst>
        </c:ser>
        <c:ser>
          <c:idx val="5"/>
          <c:order val="5"/>
          <c:tx>
            <c:strRef>
              <c:f>Hoja1!$G$1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cat>
            <c:strRef>
              <c:f>Hoja1!$A$2</c:f>
              <c:strCache>
                <c:ptCount val="1"/>
                <c:pt idx="0">
                  <c:v>Famílies</c:v>
                </c:pt>
              </c:strCache>
            </c:strRef>
          </c:cat>
          <c:val>
            <c:numRef>
              <c:f>Hoja1!$G$2</c:f>
              <c:numCache>
                <c:formatCode>General</c:formatCode>
                <c:ptCount val="1"/>
                <c:pt idx="0">
                  <c:v>330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5F0-41BA-8609-D096001148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977792"/>
        <c:axId val="6983680"/>
      </c:barChart>
      <c:catAx>
        <c:axId val="69777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6983680"/>
        <c:crosses val="autoZero"/>
        <c:auto val="1"/>
        <c:lblAlgn val="ctr"/>
        <c:lblOffset val="100"/>
        <c:noMultiLvlLbl val="0"/>
      </c:catAx>
      <c:valAx>
        <c:axId val="69836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6977792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600"/>
            </a:pPr>
            <a:endParaRPr lang="ca-ES"/>
          </a:p>
        </c:txPr>
      </c:legendEntry>
      <c:legendEntry>
        <c:idx val="1"/>
        <c:txPr>
          <a:bodyPr/>
          <a:lstStyle/>
          <a:p>
            <a:pPr>
              <a:defRPr sz="1600"/>
            </a:pPr>
            <a:endParaRPr lang="ca-ES"/>
          </a:p>
        </c:txPr>
      </c:legendEntry>
      <c:legendEntry>
        <c:idx val="2"/>
        <c:txPr>
          <a:bodyPr/>
          <a:lstStyle/>
          <a:p>
            <a:pPr>
              <a:defRPr sz="1600"/>
            </a:pPr>
            <a:endParaRPr lang="ca-ES"/>
          </a:p>
        </c:txPr>
      </c:legendEntry>
      <c:legendEntry>
        <c:idx val="3"/>
        <c:txPr>
          <a:bodyPr/>
          <a:lstStyle/>
          <a:p>
            <a:pPr>
              <a:defRPr sz="1600"/>
            </a:pPr>
            <a:endParaRPr lang="ca-ES"/>
          </a:p>
        </c:txPr>
      </c:legendEntry>
      <c:legendEntry>
        <c:idx val="4"/>
        <c:txPr>
          <a:bodyPr/>
          <a:lstStyle/>
          <a:p>
            <a:pPr>
              <a:defRPr sz="1600"/>
            </a:pPr>
            <a:endParaRPr lang="ca-ES"/>
          </a:p>
        </c:txPr>
      </c:legendEntry>
      <c:legendEntry>
        <c:idx val="5"/>
        <c:txPr>
          <a:bodyPr/>
          <a:lstStyle/>
          <a:p>
            <a:pPr>
              <a:defRPr sz="1600"/>
            </a:pPr>
            <a:endParaRPr lang="ca-ES"/>
          </a:p>
        </c:txPr>
      </c:legendEntry>
      <c:layout>
        <c:manualLayout>
          <c:xMode val="edge"/>
          <c:yMode val="edge"/>
          <c:x val="0.8576058488964361"/>
          <c:y val="6.7873402135171207E-2"/>
          <c:w val="0.13576791548888661"/>
          <c:h val="0.45531381413170274"/>
        </c:manualLayout>
      </c:layout>
      <c:overlay val="0"/>
      <c:spPr>
        <a:solidFill>
          <a:schemeClr val="bg1"/>
        </a:solidFill>
      </c:spPr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layout>
        <c:manualLayout>
          <c:xMode val="edge"/>
          <c:yMode val="edge"/>
          <c:x val="0.32043769795318833"/>
          <c:y val="3.2896587690689344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754463721469127"/>
          <c:y val="0.17820883815304026"/>
          <c:w val="0.53247836171110319"/>
          <c:h val="0.55625903763944884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Tipus de família</c:v>
                </c:pt>
              </c:strCache>
            </c:strRef>
          </c:tx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F277-41EA-A1A2-669C2E6F6B78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1-F277-41EA-A1A2-669C2E6F6B78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2-F277-41EA-A1A2-669C2E6F6B78}"/>
              </c:ext>
            </c:extLst>
          </c:dPt>
          <c:dLbls>
            <c:dLbl>
              <c:idx val="0"/>
              <c:layout>
                <c:manualLayout>
                  <c:x val="-0.11573988087774716"/>
                  <c:y val="0.12707174333900809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277-41EA-A1A2-669C2E6F6B78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277-41EA-A1A2-669C2E6F6B78}"/>
                </c:ext>
              </c:extLst>
            </c:dLbl>
            <c:dLbl>
              <c:idx val="2"/>
              <c:layout>
                <c:manualLayout>
                  <c:x val="-0.15836992624647789"/>
                  <c:y val="1.165413659244993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277-41EA-A1A2-669C2E6F6B78}"/>
                </c:ext>
              </c:extLst>
            </c:dLbl>
            <c:dLbl>
              <c:idx val="3"/>
              <c:layout>
                <c:manualLayout>
                  <c:x val="0.13767551355798444"/>
                  <c:y val="-0.11026873033894027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277-41EA-A1A2-669C2E6F6B78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Hoja1!$A$2:$A$5</c:f>
              <c:strCache>
                <c:ptCount val="4"/>
                <c:pt idx="0">
                  <c:v>Unipersonal</c:v>
                </c:pt>
                <c:pt idx="1">
                  <c:v>Família sense fills</c:v>
                </c:pt>
                <c:pt idx="2">
                  <c:v>Monoparentals</c:v>
                </c:pt>
                <c:pt idx="3">
                  <c:v>Família amb fills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4</c:v>
                </c:pt>
                <c:pt idx="1">
                  <c:v>0</c:v>
                </c:pt>
                <c:pt idx="2">
                  <c:v>5</c:v>
                </c:pt>
                <c:pt idx="3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277-41EA-A1A2-669C2E6F6B78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ayout>
        <c:manualLayout>
          <c:xMode val="edge"/>
          <c:yMode val="edge"/>
          <c:x val="0.19999253502336828"/>
          <c:y val="0.79795812212745587"/>
          <c:w val="0.79597905962303661"/>
          <c:h val="0.11947269172880301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Noves </a:t>
            </a:r>
            <a:r>
              <a:rPr lang="en-US" dirty="0" err="1"/>
              <a:t>Famílies</a:t>
            </a:r>
            <a:r>
              <a:rPr lang="en-US" dirty="0"/>
              <a:t> 2020</a:t>
            </a:r>
          </a:p>
        </c:rich>
      </c:tx>
      <c:layout>
        <c:manualLayout>
          <c:xMode val="edge"/>
          <c:yMode val="edge"/>
          <c:x val="0.17166407620609961"/>
          <c:y val="7.6775508612752423E-4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0360326625873101"/>
          <c:y val="0.17829959047426905"/>
          <c:w val="0.58021289326212788"/>
          <c:h val="0.61385286943124917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Noves famílies 2020</c:v>
                </c:pt>
              </c:strCache>
            </c:strRef>
          </c:tx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CD2F-43DB-8F6F-256E59082722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1-CD2F-43DB-8F6F-256E59082722}"/>
              </c:ext>
            </c:extLst>
          </c:dPt>
          <c:dLbls>
            <c:dLbl>
              <c:idx val="0"/>
              <c:layout>
                <c:manualLayout>
                  <c:x val="-0.13035712693653026"/>
                  <c:y val="-0.19755747916414665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D2F-43DB-8F6F-256E59082722}"/>
                </c:ext>
              </c:extLst>
            </c:dLbl>
            <c:dLbl>
              <c:idx val="1"/>
              <c:layout>
                <c:manualLayout>
                  <c:x val="0.12567683831068291"/>
                  <c:y val="0.14510246231452167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D2F-43DB-8F6F-256E59082722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Resta</c:v>
                </c:pt>
                <c:pt idx="1">
                  <c:v>Noves 2020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23</c:v>
                </c:pt>
                <c:pt idx="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D2F-43DB-8F6F-256E59082722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ayout>
        <c:manualLayout>
          <c:xMode val="edge"/>
          <c:yMode val="edge"/>
          <c:x val="0.16177649129793467"/>
          <c:y val="0.86305281388457311"/>
          <c:w val="0.65769713503976823"/>
          <c:h val="8.3161221570319063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layout>
        <c:manualLayout>
          <c:xMode val="edge"/>
          <c:yMode val="edge"/>
          <c:x val="0.36703371431282489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5149345617455621"/>
          <c:y val="0.17698218077429609"/>
          <c:w val="0.53718198680164742"/>
          <c:h val="0.60522496371552981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Per edats</c:v>
                </c:pt>
              </c:strCache>
            </c:strRef>
          </c:tx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F26C-42D8-BA8E-7C2699029643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1-F26C-42D8-BA8E-7C2699029643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2-F26C-42D8-BA8E-7C2699029643}"/>
              </c:ext>
            </c:extLst>
          </c:dPt>
          <c:dLbls>
            <c:dLbl>
              <c:idx val="0"/>
              <c:layout>
                <c:manualLayout>
                  <c:x val="-0.18444618655268158"/>
                  <c:y val="6.3503563037761973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26C-42D8-BA8E-7C2699029643}"/>
                </c:ext>
              </c:extLst>
            </c:dLbl>
            <c:dLbl>
              <c:idx val="1"/>
              <c:layout>
                <c:manualLayout>
                  <c:x val="0.17442158366675628"/>
                  <c:y val="-4.3038948359291125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26C-42D8-BA8E-7C2699029643}"/>
                </c:ext>
              </c:extLst>
            </c:dLbl>
            <c:dLbl>
              <c:idx val="2"/>
              <c:layout>
                <c:manualLayout>
                  <c:x val="2.762662353066098E-2"/>
                  <c:y val="0.12134360753683621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26C-42D8-BA8E-7C2699029643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Hoja1!$A$2:$A$4</c:f>
              <c:strCache>
                <c:ptCount val="3"/>
                <c:pt idx="0">
                  <c:v>Menors 13 anys</c:v>
                </c:pt>
                <c:pt idx="1">
                  <c:v>Entre 13 i 65 anys</c:v>
                </c:pt>
                <c:pt idx="2">
                  <c:v>Majors de 65 anys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35</c:v>
                </c:pt>
                <c:pt idx="1">
                  <c:v>54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26C-42D8-BA8E-7C2699029643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ayout>
        <c:manualLayout>
          <c:xMode val="edge"/>
          <c:yMode val="edge"/>
          <c:x val="0.12425157749909066"/>
          <c:y val="0.82939299173920578"/>
          <c:w val="0.78935840463049367"/>
          <c:h val="0.1279529653486490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357444560475481"/>
          <c:y val="0.21431336747408833"/>
          <c:w val="0.67742590806308567"/>
          <c:h val="0.61996892038865725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spPr>
            <a:solidFill>
              <a:srgbClr val="92D050"/>
            </a:solidFill>
          </c:spPr>
          <c:dPt>
            <c:idx val="1"/>
            <c:bubble3D val="0"/>
            <c:spPr>
              <a:solidFill>
                <a:srgbClr val="FF9933"/>
              </a:solidFill>
            </c:spPr>
            <c:extLst>
              <c:ext xmlns:c16="http://schemas.microsoft.com/office/drawing/2014/chart" uri="{C3380CC4-5D6E-409C-BE32-E72D297353CC}">
                <c16:uniqueId val="{00000001-7926-4074-9B8E-8ED7BE75C5D2}"/>
              </c:ext>
            </c:extLst>
          </c:dPt>
          <c:dLbls>
            <c:dLbl>
              <c:idx val="0"/>
              <c:layout>
                <c:manualLayout>
                  <c:x val="-8.6281057225817651E-2"/>
                  <c:y val="-0.16189645951727566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926-4074-9B8E-8ED7BE75C5D2}"/>
                </c:ext>
              </c:extLst>
            </c:dLbl>
            <c:dLbl>
              <c:idx val="1"/>
              <c:layout>
                <c:manualLayout>
                  <c:x val="0.11221735471211979"/>
                  <c:y val="0.1198890155362043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926-4074-9B8E-8ED7BE75C5D2}"/>
                </c:ext>
              </c:extLst>
            </c:dLbl>
            <c:spPr>
              <a:solidFill>
                <a:schemeClr val="tx1"/>
              </a:solidFill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ca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Aprovats</c:v>
                </c:pt>
                <c:pt idx="1">
                  <c:v>Denegats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163</c:v>
                </c:pt>
                <c:pt idx="1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926-4074-9B8E-8ED7BE75C5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layout>
        <c:manualLayout>
          <c:xMode val="edge"/>
          <c:yMode val="edge"/>
          <c:x val="0.6372134776993158"/>
          <c:y val="0.79997820454100343"/>
          <c:w val="0.35966297766678584"/>
          <c:h val="0.1243774174031418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7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0.07177</cdr:x>
      <cdr:y>0.03134</cdr:y>
    </cdr:from>
    <cdr:to>
      <cdr:x>0.94555</cdr:x>
      <cdr:y>0.12001</cdr:y>
    </cdr:to>
    <cdr:sp macro="" textlink="">
      <cdr:nvSpPr>
        <cdr:cNvPr id="2" name="QuadreDeText 4"/>
        <cdr:cNvSpPr txBox="1"/>
      </cdr:nvSpPr>
      <cdr:spPr>
        <a:xfrm xmlns:a="http://schemas.openxmlformats.org/drawingml/2006/main">
          <a:off x="313880" y="150114"/>
          <a:ext cx="3821397" cy="4247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ca-ES" sz="2160" b="1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7776" cy="497126"/>
          </a:xfrm>
          <a:prstGeom prst="rect">
            <a:avLst/>
          </a:prstGeom>
        </p:spPr>
        <p:txBody>
          <a:bodyPr vert="horz" lIns="91468" tIns="45733" rIns="91468" bIns="45733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51486" y="0"/>
            <a:ext cx="2947776" cy="497126"/>
          </a:xfrm>
          <a:prstGeom prst="rect">
            <a:avLst/>
          </a:prstGeom>
        </p:spPr>
        <p:txBody>
          <a:bodyPr vert="horz" lIns="91468" tIns="45733" rIns="91468" bIns="45733" rtlCol="0"/>
          <a:lstStyle>
            <a:lvl1pPr algn="r">
              <a:defRPr sz="1200"/>
            </a:lvl1pPr>
          </a:lstStyle>
          <a:p>
            <a:fld id="{F9726E3A-B57B-481B-B3A2-87DD76B71761}" type="datetimeFigureOut">
              <a:rPr lang="es-ES" smtClean="0"/>
              <a:t>03/01/2023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9875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68" tIns="45733" rIns="91468" bIns="45733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769" y="4717137"/>
            <a:ext cx="5441315" cy="4469368"/>
          </a:xfrm>
          <a:prstGeom prst="rect">
            <a:avLst/>
          </a:prstGeom>
        </p:spPr>
        <p:txBody>
          <a:bodyPr vert="horz" lIns="91468" tIns="45733" rIns="91468" bIns="45733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32688"/>
            <a:ext cx="2947776" cy="497125"/>
          </a:xfrm>
          <a:prstGeom prst="rect">
            <a:avLst/>
          </a:prstGeom>
        </p:spPr>
        <p:txBody>
          <a:bodyPr vert="horz" lIns="91468" tIns="45733" rIns="91468" bIns="45733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51486" y="9432688"/>
            <a:ext cx="2947776" cy="497125"/>
          </a:xfrm>
          <a:prstGeom prst="rect">
            <a:avLst/>
          </a:prstGeom>
        </p:spPr>
        <p:txBody>
          <a:bodyPr vert="horz" lIns="91468" tIns="45733" rIns="91468" bIns="45733" rtlCol="0" anchor="b"/>
          <a:lstStyle>
            <a:lvl1pPr algn="r">
              <a:defRPr sz="1200"/>
            </a:lvl1pPr>
          </a:lstStyle>
          <a:p>
            <a:fld id="{0097659B-F4CC-4CFE-9B67-981036632EF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47976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97659B-F4CC-4CFE-9B67-981036632EF6}" type="slidenum">
              <a:rPr lang="es-ES" smtClean="0"/>
              <a:t>4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015562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97659B-F4CC-4CFE-9B67-981036632EF6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171447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1" y="2647950"/>
            <a:ext cx="4762500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3173" y="-925"/>
            <a:ext cx="12195173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1089484" y="1730403"/>
            <a:ext cx="7531497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616370" y="2470926"/>
            <a:ext cx="8681508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4678362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4678362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3173" y="-925"/>
            <a:ext cx="12195173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1" y="2647950"/>
            <a:ext cx="4762500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1092532" y="1726738"/>
            <a:ext cx="7534656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621536" y="2468304"/>
            <a:ext cx="8680704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097280"/>
            <a:ext cx="42672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6688" y="1097280"/>
            <a:ext cx="42672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097280"/>
            <a:ext cx="42672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2200" y="1701848"/>
            <a:ext cx="42672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6688" y="1097280"/>
            <a:ext cx="42672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6688" y="1701848"/>
            <a:ext cx="42672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1/3/2023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1/3/2023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1/3/2023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1" y="2647950"/>
            <a:ext cx="4762500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1720852" y="-1720850"/>
            <a:ext cx="6858000" cy="10299704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1046573" y="1576104"/>
            <a:ext cx="694944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32737" y="2618912"/>
            <a:ext cx="507703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730605" y="2253385"/>
            <a:ext cx="7726347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705101" y="0"/>
            <a:ext cx="9486900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1" y="2647950"/>
            <a:ext cx="4762500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" y="5048250"/>
            <a:ext cx="4762500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94929" y="1717501"/>
            <a:ext cx="73152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524639" y="2180529"/>
            <a:ext cx="8128727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3175" y="5050633"/>
            <a:ext cx="4765676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3173" y="5051293"/>
            <a:ext cx="12195173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365760"/>
            <a:ext cx="1002792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100629"/>
            <a:ext cx="1002792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68224" y="5870448"/>
            <a:ext cx="2901696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1/3/2023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90019" y="6285122"/>
            <a:ext cx="62992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01384" y="6170822"/>
            <a:ext cx="67056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2764260" y="3712565"/>
            <a:ext cx="5136801" cy="396943"/>
          </a:xfrm>
        </p:spPr>
        <p:txBody>
          <a:bodyPr>
            <a:noAutofit/>
          </a:bodyPr>
          <a:lstStyle/>
          <a:p>
            <a:pPr algn="l"/>
            <a:r>
              <a:rPr lang="ca-ES" sz="13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Verdana" panose="020B0604030504040204" pitchFamily="34" charset="0"/>
                <a:ea typeface="Verdana" panose="020B0604030504040204" pitchFamily="34" charset="0"/>
              </a:rPr>
              <a:t>SERVEIS SOCIALS SANTA EULÀLIA DE RONÇANA</a:t>
            </a:r>
          </a:p>
        </p:txBody>
      </p:sp>
      <p:sp>
        <p:nvSpPr>
          <p:cNvPr id="4" name="Rectangle 3"/>
          <p:cNvSpPr/>
          <p:nvPr/>
        </p:nvSpPr>
        <p:spPr>
          <a:xfrm>
            <a:off x="2637983" y="2696902"/>
            <a:ext cx="621507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</a:rPr>
              <a:t>MEMÒRIA 2020</a:t>
            </a:r>
            <a:endParaRPr lang="ca-ES" sz="6000" dirty="0"/>
          </a:p>
        </p:txBody>
      </p:sp>
    </p:spTree>
    <p:extLst>
      <p:ext uri="{BB962C8B-B14F-4D97-AF65-F5344CB8AC3E}">
        <p14:creationId xmlns:p14="http://schemas.microsoft.com/office/powerpoint/2010/main" val="26698769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832513" y="434137"/>
            <a:ext cx="10645254" cy="853069"/>
          </a:xfrm>
          <a:prstGeom prst="rect">
            <a:avLst/>
          </a:prstGeom>
          <a:solidFill>
            <a:srgbClr val="4BB7E7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a-ES" dirty="0">
                <a:solidFill>
                  <a:schemeClr val="tx1"/>
                </a:solidFill>
              </a:rPr>
              <a:t> </a:t>
            </a:r>
            <a:r>
              <a:rPr lang="ca-ES" sz="3600" dirty="0">
                <a:solidFill>
                  <a:schemeClr val="bg1"/>
                </a:solidFill>
              </a:rPr>
              <a:t>AJUTS ACTIVITATS ESPORTIVES </a:t>
            </a: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4912002"/>
              </p:ext>
            </p:extLst>
          </p:nvPr>
        </p:nvGraphicFramePr>
        <p:xfrm>
          <a:off x="970384" y="1362161"/>
          <a:ext cx="5823675" cy="446476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8373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64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71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28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21963">
                <a:tc>
                  <a:txBody>
                    <a:bodyPr/>
                    <a:lstStyle/>
                    <a:p>
                      <a:r>
                        <a:rPr lang="ca-ES" noProof="0" dirty="0"/>
                        <a:t>Clubs</a:t>
                      </a:r>
                      <a:r>
                        <a:rPr lang="ca-ES" baseline="0" noProof="0" dirty="0"/>
                        <a:t> Esportius</a:t>
                      </a:r>
                      <a:endParaRPr lang="ca-E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400" noProof="0" dirty="0"/>
                        <a:t>Sol·licituds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400" noProof="0" dirty="0"/>
                        <a:t>Aprovats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400" noProof="0" dirty="0"/>
                        <a:t>Denegats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3864">
                <a:tc>
                  <a:txBody>
                    <a:bodyPr/>
                    <a:lstStyle/>
                    <a:p>
                      <a:r>
                        <a:rPr lang="ca-ES" sz="1600" noProof="0" dirty="0"/>
                        <a:t>CE</a:t>
                      </a:r>
                      <a:r>
                        <a:rPr lang="ca-ES" sz="1600" baseline="0" noProof="0" dirty="0"/>
                        <a:t> Santa Eulàlia</a:t>
                      </a:r>
                      <a:endParaRPr lang="ca-ES" sz="1600" b="1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489">
                <a:tc>
                  <a:txBody>
                    <a:bodyPr/>
                    <a:lstStyle/>
                    <a:p>
                      <a:r>
                        <a:rPr lang="ca-ES" sz="1600" noProof="0" dirty="0"/>
                        <a:t>CEB</a:t>
                      </a:r>
                      <a:r>
                        <a:rPr lang="ca-ES" sz="1600" baseline="0" noProof="0" dirty="0"/>
                        <a:t> Ronçana</a:t>
                      </a:r>
                      <a:endParaRPr lang="ca-ES" sz="1600" b="1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2503">
                <a:tc>
                  <a:txBody>
                    <a:bodyPr/>
                    <a:lstStyle/>
                    <a:p>
                      <a:r>
                        <a:rPr lang="ca-ES" sz="1600" noProof="0" dirty="0"/>
                        <a:t>Patinatge</a:t>
                      </a:r>
                      <a:r>
                        <a:rPr lang="ca-ES" sz="1600" baseline="0" noProof="0" dirty="0"/>
                        <a:t> Santa Eulàlia</a:t>
                      </a:r>
                      <a:endParaRPr lang="ca-ES" sz="1600" b="1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8341">
                <a:tc>
                  <a:txBody>
                    <a:bodyPr/>
                    <a:lstStyle/>
                    <a:p>
                      <a:r>
                        <a:rPr lang="ca-ES" sz="1600" noProof="0" dirty="0"/>
                        <a:t>Patinatge</a:t>
                      </a:r>
                      <a:r>
                        <a:rPr lang="ca-ES" sz="1600" baseline="0" noProof="0" dirty="0"/>
                        <a:t>  artístic Ronçana</a:t>
                      </a:r>
                      <a:endParaRPr lang="ca-ES" sz="1600" b="1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1</a:t>
                      </a:r>
                      <a:endParaRPr lang="ca-ES" b="0" noProof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489">
                <a:tc>
                  <a:txBody>
                    <a:bodyPr/>
                    <a:lstStyle/>
                    <a:p>
                      <a:r>
                        <a:rPr lang="ca-ES" sz="1600" noProof="0" dirty="0"/>
                        <a:t>Trackdance</a:t>
                      </a:r>
                      <a:endParaRPr lang="ca-ES" sz="1600" b="1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1161">
                <a:tc>
                  <a:txBody>
                    <a:bodyPr/>
                    <a:lstStyle/>
                    <a:p>
                      <a:r>
                        <a:rPr lang="ca-ES" sz="1600" noProof="0" dirty="0"/>
                        <a:t>Club tenis Can Juli</a:t>
                      </a:r>
                      <a:endParaRPr lang="ca-ES" sz="1600" b="1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</a:t>
                      </a:r>
                      <a:endParaRPr lang="ca-ES" b="0" noProof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9489">
                <a:tc>
                  <a:txBody>
                    <a:bodyPr/>
                    <a:lstStyle/>
                    <a:p>
                      <a:r>
                        <a:rPr lang="ca-ES" sz="1600" b="0" noProof="0" dirty="0"/>
                        <a:t>Extraescolars esportives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ca-ES" b="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800" b="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62695040"/>
                  </a:ext>
                </a:extLst>
              </a:tr>
              <a:tr h="389489">
                <a:tc>
                  <a:txBody>
                    <a:bodyPr/>
                    <a:lstStyle/>
                    <a:p>
                      <a:r>
                        <a:rPr lang="ca-ES" sz="1600" b="0" noProof="0" dirty="0"/>
                        <a:t>Renúncies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ca-ES" b="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ca-ES" b="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800" b="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25606552"/>
                  </a:ext>
                </a:extLst>
              </a:tr>
              <a:tr h="389489">
                <a:tc>
                  <a:txBody>
                    <a:bodyPr/>
                    <a:lstStyle/>
                    <a:p>
                      <a:r>
                        <a:rPr lang="ca-ES" sz="1600" b="0" noProof="0" dirty="0"/>
                        <a:t>Altres clubs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800" b="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76393016"/>
                  </a:ext>
                </a:extLst>
              </a:tr>
              <a:tr h="389489">
                <a:tc>
                  <a:txBody>
                    <a:bodyPr/>
                    <a:lstStyle/>
                    <a:p>
                      <a:r>
                        <a:rPr lang="ca-ES" sz="1600" noProof="0" dirty="0"/>
                        <a:t>TOTALS</a:t>
                      </a:r>
                      <a:endParaRPr lang="ca-ES" sz="1600" b="1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noProof="0" dirty="0"/>
                        <a:t>62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45</a:t>
                      </a:r>
                      <a:endParaRPr lang="ca-ES" b="1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800" b="1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3974534105"/>
              </p:ext>
            </p:extLst>
          </p:nvPr>
        </p:nvGraphicFramePr>
        <p:xfrm>
          <a:off x="6782937" y="1169499"/>
          <a:ext cx="4694830" cy="43263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4012155"/>
              </p:ext>
            </p:extLst>
          </p:nvPr>
        </p:nvGraphicFramePr>
        <p:xfrm>
          <a:off x="915990" y="6003315"/>
          <a:ext cx="4859288" cy="64008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3308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09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7158">
                <a:tc>
                  <a:txBody>
                    <a:bodyPr/>
                    <a:lstStyle/>
                    <a:p>
                      <a:r>
                        <a:rPr lang="ca-ES" noProof="0" dirty="0"/>
                        <a:t>Import ajuts</a:t>
                      </a:r>
                      <a:r>
                        <a:rPr lang="ca-ES" baseline="0" noProof="0" dirty="0"/>
                        <a:t> activitats esportives</a:t>
                      </a:r>
                      <a:endParaRPr lang="ca-E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4.000,00€</a:t>
                      </a:r>
                      <a:endParaRPr lang="ca-ES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57353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4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1441406"/>
              </p:ext>
            </p:extLst>
          </p:nvPr>
        </p:nvGraphicFramePr>
        <p:xfrm>
          <a:off x="877078" y="1624518"/>
          <a:ext cx="5308282" cy="278405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1039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43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6419">
                <a:tc>
                  <a:txBody>
                    <a:bodyPr/>
                    <a:lstStyle/>
                    <a:p>
                      <a:pPr algn="l"/>
                      <a:r>
                        <a:rPr lang="ca-ES" noProof="0" dirty="0"/>
                        <a:t>  Total tràmits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132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/>
                        <a:t>Reconeixement Discapacitat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67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a-ES" sz="18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Revisió Discapacitat</a:t>
                      </a:r>
                      <a:endParaRPr kumimoji="0" lang="ca-E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/>
                        <a:t>Targeta aparcament Discapacitat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3392">
                <a:tc>
                  <a:txBody>
                    <a:bodyPr/>
                    <a:lstStyle/>
                    <a:p>
                      <a:r>
                        <a:rPr lang="ca-ES" noProof="0" dirty="0"/>
                        <a:t>Sol·licituds a Habitatge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3392">
                <a:tc>
                  <a:txBody>
                    <a:bodyPr/>
                    <a:lstStyle/>
                    <a:p>
                      <a:r>
                        <a:rPr lang="ca-ES" noProof="0" dirty="0">
                          <a:solidFill>
                            <a:schemeClr val="tx1"/>
                          </a:solidFill>
                        </a:rPr>
                        <a:t>Sol·licitud targeta monoparental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3392">
                <a:tc>
                  <a:txBody>
                    <a:bodyPr/>
                    <a:lstStyle/>
                    <a:p>
                      <a:r>
                        <a:rPr lang="ca-ES" noProof="0" dirty="0"/>
                        <a:t>Prest. Complementaria PNC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4581407"/>
                  </a:ext>
                </a:extLst>
              </a:tr>
            </a:tbl>
          </a:graphicData>
        </a:graphic>
      </p:graphicFrame>
      <p:sp>
        <p:nvSpPr>
          <p:cNvPr id="3" name="Títol 1"/>
          <p:cNvSpPr txBox="1">
            <a:spLocks/>
          </p:cNvSpPr>
          <p:nvPr/>
        </p:nvSpPr>
        <p:spPr>
          <a:xfrm>
            <a:off x="614148" y="465267"/>
            <a:ext cx="10727141" cy="872213"/>
          </a:xfrm>
          <a:prstGeom prst="rect">
            <a:avLst/>
          </a:prstGeom>
          <a:solidFill>
            <a:srgbClr val="4BB7E7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a-ES" dirty="0">
                <a:solidFill>
                  <a:schemeClr val="bg1"/>
                </a:solidFill>
              </a:rPr>
              <a:t> </a:t>
            </a:r>
            <a:r>
              <a:rPr lang="ca-ES" sz="3600" dirty="0">
                <a:solidFill>
                  <a:schemeClr val="bg1"/>
                </a:solidFill>
              </a:rPr>
              <a:t>SOL·LICITUDS  TRAMITADES        </a:t>
            </a:r>
          </a:p>
        </p:txBody>
      </p:sp>
      <p:graphicFrame>
        <p:nvGraphicFramePr>
          <p:cNvPr id="4" name="4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49521636"/>
              </p:ext>
            </p:extLst>
          </p:nvPr>
        </p:nvGraphicFramePr>
        <p:xfrm>
          <a:off x="6310663" y="1651813"/>
          <a:ext cx="5075518" cy="320706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0479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75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3862">
                <a:tc gridSpan="2">
                  <a:txBody>
                    <a:bodyPr/>
                    <a:lstStyle/>
                    <a:p>
                      <a:r>
                        <a:rPr lang="ca-ES" dirty="0"/>
                        <a:t>   Tràmits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5911">
                <a:tc>
                  <a:txBody>
                    <a:bodyPr/>
                    <a:lstStyle/>
                    <a:p>
                      <a:r>
                        <a:rPr lang="ca-ES" noProof="0" dirty="0"/>
                        <a:t>Reconeixement  Dependència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5911">
                <a:tc>
                  <a:txBody>
                    <a:bodyPr/>
                    <a:lstStyle/>
                    <a:p>
                      <a:r>
                        <a:rPr lang="ca-ES" noProof="0" dirty="0"/>
                        <a:t>Revisió Dependència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5231953"/>
                  </a:ext>
                </a:extLst>
              </a:tr>
              <a:tr h="605344">
                <a:tc>
                  <a:txBody>
                    <a:bodyPr/>
                    <a:lstStyle/>
                    <a:p>
                      <a:r>
                        <a:rPr lang="ca-ES" noProof="0" dirty="0"/>
                        <a:t>Comunicació</a:t>
                      </a:r>
                      <a:r>
                        <a:rPr lang="ca-ES" baseline="0" noProof="0" dirty="0"/>
                        <a:t> </a:t>
                      </a:r>
                      <a:r>
                        <a:rPr lang="ca-ES" baseline="0" noProof="0" dirty="0" err="1"/>
                        <a:t>modif</a:t>
                      </a:r>
                      <a:r>
                        <a:rPr lang="ca-ES" baseline="0" noProof="0" dirty="0"/>
                        <a:t>. dades Dependència</a:t>
                      </a:r>
                      <a:endParaRPr lang="ca-E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1936">
                <a:tc>
                  <a:txBody>
                    <a:bodyPr/>
                    <a:lstStyle/>
                    <a:p>
                      <a:r>
                        <a:rPr lang="ca-ES" noProof="0" dirty="0"/>
                        <a:t>Termalisme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</a:t>
                      </a:r>
                      <a:endParaRPr lang="ca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9831">
                <a:tc>
                  <a:txBody>
                    <a:bodyPr/>
                    <a:lstStyle/>
                    <a:p>
                      <a:r>
                        <a:rPr lang="ca-ES" noProof="0" dirty="0"/>
                        <a:t>PUA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3</a:t>
                      </a:r>
                      <a:endParaRPr lang="ca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53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noProof="0" dirty="0"/>
                        <a:t>Medalla centenària</a:t>
                      </a:r>
                    </a:p>
                    <a:p>
                      <a:endParaRPr lang="ca-E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84845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777237" y="465887"/>
            <a:ext cx="10906763" cy="1008692"/>
          </a:xfrm>
          <a:prstGeom prst="rect">
            <a:avLst/>
          </a:prstGeom>
          <a:solidFill>
            <a:srgbClr val="4BB7E7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a-ES" dirty="0">
                <a:solidFill>
                  <a:schemeClr val="bg1"/>
                </a:solidFill>
              </a:rPr>
              <a:t> </a:t>
            </a:r>
            <a:r>
              <a:rPr lang="ca-ES" sz="3600" dirty="0">
                <a:solidFill>
                  <a:schemeClr val="bg1"/>
                </a:solidFill>
              </a:rPr>
              <a:t>PROJECTE SOCIOEDUCATIU ESPAI RAJOLER  </a:t>
            </a: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7897887"/>
              </p:ext>
            </p:extLst>
          </p:nvPr>
        </p:nvGraphicFramePr>
        <p:xfrm>
          <a:off x="777237" y="2240833"/>
          <a:ext cx="4944251" cy="236583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816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06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19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3207">
                <a:tc>
                  <a:txBody>
                    <a:bodyPr/>
                    <a:lstStyle/>
                    <a:p>
                      <a:r>
                        <a:rPr lang="es-ES" dirty="0"/>
                        <a:t>EDAT</a:t>
                      </a:r>
                      <a:endParaRPr lang="ca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HOMES</a:t>
                      </a:r>
                      <a:endParaRPr lang="ca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DONES</a:t>
                      </a:r>
                      <a:endParaRPr lang="ca-E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734">
                <a:tc>
                  <a:txBody>
                    <a:bodyPr/>
                    <a:lstStyle/>
                    <a:p>
                      <a:r>
                        <a:rPr lang="ca-ES" noProof="0" dirty="0"/>
                        <a:t>De</a:t>
                      </a:r>
                      <a:r>
                        <a:rPr lang="ca-ES" baseline="0" noProof="0" dirty="0"/>
                        <a:t> 4 a 9 anys</a:t>
                      </a:r>
                      <a:endParaRPr lang="ca-E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44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noProof="0" dirty="0"/>
                        <a:t>De</a:t>
                      </a:r>
                      <a:r>
                        <a:rPr lang="ca-ES" baseline="0" noProof="0" dirty="0"/>
                        <a:t> 10 a 12 anys</a:t>
                      </a:r>
                      <a:endParaRPr lang="ca-E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73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noProof="0" dirty="0"/>
                        <a:t>De</a:t>
                      </a:r>
                      <a:r>
                        <a:rPr lang="ca-ES" baseline="0" noProof="0" dirty="0"/>
                        <a:t> 13 a 16 anys</a:t>
                      </a:r>
                      <a:endParaRPr lang="ca-E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2734">
                <a:tc>
                  <a:txBody>
                    <a:bodyPr/>
                    <a:lstStyle/>
                    <a:p>
                      <a:r>
                        <a:rPr lang="es-ES" dirty="0"/>
                        <a:t>TOTAL</a:t>
                      </a:r>
                      <a:r>
                        <a:rPr lang="es-ES" baseline="0" dirty="0"/>
                        <a:t> </a:t>
                      </a:r>
                      <a:endParaRPr lang="ca-E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dirty="0"/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dirty="0"/>
                        <a:t>13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" name="5 Gráfico"/>
          <p:cNvGraphicFramePr/>
          <p:nvPr>
            <p:extLst>
              <p:ext uri="{D42A27DB-BD31-4B8C-83A1-F6EECF244321}">
                <p14:modId xmlns:p14="http://schemas.microsoft.com/office/powerpoint/2010/main" val="3508118507"/>
              </p:ext>
            </p:extLst>
          </p:nvPr>
        </p:nvGraphicFramePr>
        <p:xfrm>
          <a:off x="6008427" y="1778558"/>
          <a:ext cx="5222629" cy="3563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7875725"/>
              </p:ext>
            </p:extLst>
          </p:nvPr>
        </p:nvGraphicFramePr>
        <p:xfrm>
          <a:off x="777236" y="5046260"/>
          <a:ext cx="4231491" cy="481083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28809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05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1083">
                <a:tc>
                  <a:txBody>
                    <a:bodyPr/>
                    <a:lstStyle/>
                    <a:p>
                      <a:r>
                        <a:rPr lang="ca-ES" noProof="0" dirty="0"/>
                        <a:t>  COST 2020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6,006,8 €</a:t>
                      </a:r>
                      <a:endParaRPr lang="ca-ES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30604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777237" y="465267"/>
            <a:ext cx="10777453" cy="1263780"/>
          </a:xfrm>
          <a:prstGeom prst="rect">
            <a:avLst/>
          </a:prstGeom>
          <a:solidFill>
            <a:srgbClr val="4BB7E7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a-ES" sz="3600" dirty="0">
                <a:solidFill>
                  <a:schemeClr val="bg1"/>
                </a:solidFill>
              </a:rPr>
              <a:t>SUPORT D’ATENCIÓ SOCIAL PER A INFANTS I ADOLESCENTS EN SITUACIÓ DE RISC </a:t>
            </a: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6374390"/>
              </p:ext>
            </p:extLst>
          </p:nvPr>
        </p:nvGraphicFramePr>
        <p:xfrm>
          <a:off x="777237" y="2140341"/>
          <a:ext cx="4476406" cy="241801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657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3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5512">
                <a:tc>
                  <a:txBody>
                    <a:bodyPr/>
                    <a:lstStyle/>
                    <a:p>
                      <a:r>
                        <a:rPr lang="es-ES" dirty="0"/>
                        <a:t>EDAT</a:t>
                      </a:r>
                      <a:endParaRPr lang="ca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HOMES</a:t>
                      </a:r>
                      <a:endParaRPr lang="ca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DONES</a:t>
                      </a:r>
                      <a:endParaRPr lang="ca-E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7598">
                <a:tc>
                  <a:txBody>
                    <a:bodyPr/>
                    <a:lstStyle/>
                    <a:p>
                      <a:r>
                        <a:rPr lang="ca-ES" noProof="0" dirty="0"/>
                        <a:t>De</a:t>
                      </a:r>
                      <a:r>
                        <a:rPr lang="ca-ES" baseline="0" noProof="0" dirty="0"/>
                        <a:t> 3 a 6 anys</a:t>
                      </a:r>
                      <a:endParaRPr lang="ca-E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22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noProof="0" dirty="0"/>
                        <a:t>De</a:t>
                      </a:r>
                      <a:r>
                        <a:rPr lang="ca-ES" baseline="0" noProof="0" dirty="0"/>
                        <a:t> 7 a 12 anys</a:t>
                      </a:r>
                      <a:endParaRPr lang="ca-E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767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noProof="0" dirty="0"/>
                        <a:t>De</a:t>
                      </a:r>
                      <a:r>
                        <a:rPr lang="ca-ES" baseline="0" noProof="0" dirty="0"/>
                        <a:t> 13 a 16 anys</a:t>
                      </a:r>
                      <a:endParaRPr lang="ca-E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967">
                <a:tc>
                  <a:txBody>
                    <a:bodyPr/>
                    <a:lstStyle/>
                    <a:p>
                      <a:r>
                        <a:rPr lang="es-ES" dirty="0"/>
                        <a:t>TOTAL</a:t>
                      </a:r>
                      <a:r>
                        <a:rPr lang="es-ES" baseline="0" dirty="0"/>
                        <a:t> </a:t>
                      </a:r>
                      <a:endParaRPr lang="ca-E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dirty="0"/>
                        <a:t>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" name="6 Gráfico"/>
          <p:cNvGraphicFramePr/>
          <p:nvPr>
            <p:extLst>
              <p:ext uri="{D42A27DB-BD31-4B8C-83A1-F6EECF244321}">
                <p14:modId xmlns:p14="http://schemas.microsoft.com/office/powerpoint/2010/main" val="1545328412"/>
              </p:ext>
            </p:extLst>
          </p:nvPr>
        </p:nvGraphicFramePr>
        <p:xfrm>
          <a:off x="5438594" y="1729047"/>
          <a:ext cx="5910997" cy="34272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2596772"/>
              </p:ext>
            </p:extLst>
          </p:nvPr>
        </p:nvGraphicFramePr>
        <p:xfrm>
          <a:off x="777237" y="5032613"/>
          <a:ext cx="4231491" cy="481083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28809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05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1083">
                <a:tc>
                  <a:txBody>
                    <a:bodyPr/>
                    <a:lstStyle/>
                    <a:p>
                      <a:r>
                        <a:rPr lang="ca-ES" noProof="0" dirty="0"/>
                        <a:t>  COST 2020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8,140,4 €</a:t>
                      </a:r>
                      <a:endParaRPr lang="ca-ES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22026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1142998" y="814401"/>
            <a:ext cx="9875520" cy="782387"/>
          </a:xfrm>
          <a:prstGeom prst="rect">
            <a:avLst/>
          </a:prstGeom>
          <a:solidFill>
            <a:srgbClr val="4BB7E7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a-ES" dirty="0">
                <a:solidFill>
                  <a:schemeClr val="bg1"/>
                </a:solidFill>
              </a:rPr>
              <a:t> </a:t>
            </a:r>
            <a:r>
              <a:rPr lang="ca-ES" sz="3600" dirty="0">
                <a:solidFill>
                  <a:schemeClr val="bg1"/>
                </a:solidFill>
              </a:rPr>
              <a:t>DEPENDÈNCIA</a:t>
            </a:r>
          </a:p>
        </p:txBody>
      </p:sp>
      <p:graphicFrame>
        <p:nvGraphicFramePr>
          <p:cNvPr id="3" name="4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67924"/>
              </p:ext>
            </p:extLst>
          </p:nvPr>
        </p:nvGraphicFramePr>
        <p:xfrm>
          <a:off x="1998797" y="2116176"/>
          <a:ext cx="8163922" cy="355890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8818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20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19811">
                <a:tc gridSpan="2">
                  <a:txBody>
                    <a:bodyPr/>
                    <a:lstStyle/>
                    <a:p>
                      <a:r>
                        <a:rPr lang="ca-ES" noProof="0" dirty="0"/>
                        <a:t>Tràmits dependència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9791">
                <a:tc>
                  <a:txBody>
                    <a:bodyPr/>
                    <a:lstStyle/>
                    <a:p>
                      <a:r>
                        <a:rPr lang="ca-ES" noProof="0" dirty="0"/>
                        <a:t>Visites realitzades tècnic Dependència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13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98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noProof="0" dirty="0" err="1"/>
                        <a:t>PIA’s</a:t>
                      </a:r>
                      <a:r>
                        <a:rPr lang="ca-ES" noProof="0" dirty="0"/>
                        <a:t> tramitats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37</a:t>
                      </a:r>
                      <a:endParaRPr lang="ca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9829">
                <a:tc>
                  <a:txBody>
                    <a:bodyPr/>
                    <a:lstStyle/>
                    <a:p>
                      <a:r>
                        <a:rPr lang="ca-ES" noProof="0" dirty="0"/>
                        <a:t>Modificacions </a:t>
                      </a:r>
                      <a:r>
                        <a:rPr lang="ca-ES" noProof="0" dirty="0" err="1"/>
                        <a:t>PIA’s</a:t>
                      </a:r>
                      <a:endParaRPr lang="ca-E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25</a:t>
                      </a:r>
                      <a:endParaRPr lang="ca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9805">
                <a:tc>
                  <a:txBody>
                    <a:bodyPr/>
                    <a:lstStyle/>
                    <a:p>
                      <a:r>
                        <a:rPr lang="ca-ES" noProof="0" dirty="0" err="1"/>
                        <a:t>PIA’s</a:t>
                      </a:r>
                      <a:r>
                        <a:rPr lang="ca-ES" noProof="0" dirty="0"/>
                        <a:t> tancats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11</a:t>
                      </a:r>
                      <a:endParaRPr lang="ca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9858">
                <a:tc>
                  <a:txBody>
                    <a:bodyPr/>
                    <a:lstStyle/>
                    <a:p>
                      <a:r>
                        <a:rPr lang="ca-ES" noProof="0" dirty="0"/>
                        <a:t>Desistiments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7</a:t>
                      </a:r>
                      <a:endParaRPr lang="ca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62407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1142996" y="601745"/>
            <a:ext cx="9875520" cy="817622"/>
          </a:xfrm>
          <a:prstGeom prst="rect">
            <a:avLst/>
          </a:prstGeom>
          <a:solidFill>
            <a:srgbClr val="4BB7E7"/>
          </a:solidFill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a-ES" dirty="0">
                <a:solidFill>
                  <a:schemeClr val="bg1"/>
                </a:solidFill>
              </a:rPr>
              <a:t> </a:t>
            </a:r>
            <a:r>
              <a:rPr lang="ca-ES" sz="3600" dirty="0">
                <a:solidFill>
                  <a:schemeClr val="bg1"/>
                </a:solidFill>
              </a:rPr>
              <a:t>SAD  Servei</a:t>
            </a:r>
            <a:r>
              <a:rPr lang="es-ES" sz="3600" dirty="0">
                <a:solidFill>
                  <a:schemeClr val="bg1"/>
                </a:solidFill>
              </a:rPr>
              <a:t> </a:t>
            </a:r>
            <a:r>
              <a:rPr lang="ca-ES" sz="3600" dirty="0">
                <a:solidFill>
                  <a:schemeClr val="bg1"/>
                </a:solidFill>
              </a:rPr>
              <a:t>d’Atenció</a:t>
            </a:r>
            <a:r>
              <a:rPr lang="es-ES" sz="3600" dirty="0">
                <a:solidFill>
                  <a:schemeClr val="bg1"/>
                </a:solidFill>
              </a:rPr>
              <a:t> </a:t>
            </a:r>
            <a:r>
              <a:rPr lang="ca-ES" sz="3600" dirty="0">
                <a:solidFill>
                  <a:schemeClr val="bg1"/>
                </a:solidFill>
              </a:rPr>
              <a:t>Domiciliària     </a:t>
            </a:r>
          </a:p>
        </p:txBody>
      </p:sp>
      <p:graphicFrame>
        <p:nvGraphicFramePr>
          <p:cNvPr id="3" name="4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10880144"/>
              </p:ext>
            </p:extLst>
          </p:nvPr>
        </p:nvGraphicFramePr>
        <p:xfrm>
          <a:off x="1142996" y="1805976"/>
          <a:ext cx="4916610" cy="174043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812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10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694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47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96030">
                <a:tc gridSpan="2">
                  <a:txBody>
                    <a:bodyPr/>
                    <a:lstStyle/>
                    <a:p>
                      <a:r>
                        <a:rPr lang="ca-ES" noProof="0" dirty="0"/>
                        <a:t>Persones ateses </a:t>
                      </a:r>
                      <a:endParaRPr lang="ca-E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SAD Dependència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SAD Social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/>
                        <a:t>Dones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36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6784">
                <a:tc>
                  <a:txBody>
                    <a:bodyPr/>
                    <a:lstStyle/>
                    <a:p>
                      <a:r>
                        <a:rPr lang="es-ES" dirty="0" err="1"/>
                        <a:t>Homes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18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6784">
                <a:tc>
                  <a:txBody>
                    <a:bodyPr/>
                    <a:lstStyle/>
                    <a:p>
                      <a:r>
                        <a:rPr lang="ca-ES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4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5389747"/>
              </p:ext>
            </p:extLst>
          </p:nvPr>
        </p:nvGraphicFramePr>
        <p:xfrm>
          <a:off x="1142996" y="3848828"/>
          <a:ext cx="4902963" cy="174675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550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40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38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4016">
                <a:tc>
                  <a:txBody>
                    <a:bodyPr/>
                    <a:lstStyle/>
                    <a:p>
                      <a:pPr algn="l"/>
                      <a:r>
                        <a:rPr lang="ca-ES" dirty="0"/>
                        <a:t>Serveis SAD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Atenció persona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a-ES" noProof="0" dirty="0"/>
                        <a:t>Atenció llar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4842">
                <a:tc>
                  <a:txBody>
                    <a:bodyPr/>
                    <a:lstStyle/>
                    <a:p>
                      <a:r>
                        <a:rPr lang="ca-ES" noProof="0" dirty="0"/>
                        <a:t>Dones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219">
                <a:tc>
                  <a:txBody>
                    <a:bodyPr/>
                    <a:lstStyle/>
                    <a:p>
                      <a:r>
                        <a:rPr lang="es-ES" dirty="0" err="1"/>
                        <a:t>Homes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7546">
                <a:tc>
                  <a:txBody>
                    <a:bodyPr/>
                    <a:lstStyle/>
                    <a:p>
                      <a:r>
                        <a:rPr lang="ca-ES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QuadreDeText 6"/>
          <p:cNvSpPr txBox="1"/>
          <p:nvPr/>
        </p:nvSpPr>
        <p:spPr>
          <a:xfrm>
            <a:off x="1142996" y="5859199"/>
            <a:ext cx="45030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a-ES" dirty="0"/>
              <a:t>*Usuaris beneficiaris del SAD atenció a la persona i SAD atenció a la llar.</a:t>
            </a:r>
          </a:p>
        </p:txBody>
      </p:sp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4104018137"/>
              </p:ext>
            </p:extLst>
          </p:nvPr>
        </p:nvGraphicFramePr>
        <p:xfrm>
          <a:off x="6080756" y="1153682"/>
          <a:ext cx="4967785" cy="3916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619113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1085669" y="668466"/>
            <a:ext cx="9875520" cy="753933"/>
          </a:xfrm>
          <a:prstGeom prst="rect">
            <a:avLst/>
          </a:prstGeom>
          <a:solidFill>
            <a:srgbClr val="4BB7E7"/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sz="3600" dirty="0">
                <a:solidFill>
                  <a:schemeClr val="bg1"/>
                </a:solidFill>
              </a:rPr>
              <a:t>SERVEI DE </a:t>
            </a:r>
            <a:r>
              <a:rPr lang="ca-ES" sz="3600" dirty="0">
                <a:solidFill>
                  <a:schemeClr val="bg1"/>
                </a:solidFill>
              </a:rPr>
              <a:t>TELEASSISTÈNCIA     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3" name="4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84208347"/>
              </p:ext>
            </p:extLst>
          </p:nvPr>
        </p:nvGraphicFramePr>
        <p:xfrm>
          <a:off x="1658875" y="1793379"/>
          <a:ext cx="4509913" cy="396597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389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49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61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99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68633">
                <a:tc gridSpan="3">
                  <a:txBody>
                    <a:bodyPr/>
                    <a:lstStyle/>
                    <a:p>
                      <a:r>
                        <a:rPr lang="ca-ES" dirty="0"/>
                        <a:t>Persones</a:t>
                      </a:r>
                      <a:r>
                        <a:rPr lang="ca-ES" baseline="0" dirty="0"/>
                        <a:t> amb servei de teleassistència durant l’any 2020</a:t>
                      </a:r>
                      <a:endParaRPr lang="ca-E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218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7916">
                <a:tc rowSpan="4">
                  <a:txBody>
                    <a:bodyPr/>
                    <a:lstStyle/>
                    <a:p>
                      <a:r>
                        <a:rPr lang="ca-ES" sz="1600" noProof="0" dirty="0"/>
                        <a:t>Dones</a:t>
                      </a:r>
                      <a:endParaRPr lang="ca-E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a-ES" baseline="0" noProof="0" dirty="0"/>
                        <a:t>0 a17 anys</a:t>
                      </a:r>
                      <a:endParaRPr lang="ca-E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a-ES" sz="1800" kern="1200" dirty="0"/>
                        <a:t>0</a:t>
                      </a:r>
                      <a:endParaRPr lang="ca-E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s-ES" dirty="0"/>
                        <a:t>148</a:t>
                      </a:r>
                      <a:endParaRPr lang="ca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0251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noProof="0" dirty="0"/>
                        <a:t>18 a 64 anys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4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119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noProof="0" dirty="0"/>
                        <a:t>65 a 84 anys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61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301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noProof="0" dirty="0"/>
                        <a:t>+ 85 anys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83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2087">
                <a:tc rowSpan="4">
                  <a:txBody>
                    <a:bodyPr/>
                    <a:lstStyle/>
                    <a:p>
                      <a:r>
                        <a:rPr lang="ca-ES" sz="1600" noProof="0" dirty="0"/>
                        <a:t>Homes</a:t>
                      </a:r>
                      <a:endParaRPr lang="ca-E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a-ES" baseline="0" noProof="0" dirty="0"/>
                        <a:t>0 a17 anys</a:t>
                      </a:r>
                      <a:endParaRPr lang="ca-E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0</a:t>
                      </a:r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s-ES" dirty="0"/>
                        <a:t>70</a:t>
                      </a:r>
                      <a:endParaRPr lang="ca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4817">
                <a:tc vMerge="1">
                  <a:txBody>
                    <a:bodyPr/>
                    <a:lstStyle/>
                    <a:p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a-ES" noProof="0" dirty="0"/>
                        <a:t>18 a 64 anys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3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4817">
                <a:tc vMerge="1">
                  <a:txBody>
                    <a:bodyPr/>
                    <a:lstStyle/>
                    <a:p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a-ES" noProof="0" dirty="0"/>
                        <a:t>65 a 84 anys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30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4867">
                <a:tc vMerge="1">
                  <a:txBody>
                    <a:bodyPr/>
                    <a:lstStyle/>
                    <a:p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a-ES" noProof="0" dirty="0"/>
                        <a:t>+ 85 anys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37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1610757828"/>
              </p:ext>
            </p:extLst>
          </p:nvPr>
        </p:nvGraphicFramePr>
        <p:xfrm>
          <a:off x="5887811" y="1242457"/>
          <a:ext cx="5760872" cy="38864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929337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1142998" y="465268"/>
            <a:ext cx="9875520" cy="790326"/>
          </a:xfrm>
          <a:prstGeom prst="rect">
            <a:avLst/>
          </a:prstGeom>
          <a:solidFill>
            <a:srgbClr val="4BB7E7"/>
          </a:solidFill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a-ES" dirty="0">
                <a:solidFill>
                  <a:schemeClr val="bg1"/>
                </a:solidFill>
              </a:rPr>
              <a:t> </a:t>
            </a:r>
            <a:r>
              <a:rPr lang="ca-ES" sz="3600" dirty="0">
                <a:solidFill>
                  <a:schemeClr val="bg1"/>
                </a:solidFill>
              </a:rPr>
              <a:t>ÀPATS</a:t>
            </a:r>
            <a:r>
              <a:rPr lang="es-ES" sz="3600" dirty="0">
                <a:solidFill>
                  <a:schemeClr val="bg1"/>
                </a:solidFill>
              </a:rPr>
              <a:t> A </a:t>
            </a:r>
            <a:r>
              <a:rPr lang="ca-ES" sz="3600" dirty="0">
                <a:solidFill>
                  <a:schemeClr val="bg1"/>
                </a:solidFill>
              </a:rPr>
              <a:t>DOMICILI       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9035450"/>
              </p:ext>
            </p:extLst>
          </p:nvPr>
        </p:nvGraphicFramePr>
        <p:xfrm>
          <a:off x="1607022" y="1815153"/>
          <a:ext cx="3811139" cy="182879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731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79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32512">
                <a:tc>
                  <a:txBody>
                    <a:bodyPr/>
                    <a:lstStyle/>
                    <a:p>
                      <a:r>
                        <a:rPr lang="ca-ES" dirty="0"/>
                        <a:t>Persones</a:t>
                      </a:r>
                      <a:r>
                        <a:rPr lang="ca-ES" baseline="0" dirty="0"/>
                        <a:t> beneficiàries</a:t>
                      </a:r>
                      <a:endParaRPr lang="ca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12</a:t>
                      </a:r>
                      <a:endParaRPr lang="ca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9448">
                <a:tc>
                  <a:txBody>
                    <a:bodyPr/>
                    <a:lstStyle/>
                    <a:p>
                      <a:r>
                        <a:rPr lang="ca-ES" noProof="0" dirty="0"/>
                        <a:t>Dones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7</a:t>
                      </a:r>
                      <a:endParaRPr lang="ca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6839">
                <a:tc>
                  <a:txBody>
                    <a:bodyPr/>
                    <a:lstStyle/>
                    <a:p>
                      <a:r>
                        <a:rPr lang="es-ES" dirty="0" err="1"/>
                        <a:t>Homes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5</a:t>
                      </a:r>
                      <a:endParaRPr lang="ca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7823617"/>
              </p:ext>
            </p:extLst>
          </p:nvPr>
        </p:nvGraphicFramePr>
        <p:xfrm>
          <a:off x="1552431" y="4147539"/>
          <a:ext cx="3722342" cy="173111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832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90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33894">
                <a:tc>
                  <a:txBody>
                    <a:bodyPr/>
                    <a:lstStyle/>
                    <a:p>
                      <a:r>
                        <a:rPr lang="ca-ES" dirty="0"/>
                        <a:t>Àpats lliurats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1737</a:t>
                      </a:r>
                      <a:endParaRPr lang="ca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4353">
                <a:tc>
                  <a:txBody>
                    <a:bodyPr/>
                    <a:lstStyle/>
                    <a:p>
                      <a:r>
                        <a:rPr lang="ca-ES" noProof="0" dirty="0"/>
                        <a:t>Dones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1024</a:t>
                      </a:r>
                      <a:endParaRPr lang="ca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2872">
                <a:tc>
                  <a:txBody>
                    <a:bodyPr/>
                    <a:lstStyle/>
                    <a:p>
                      <a:r>
                        <a:rPr lang="es-ES" dirty="0" err="1"/>
                        <a:t>Homes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713</a:t>
                      </a:r>
                      <a:endParaRPr lang="ca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3224148668"/>
              </p:ext>
            </p:extLst>
          </p:nvPr>
        </p:nvGraphicFramePr>
        <p:xfrm>
          <a:off x="5961117" y="1255594"/>
          <a:ext cx="4740548" cy="37754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985816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1142998" y="465268"/>
            <a:ext cx="9875520" cy="790326"/>
          </a:xfrm>
          <a:prstGeom prst="rect">
            <a:avLst/>
          </a:prstGeom>
          <a:solidFill>
            <a:srgbClr val="4BB7E7"/>
          </a:solidFill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a-ES" dirty="0">
                <a:solidFill>
                  <a:schemeClr val="bg1"/>
                </a:solidFill>
              </a:rPr>
              <a:t> </a:t>
            </a:r>
            <a:r>
              <a:rPr lang="ca-ES" sz="3600" dirty="0">
                <a:solidFill>
                  <a:schemeClr val="bg1"/>
                </a:solidFill>
              </a:rPr>
              <a:t>AJUTS IBI  Impost de Bens Immobles    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7247985"/>
              </p:ext>
            </p:extLst>
          </p:nvPr>
        </p:nvGraphicFramePr>
        <p:xfrm>
          <a:off x="1375010" y="1678676"/>
          <a:ext cx="4473736" cy="13219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412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62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62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32512"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Sol·licituds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Atorgats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Desestimats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9448"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2</a:t>
                      </a:r>
                      <a:endParaRPr lang="ca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2968512759"/>
              </p:ext>
            </p:extLst>
          </p:nvPr>
        </p:nvGraphicFramePr>
        <p:xfrm>
          <a:off x="6277970" y="1610435"/>
          <a:ext cx="4740548" cy="40806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9631799"/>
              </p:ext>
            </p:extLst>
          </p:nvPr>
        </p:nvGraphicFramePr>
        <p:xfrm>
          <a:off x="1418683" y="5005318"/>
          <a:ext cx="4231491" cy="481083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28809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05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1083">
                <a:tc>
                  <a:txBody>
                    <a:bodyPr/>
                    <a:lstStyle/>
                    <a:p>
                      <a:r>
                        <a:rPr lang="ca-ES" noProof="0" dirty="0"/>
                        <a:t>  COST 2020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2.032,67€</a:t>
                      </a:r>
                      <a:endParaRPr lang="ca-ES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0903758"/>
              </p:ext>
            </p:extLst>
          </p:nvPr>
        </p:nvGraphicFramePr>
        <p:xfrm>
          <a:off x="1405718" y="3396555"/>
          <a:ext cx="3498436" cy="1130531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5111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72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a-ES" sz="1400" baseline="0" noProof="0" dirty="0"/>
                        <a:t>Un o més membres de la unitat familiar amb  discapacitat</a:t>
                      </a:r>
                      <a:endParaRPr lang="ca-ES" sz="1400" b="0" i="0" baseline="0" noProof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aseline="0" dirty="0"/>
                        <a:t>6</a:t>
                      </a:r>
                      <a:endParaRPr lang="ca-ES" sz="14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9011">
                <a:tc>
                  <a:txBody>
                    <a:bodyPr/>
                    <a:lstStyle/>
                    <a:p>
                      <a:r>
                        <a:rPr lang="ca-ES" sz="1400" baseline="0" noProof="0" dirty="0"/>
                        <a:t>Família monoparental</a:t>
                      </a:r>
                      <a:endParaRPr lang="ca-ES" sz="1400" b="0" i="0" baseline="0" noProof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aseline="0" dirty="0"/>
                        <a:t>1</a:t>
                      </a:r>
                      <a:endParaRPr lang="ca-ES" sz="14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8" name="7 Conector recto de flecha"/>
          <p:cNvCxnSpPr/>
          <p:nvPr/>
        </p:nvCxnSpPr>
        <p:spPr>
          <a:xfrm>
            <a:off x="2204309" y="2944511"/>
            <a:ext cx="0" cy="36932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50171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rgbClr val="4BB7E7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 algn="ctr"/>
            <a:r>
              <a:rPr lang="ca-ES" sz="3600" dirty="0">
                <a:solidFill>
                  <a:schemeClr val="bg1"/>
                </a:solidFill>
              </a:rPr>
              <a:t>Tallers gent gran </a:t>
            </a:r>
          </a:p>
        </p:txBody>
      </p:sp>
      <p:graphicFrame>
        <p:nvGraphicFramePr>
          <p:cNvPr id="10" name="9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3822894"/>
              </p:ext>
            </p:extLst>
          </p:nvPr>
        </p:nvGraphicFramePr>
        <p:xfrm>
          <a:off x="1097280" y="1893240"/>
          <a:ext cx="9872664" cy="7416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2908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908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908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a-ES" dirty="0"/>
                        <a:t>Taller</a:t>
                      </a:r>
                      <a:r>
                        <a:rPr lang="ca-ES" baseline="0" dirty="0"/>
                        <a:t> Reforç (presencial)</a:t>
                      </a:r>
                      <a:endParaRPr lang="ca-ES" dirty="0"/>
                    </a:p>
                  </a:txBody>
                  <a:tcPr marL="91337" marR="91337"/>
                </a:tc>
                <a:tc>
                  <a:txBody>
                    <a:bodyPr/>
                    <a:lstStyle/>
                    <a:p>
                      <a:r>
                        <a:rPr lang="ca-ES" dirty="0"/>
                        <a:t>1 taller (10 sessions)</a:t>
                      </a:r>
                    </a:p>
                  </a:txBody>
                  <a:tcPr marL="91337" marR="91337"/>
                </a:tc>
                <a:tc>
                  <a:txBody>
                    <a:bodyPr/>
                    <a:lstStyle/>
                    <a:p>
                      <a:r>
                        <a:rPr lang="ca-ES" dirty="0"/>
                        <a:t>20 persones</a:t>
                      </a:r>
                    </a:p>
                  </a:txBody>
                  <a:tcPr marL="91337" marR="9133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a-ES" dirty="0"/>
                        <a:t>Taller Reforç (a distància)</a:t>
                      </a:r>
                    </a:p>
                  </a:txBody>
                  <a:tcPr marL="91337" marR="91337"/>
                </a:tc>
                <a:tc>
                  <a:txBody>
                    <a:bodyPr/>
                    <a:lstStyle/>
                    <a:p>
                      <a:r>
                        <a:rPr lang="ca-ES" dirty="0"/>
                        <a:t>1 taller (10 sessions)</a:t>
                      </a:r>
                    </a:p>
                  </a:txBody>
                  <a:tcPr marL="91337" marR="91337"/>
                </a:tc>
                <a:tc>
                  <a:txBody>
                    <a:bodyPr/>
                    <a:lstStyle/>
                    <a:p>
                      <a:r>
                        <a:rPr lang="ca-ES" dirty="0"/>
                        <a:t>12 persones</a:t>
                      </a:r>
                    </a:p>
                  </a:txBody>
                  <a:tcPr marL="91337" marR="9133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2" name="9 Marcador de contenido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839014162"/>
              </p:ext>
            </p:extLst>
          </p:nvPr>
        </p:nvGraphicFramePr>
        <p:xfrm>
          <a:off x="1097280" y="3626454"/>
          <a:ext cx="9872664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5812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005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908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a-ES" dirty="0"/>
                        <a:t>Taller</a:t>
                      </a:r>
                      <a:r>
                        <a:rPr lang="ca-ES" baseline="0" dirty="0"/>
                        <a:t> qualitat de vida (presencial)</a:t>
                      </a:r>
                      <a:endParaRPr lang="ca-ES" dirty="0"/>
                    </a:p>
                  </a:txBody>
                  <a:tcPr marL="91337" marR="91337"/>
                </a:tc>
                <a:tc>
                  <a:txBody>
                    <a:bodyPr/>
                    <a:lstStyle/>
                    <a:p>
                      <a:r>
                        <a:rPr lang="ca-ES" dirty="0"/>
                        <a:t>1 taller (febrer - març)</a:t>
                      </a:r>
                    </a:p>
                  </a:txBody>
                  <a:tcPr marL="91337" marR="91337"/>
                </a:tc>
                <a:tc>
                  <a:txBody>
                    <a:bodyPr/>
                    <a:lstStyle/>
                    <a:p>
                      <a:r>
                        <a:rPr lang="ca-ES" dirty="0"/>
                        <a:t>8 persones</a:t>
                      </a:r>
                    </a:p>
                  </a:txBody>
                  <a:tcPr marL="91337" marR="9133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1 Título"/>
          <p:cNvSpPr txBox="1">
            <a:spLocks/>
          </p:cNvSpPr>
          <p:nvPr/>
        </p:nvSpPr>
        <p:spPr>
          <a:xfrm>
            <a:off x="1097280" y="1050798"/>
            <a:ext cx="4400550" cy="67724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dirty="0">
                <a:solidFill>
                  <a:schemeClr val="bg1"/>
                </a:solidFill>
              </a:rPr>
              <a:t>Tallers de memòria</a:t>
            </a:r>
          </a:p>
        </p:txBody>
      </p:sp>
      <p:sp>
        <p:nvSpPr>
          <p:cNvPr id="11" name="1 Título"/>
          <p:cNvSpPr txBox="1">
            <a:spLocks/>
          </p:cNvSpPr>
          <p:nvPr/>
        </p:nvSpPr>
        <p:spPr>
          <a:xfrm>
            <a:off x="1097280" y="2800122"/>
            <a:ext cx="4400550" cy="67724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dirty="0">
                <a:solidFill>
                  <a:schemeClr val="bg1"/>
                </a:solidFill>
              </a:rPr>
              <a:t>Taller qualitat de vida</a:t>
            </a:r>
          </a:p>
        </p:txBody>
      </p:sp>
      <p:sp>
        <p:nvSpPr>
          <p:cNvPr id="8" name="1 Título">
            <a:extLst>
              <a:ext uri="{FF2B5EF4-FFF2-40B4-BE49-F238E27FC236}">
                <a16:creationId xmlns:a16="http://schemas.microsoft.com/office/drawing/2014/main" id="{0E304DF2-30A6-480F-A89D-73C5096FD608}"/>
              </a:ext>
            </a:extLst>
          </p:cNvPr>
          <p:cNvSpPr txBox="1">
            <a:spLocks/>
          </p:cNvSpPr>
          <p:nvPr/>
        </p:nvSpPr>
        <p:spPr>
          <a:xfrm>
            <a:off x="1097280" y="4146386"/>
            <a:ext cx="4400550" cy="67724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5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dirty="0">
                <a:solidFill>
                  <a:schemeClr val="bg1"/>
                </a:solidFill>
              </a:rPr>
              <a:t>Taller acompanyament telefònic</a:t>
            </a:r>
          </a:p>
        </p:txBody>
      </p:sp>
      <p:graphicFrame>
        <p:nvGraphicFramePr>
          <p:cNvPr id="9" name="9 Marcador de contenido">
            <a:extLst>
              <a:ext uri="{FF2B5EF4-FFF2-40B4-BE49-F238E27FC236}">
                <a16:creationId xmlns:a16="http://schemas.microsoft.com/office/drawing/2014/main" id="{9CD3D376-4E1D-4189-8631-FE116950BBC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3427152"/>
              </p:ext>
            </p:extLst>
          </p:nvPr>
        </p:nvGraphicFramePr>
        <p:xfrm>
          <a:off x="1097280" y="4988828"/>
          <a:ext cx="9872664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5812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005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908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a-ES" dirty="0"/>
                        <a:t>Taller</a:t>
                      </a:r>
                      <a:r>
                        <a:rPr lang="ca-ES" baseline="0" dirty="0"/>
                        <a:t> acompanyament telefònic </a:t>
                      </a:r>
                      <a:endParaRPr lang="ca-ES" dirty="0"/>
                    </a:p>
                  </a:txBody>
                  <a:tcPr marL="91337" marR="91337"/>
                </a:tc>
                <a:tc>
                  <a:txBody>
                    <a:bodyPr/>
                    <a:lstStyle/>
                    <a:p>
                      <a:r>
                        <a:rPr lang="ca-ES" dirty="0"/>
                        <a:t>1 taller (març - desembre)</a:t>
                      </a:r>
                    </a:p>
                  </a:txBody>
                  <a:tcPr marL="91337" marR="91337"/>
                </a:tc>
                <a:tc>
                  <a:txBody>
                    <a:bodyPr/>
                    <a:lstStyle/>
                    <a:p>
                      <a:r>
                        <a:rPr lang="ca-ES" dirty="0"/>
                        <a:t>16 persones</a:t>
                      </a:r>
                    </a:p>
                  </a:txBody>
                  <a:tcPr marL="91337" marR="9133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7194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1087582" y="568036"/>
            <a:ext cx="9875520" cy="878006"/>
          </a:xfrm>
          <a:solidFill>
            <a:srgbClr val="4BB7E7"/>
          </a:solidFill>
        </p:spPr>
        <p:txBody>
          <a:bodyPr>
            <a:normAutofit/>
          </a:bodyPr>
          <a:lstStyle/>
          <a:p>
            <a:pPr algn="ctr"/>
            <a:r>
              <a:rPr lang="ca-ES" dirty="0">
                <a:solidFill>
                  <a:schemeClr val="bg1"/>
                </a:solidFill>
              </a:rPr>
              <a:t> </a:t>
            </a:r>
            <a:r>
              <a:rPr lang="ca-ES" sz="3600" dirty="0">
                <a:solidFill>
                  <a:schemeClr val="bg1"/>
                </a:solidFill>
              </a:rPr>
              <a:t>Persones ateses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idor de contingut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3065571"/>
              </p:ext>
            </p:extLst>
          </p:nvPr>
        </p:nvGraphicFramePr>
        <p:xfrm>
          <a:off x="1597807" y="2196176"/>
          <a:ext cx="4314940" cy="268268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7433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16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98178">
                <a:tc gridSpan="2">
                  <a:txBody>
                    <a:bodyPr/>
                    <a:lstStyle/>
                    <a:p>
                      <a:pPr algn="l"/>
                      <a:r>
                        <a:rPr lang="ca-ES" dirty="0"/>
                        <a:t>Nombre usuaris/àries ateses</a:t>
                      </a:r>
                    </a:p>
                  </a:txBody>
                  <a:tcPr marL="278348" marR="278348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 marL="278348" marR="27834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8148">
                <a:tc>
                  <a:txBody>
                    <a:bodyPr/>
                    <a:lstStyle/>
                    <a:p>
                      <a:pPr algn="l"/>
                      <a:r>
                        <a:rPr lang="ca-ES" dirty="0"/>
                        <a:t>Dones</a:t>
                      </a:r>
                    </a:p>
                  </a:txBody>
                  <a:tcPr marL="278348" marR="27834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609</a:t>
                      </a:r>
                    </a:p>
                  </a:txBody>
                  <a:tcPr marL="278348" marR="278348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8178">
                <a:tc>
                  <a:txBody>
                    <a:bodyPr/>
                    <a:lstStyle/>
                    <a:p>
                      <a:pPr algn="l"/>
                      <a:r>
                        <a:rPr lang="ca-ES" dirty="0"/>
                        <a:t>Homes</a:t>
                      </a:r>
                    </a:p>
                  </a:txBody>
                  <a:tcPr marL="278348" marR="27834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735</a:t>
                      </a:r>
                    </a:p>
                  </a:txBody>
                  <a:tcPr marL="278348" marR="278348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8178">
                <a:tc>
                  <a:txBody>
                    <a:bodyPr/>
                    <a:lstStyle/>
                    <a:p>
                      <a:pPr algn="l"/>
                      <a:r>
                        <a:rPr lang="ca-ES"/>
                        <a:t>TOTAL</a:t>
                      </a:r>
                      <a:endParaRPr lang="ca-ES" dirty="0"/>
                    </a:p>
                  </a:txBody>
                  <a:tcPr marL="278348" marR="27834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1.344</a:t>
                      </a:r>
                    </a:p>
                  </a:txBody>
                  <a:tcPr marL="278348" marR="278348" anchor="ctr"/>
                </a:tc>
                <a:extLst>
                  <a:ext uri="{0D108BD9-81ED-4DB2-BD59-A6C34878D82A}">
                    <a16:rowId xmlns:a16="http://schemas.microsoft.com/office/drawing/2014/main" val="238041517"/>
                  </a:ext>
                </a:extLst>
              </a:tr>
            </a:tbl>
          </a:graphicData>
        </a:graphic>
      </p:graphicFrame>
      <p:graphicFrame>
        <p:nvGraphicFramePr>
          <p:cNvPr id="5" name="4 Gráfico" title="USUARIS/USUÀRIES ATESOS/ES"/>
          <p:cNvGraphicFramePr/>
          <p:nvPr>
            <p:extLst>
              <p:ext uri="{D42A27DB-BD31-4B8C-83A1-F6EECF244321}">
                <p14:modId xmlns:p14="http://schemas.microsoft.com/office/powerpoint/2010/main" val="600782186"/>
              </p:ext>
            </p:extLst>
          </p:nvPr>
        </p:nvGraphicFramePr>
        <p:xfrm>
          <a:off x="5912747" y="1278192"/>
          <a:ext cx="5820229" cy="36006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QuadreDeText 2"/>
          <p:cNvSpPr txBox="1"/>
          <p:nvPr/>
        </p:nvSpPr>
        <p:spPr>
          <a:xfrm>
            <a:off x="1307939" y="5811020"/>
            <a:ext cx="5536206" cy="6463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b="1" dirty="0"/>
              <a:t>El 18,8% de la població del municipi és atesa pels  Serveis Socials</a:t>
            </a:r>
          </a:p>
        </p:txBody>
      </p:sp>
    </p:spTree>
    <p:extLst>
      <p:ext uri="{BB962C8B-B14F-4D97-AF65-F5344CB8AC3E}">
        <p14:creationId xmlns:p14="http://schemas.microsoft.com/office/powerpoint/2010/main" val="16613204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5885872"/>
              </p:ext>
            </p:extLst>
          </p:nvPr>
        </p:nvGraphicFramePr>
        <p:xfrm>
          <a:off x="1538784" y="1654246"/>
          <a:ext cx="4056799" cy="186882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5691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76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23099">
                <a:tc>
                  <a:txBody>
                    <a:bodyPr/>
                    <a:lstStyle/>
                    <a:p>
                      <a:r>
                        <a:rPr lang="ca-ES" dirty="0"/>
                        <a:t>Persones</a:t>
                      </a:r>
                      <a:r>
                        <a:rPr lang="ca-ES" baseline="0" dirty="0"/>
                        <a:t> beneficiàries </a:t>
                      </a:r>
                      <a:endParaRPr lang="ca-ES" sz="1800" b="1" kern="1200" baseline="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69</a:t>
                      </a:r>
                      <a:endParaRPr lang="ca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2864">
                <a:tc>
                  <a:txBody>
                    <a:bodyPr/>
                    <a:lstStyle/>
                    <a:p>
                      <a:r>
                        <a:rPr lang="ca-ES" noProof="0" dirty="0"/>
                        <a:t>Homes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15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2862">
                <a:tc>
                  <a:txBody>
                    <a:bodyPr/>
                    <a:lstStyle/>
                    <a:p>
                      <a:r>
                        <a:rPr lang="es-ES" dirty="0"/>
                        <a:t>Dones</a:t>
                      </a:r>
                      <a:endParaRPr lang="ca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54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6682664"/>
              </p:ext>
            </p:extLst>
          </p:nvPr>
        </p:nvGraphicFramePr>
        <p:xfrm>
          <a:off x="6028057" y="1695190"/>
          <a:ext cx="3893865" cy="186882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3926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12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1713">
                <a:tc>
                  <a:txBody>
                    <a:bodyPr/>
                    <a:lstStyle/>
                    <a:p>
                      <a:r>
                        <a:rPr lang="ca-ES" dirty="0"/>
                        <a:t>Noves sol·licituds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10</a:t>
                      </a:r>
                      <a:endParaRPr lang="ca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5308">
                <a:tc>
                  <a:txBody>
                    <a:bodyPr/>
                    <a:lstStyle/>
                    <a:p>
                      <a:r>
                        <a:rPr lang="ca-ES" noProof="0" dirty="0"/>
                        <a:t>Homes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4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1803">
                <a:tc>
                  <a:txBody>
                    <a:bodyPr/>
                    <a:lstStyle/>
                    <a:p>
                      <a:r>
                        <a:rPr lang="es-ES" dirty="0"/>
                        <a:t>Dones</a:t>
                      </a:r>
                      <a:endParaRPr lang="ca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6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9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8888834"/>
              </p:ext>
            </p:extLst>
          </p:nvPr>
        </p:nvGraphicFramePr>
        <p:xfrm>
          <a:off x="881161" y="3971368"/>
          <a:ext cx="10364594" cy="165023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980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36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55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312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49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735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3276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35112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696599">
                <a:tc rowSpan="2"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Tipologia</a:t>
                      </a:r>
                      <a:r>
                        <a:rPr lang="es-ES" dirty="0"/>
                        <a:t> </a:t>
                      </a:r>
                      <a:r>
                        <a:rPr lang="ca-ES" noProof="0" dirty="0"/>
                        <a:t>serveis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ES" dirty="0"/>
                        <a:t>CAP</a:t>
                      </a:r>
                      <a:endParaRPr lang="ca-ES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ES" dirty="0"/>
                        <a:t>COMERÇ</a:t>
                      </a:r>
                      <a:endParaRPr lang="ca-ES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ES" dirty="0"/>
                        <a:t>FARMÀCIA</a:t>
                      </a:r>
                      <a:endParaRPr lang="ca-ES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ES" dirty="0"/>
                        <a:t>PODÒLEG</a:t>
                      </a:r>
                      <a:endParaRPr lang="ca-ES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S" dirty="0"/>
                        <a:t>SOCIALITZADOR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ES" dirty="0"/>
                        <a:t>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48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CASAL AVIS</a:t>
                      </a:r>
                      <a:endParaRPr lang="es-ES" sz="1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TALLERS</a:t>
                      </a:r>
                      <a:endParaRPr lang="es-ES" sz="1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s-E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9686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2020</a:t>
                      </a:r>
                      <a:endParaRPr lang="ca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175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86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171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37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53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541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Títol 1"/>
          <p:cNvSpPr txBox="1">
            <a:spLocks/>
          </p:cNvSpPr>
          <p:nvPr/>
        </p:nvSpPr>
        <p:spPr>
          <a:xfrm>
            <a:off x="1142998" y="465268"/>
            <a:ext cx="9875520" cy="790326"/>
          </a:xfrm>
          <a:prstGeom prst="rect">
            <a:avLst/>
          </a:prstGeom>
          <a:solidFill>
            <a:srgbClr val="4BB7E7"/>
          </a:solidFill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a-ES" dirty="0">
                <a:solidFill>
                  <a:schemeClr val="bg1"/>
                </a:solidFill>
              </a:rPr>
              <a:t> </a:t>
            </a:r>
            <a:r>
              <a:rPr lang="ca-ES" sz="3600" dirty="0">
                <a:solidFill>
                  <a:schemeClr val="bg1"/>
                </a:solidFill>
              </a:rPr>
              <a:t>PORTA’M   </a:t>
            </a:r>
            <a:endParaRPr lang="ca-E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30602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ol 1">
            <a:extLst>
              <a:ext uri="{FF2B5EF4-FFF2-40B4-BE49-F238E27FC236}">
                <a16:creationId xmlns:a16="http://schemas.microsoft.com/office/drawing/2014/main" id="{3D8A382F-5F74-4D7D-ADFE-40E2294252F0}"/>
              </a:ext>
            </a:extLst>
          </p:cNvPr>
          <p:cNvSpPr txBox="1">
            <a:spLocks/>
          </p:cNvSpPr>
          <p:nvPr/>
        </p:nvSpPr>
        <p:spPr>
          <a:xfrm>
            <a:off x="722810" y="250664"/>
            <a:ext cx="10469571" cy="813025"/>
          </a:xfrm>
          <a:prstGeom prst="rect">
            <a:avLst/>
          </a:prstGeom>
          <a:solidFill>
            <a:srgbClr val="4BB7E7"/>
          </a:solidFill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a-ES" dirty="0">
                <a:solidFill>
                  <a:schemeClr val="bg1"/>
                </a:solidFill>
              </a:rPr>
              <a:t> </a:t>
            </a:r>
            <a:r>
              <a:rPr lang="ca-ES" sz="3600" dirty="0">
                <a:solidFill>
                  <a:schemeClr val="bg1"/>
                </a:solidFill>
              </a:rPr>
              <a:t>PANDÈMIA DEL CORONAVIRUS (COVID-19)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D730F4C9-C278-4DA1-BDF7-CABD0CC086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373851"/>
              </p:ext>
            </p:extLst>
          </p:nvPr>
        </p:nvGraphicFramePr>
        <p:xfrm>
          <a:off x="722810" y="1273648"/>
          <a:ext cx="5010539" cy="32054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129109">
                  <a:extLst>
                    <a:ext uri="{9D8B030D-6E8A-4147-A177-3AD203B41FA5}">
                      <a16:colId xmlns:a16="http://schemas.microsoft.com/office/drawing/2014/main" val="4057186334"/>
                    </a:ext>
                  </a:extLst>
                </a:gridCol>
                <a:gridCol w="881430">
                  <a:extLst>
                    <a:ext uri="{9D8B030D-6E8A-4147-A177-3AD203B41FA5}">
                      <a16:colId xmlns:a16="http://schemas.microsoft.com/office/drawing/2014/main" val="555799158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ca-ES" dirty="0"/>
                        <a:t>Serveis prestats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54315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a-ES" dirty="0"/>
                        <a:t>Trucades a majors 70 anys</a:t>
                      </a:r>
                    </a:p>
                    <a:p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dirty="0"/>
                        <a:t>1.200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12696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a-ES" dirty="0"/>
                        <a:t>Entrega a domicili de targetes moneder per ajuts de menjador</a:t>
                      </a:r>
                    </a:p>
                    <a:p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dirty="0"/>
                        <a:t>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91701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a-ES" dirty="0"/>
                        <a:t>Ampliació àpats a domicili</a:t>
                      </a:r>
                    </a:p>
                    <a:p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dirty="0"/>
                        <a:t>122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32551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a-ES" dirty="0"/>
                        <a:t>Altes teleassistència, línia 900</a:t>
                      </a:r>
                    </a:p>
                    <a:p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dirty="0"/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598656"/>
                  </a:ext>
                </a:extLst>
              </a:tr>
            </a:tbl>
          </a:graphicData>
        </a:graphic>
      </p:graphicFrame>
      <p:graphicFrame>
        <p:nvGraphicFramePr>
          <p:cNvPr id="6" name="Tabla 6">
            <a:extLst>
              <a:ext uri="{FF2B5EF4-FFF2-40B4-BE49-F238E27FC236}">
                <a16:creationId xmlns:a16="http://schemas.microsoft.com/office/drawing/2014/main" id="{09864E2A-8D81-45D6-8F02-9761460EB1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2509653"/>
              </p:ext>
            </p:extLst>
          </p:nvPr>
        </p:nvGraphicFramePr>
        <p:xfrm>
          <a:off x="5855269" y="1301190"/>
          <a:ext cx="5337111" cy="32004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337111">
                  <a:extLst>
                    <a:ext uri="{9D8B030D-6E8A-4147-A177-3AD203B41FA5}">
                      <a16:colId xmlns:a16="http://schemas.microsoft.com/office/drawing/2014/main" val="677486256"/>
                    </a:ext>
                  </a:extLst>
                </a:gridCol>
              </a:tblGrid>
              <a:tr h="331204">
                <a:tc>
                  <a:txBody>
                    <a:bodyPr/>
                    <a:lstStyle/>
                    <a:p>
                      <a:r>
                        <a:rPr lang="ca-ES" dirty="0"/>
                        <a:t>Altres actuacions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7121892"/>
                  </a:ext>
                </a:extLst>
              </a:tr>
              <a:tr h="331204">
                <a:tc>
                  <a:txBody>
                    <a:bodyPr/>
                    <a:lstStyle/>
                    <a:p>
                      <a:r>
                        <a:rPr lang="ca-E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Seguiment  telefònic a col·lectius vulnerables </a:t>
                      </a:r>
                    </a:p>
                    <a:p>
                      <a:endParaRPr lang="ca-ES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4163374"/>
                  </a:ext>
                </a:extLst>
              </a:tr>
              <a:tr h="3904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Distribució a domicili del banc d’aliments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a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6490600"/>
                  </a:ext>
                </a:extLst>
              </a:tr>
              <a:tr h="579607">
                <a:tc>
                  <a:txBody>
                    <a:bodyPr/>
                    <a:lstStyle/>
                    <a:p>
                      <a:r>
                        <a:rPr lang="ca-E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Creació d’un recull de serveis que ofereixen els comerços  i empreses </a:t>
                      </a:r>
                    </a:p>
                    <a:p>
                      <a:endParaRPr lang="ca-ES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7937224"/>
                  </a:ext>
                </a:extLst>
              </a:tr>
              <a:tr h="331204">
                <a:tc>
                  <a:txBody>
                    <a:bodyPr/>
                    <a:lstStyle/>
                    <a:p>
                      <a:r>
                        <a:rPr lang="ca-ES" dirty="0"/>
                        <a:t>Confecció de bates</a:t>
                      </a:r>
                    </a:p>
                    <a:p>
                      <a:endParaRPr lang="ca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84938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24031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ol 1">
            <a:extLst>
              <a:ext uri="{FF2B5EF4-FFF2-40B4-BE49-F238E27FC236}">
                <a16:creationId xmlns:a16="http://schemas.microsoft.com/office/drawing/2014/main" id="{6ACFA16F-C236-4E90-BEBD-18B342724639}"/>
              </a:ext>
            </a:extLst>
          </p:cNvPr>
          <p:cNvSpPr txBox="1">
            <a:spLocks/>
          </p:cNvSpPr>
          <p:nvPr/>
        </p:nvSpPr>
        <p:spPr>
          <a:xfrm>
            <a:off x="722810" y="213342"/>
            <a:ext cx="10469571" cy="813025"/>
          </a:xfrm>
          <a:prstGeom prst="rect">
            <a:avLst/>
          </a:prstGeom>
          <a:solidFill>
            <a:srgbClr val="4BB7E7"/>
          </a:solidFill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a-ES" dirty="0">
                <a:solidFill>
                  <a:schemeClr val="bg1"/>
                </a:solidFill>
              </a:rPr>
              <a:t> </a:t>
            </a:r>
            <a:r>
              <a:rPr lang="ca-ES" sz="3600" dirty="0">
                <a:solidFill>
                  <a:schemeClr val="bg1"/>
                </a:solidFill>
              </a:rPr>
              <a:t>PROTECCIÓ CIVIL I VOLUNTARIAT COVID-19 </a:t>
            </a:r>
          </a:p>
          <a:p>
            <a:pPr algn="ctr"/>
            <a:r>
              <a:rPr lang="ca-ES" sz="2000" dirty="0">
                <a:solidFill>
                  <a:schemeClr val="bg1"/>
                </a:solidFill>
              </a:rPr>
              <a:t>(16/03/20 AL 06/7/20)</a:t>
            </a:r>
          </a:p>
        </p:txBody>
      </p:sp>
      <p:graphicFrame>
        <p:nvGraphicFramePr>
          <p:cNvPr id="6" name="Tabla 4">
            <a:extLst>
              <a:ext uri="{FF2B5EF4-FFF2-40B4-BE49-F238E27FC236}">
                <a16:creationId xmlns:a16="http://schemas.microsoft.com/office/drawing/2014/main" id="{7DC316AD-3476-4148-9283-01E6355268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1908997"/>
              </p:ext>
            </p:extLst>
          </p:nvPr>
        </p:nvGraphicFramePr>
        <p:xfrm>
          <a:off x="729808" y="1150007"/>
          <a:ext cx="5248782" cy="10109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129109">
                  <a:extLst>
                    <a:ext uri="{9D8B030D-6E8A-4147-A177-3AD203B41FA5}">
                      <a16:colId xmlns:a16="http://schemas.microsoft.com/office/drawing/2014/main" val="4057186334"/>
                    </a:ext>
                  </a:extLst>
                </a:gridCol>
                <a:gridCol w="1119673">
                  <a:extLst>
                    <a:ext uri="{9D8B030D-6E8A-4147-A177-3AD203B41FA5}">
                      <a16:colId xmlns:a16="http://schemas.microsoft.com/office/drawing/2014/main" val="555799158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ca-ES" dirty="0"/>
                        <a:t>Protecció civil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54315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a-ES" dirty="0"/>
                        <a:t>Entrega a domicili de targetes moneder per ajuts de menjador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dirty="0"/>
                        <a:t>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9170132"/>
                  </a:ext>
                </a:extLst>
              </a:tr>
            </a:tbl>
          </a:graphicData>
        </a:graphic>
      </p:graphicFrame>
      <p:graphicFrame>
        <p:nvGraphicFramePr>
          <p:cNvPr id="7" name="Tabla 7">
            <a:extLst>
              <a:ext uri="{FF2B5EF4-FFF2-40B4-BE49-F238E27FC236}">
                <a16:creationId xmlns:a16="http://schemas.microsoft.com/office/drawing/2014/main" id="{6486FF87-3F7D-4A04-916C-CBEBA4B8A1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783578"/>
              </p:ext>
            </p:extLst>
          </p:nvPr>
        </p:nvGraphicFramePr>
        <p:xfrm>
          <a:off x="729808" y="2160927"/>
          <a:ext cx="5234785" cy="267039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401083">
                  <a:extLst>
                    <a:ext uri="{9D8B030D-6E8A-4147-A177-3AD203B41FA5}">
                      <a16:colId xmlns:a16="http://schemas.microsoft.com/office/drawing/2014/main" val="2494293944"/>
                    </a:ext>
                  </a:extLst>
                </a:gridCol>
                <a:gridCol w="935562">
                  <a:extLst>
                    <a:ext uri="{9D8B030D-6E8A-4147-A177-3AD203B41FA5}">
                      <a16:colId xmlns:a16="http://schemas.microsoft.com/office/drawing/2014/main" val="1125417725"/>
                    </a:ext>
                  </a:extLst>
                </a:gridCol>
                <a:gridCol w="898140">
                  <a:extLst>
                    <a:ext uri="{9D8B030D-6E8A-4147-A177-3AD203B41FA5}">
                      <a16:colId xmlns:a16="http://schemas.microsoft.com/office/drawing/2014/main" val="2526366162"/>
                    </a:ext>
                  </a:extLst>
                </a:gridCol>
              </a:tblGrid>
              <a:tr h="342412">
                <a:tc>
                  <a:txBody>
                    <a:bodyPr/>
                    <a:lstStyle/>
                    <a:p>
                      <a:r>
                        <a:rPr lang="ca-ES" dirty="0"/>
                        <a:t>Serveis realitzats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/>
                        <a:t>Homes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/>
                        <a:t>Dones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5131468"/>
                  </a:ext>
                </a:extLst>
              </a:tr>
              <a:tr h="34241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dirty="0"/>
                        <a:t>Repartiment àpats a domicili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dirty="0"/>
                        <a:t>274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7127755"/>
                  </a:ext>
                </a:extLst>
              </a:tr>
              <a:tr h="342412">
                <a:tc>
                  <a:txBody>
                    <a:bodyPr/>
                    <a:lstStyle/>
                    <a:p>
                      <a:r>
                        <a:rPr lang="ca-ES" dirty="0"/>
                        <a:t>Acompanyaments al C.A.P.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0241063"/>
                  </a:ext>
                </a:extLst>
              </a:tr>
              <a:tr h="342412">
                <a:tc>
                  <a:txBody>
                    <a:bodyPr/>
                    <a:lstStyle/>
                    <a:p>
                      <a:r>
                        <a:rPr lang="ca-ES" dirty="0"/>
                        <a:t>Farmàcia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793093"/>
                  </a:ext>
                </a:extLst>
              </a:tr>
              <a:tr h="5992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dirty="0"/>
                        <a:t>Felicitació aniversari majors 85 anys que viuen sols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dirty="0"/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052856"/>
                  </a:ext>
                </a:extLst>
              </a:tr>
              <a:tr h="567278">
                <a:tc>
                  <a:txBody>
                    <a:bodyPr/>
                    <a:lstStyle/>
                    <a:p>
                      <a:r>
                        <a:rPr lang="ca-ES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b="1" dirty="0"/>
                        <a:t>212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b="1" dirty="0"/>
                        <a:t>304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6051289"/>
                  </a:ext>
                </a:extLst>
              </a:tr>
            </a:tbl>
          </a:graphicData>
        </a:graphic>
      </p:graphicFrame>
      <p:graphicFrame>
        <p:nvGraphicFramePr>
          <p:cNvPr id="8" name="Tabla 5">
            <a:extLst>
              <a:ext uri="{FF2B5EF4-FFF2-40B4-BE49-F238E27FC236}">
                <a16:creationId xmlns:a16="http://schemas.microsoft.com/office/drawing/2014/main" id="{33D300ED-3DD3-407D-8318-6E3906E261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3346287"/>
              </p:ext>
            </p:extLst>
          </p:nvPr>
        </p:nvGraphicFramePr>
        <p:xfrm>
          <a:off x="6181841" y="1150007"/>
          <a:ext cx="5010540" cy="22910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305767">
                  <a:extLst>
                    <a:ext uri="{9D8B030D-6E8A-4147-A177-3AD203B41FA5}">
                      <a16:colId xmlns:a16="http://schemas.microsoft.com/office/drawing/2014/main" val="3874689429"/>
                    </a:ext>
                  </a:extLst>
                </a:gridCol>
                <a:gridCol w="704773">
                  <a:extLst>
                    <a:ext uri="{9D8B030D-6E8A-4147-A177-3AD203B41FA5}">
                      <a16:colId xmlns:a16="http://schemas.microsoft.com/office/drawing/2014/main" val="413049855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l"/>
                      <a:r>
                        <a:rPr lang="ca-ES" dirty="0"/>
                        <a:t>Voluntariat SERSOLIDARI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ca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105775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a-ES" dirty="0"/>
                        <a:t>Voluntaris que van prestar serveis</a:t>
                      </a:r>
                    </a:p>
                    <a:p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dirty="0"/>
                        <a:t>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28044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a-ES" dirty="0"/>
                        <a:t>Accions realitzades</a:t>
                      </a:r>
                    </a:p>
                    <a:p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dirty="0"/>
                        <a:t>97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81788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a-ES" dirty="0"/>
                        <a:t>Dibuixos St. Jordi entregats a gent gran</a:t>
                      </a:r>
                    </a:p>
                    <a:p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dirty="0"/>
                        <a:t>51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84816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90863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Tabla 24">
            <a:extLst>
              <a:ext uri="{FF2B5EF4-FFF2-40B4-BE49-F238E27FC236}">
                <a16:creationId xmlns:a16="http://schemas.microsoft.com/office/drawing/2014/main" id="{F8DCD9EF-5370-4CE3-BD54-1B25838D5EA6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887306115"/>
              </p:ext>
            </p:extLst>
          </p:nvPr>
        </p:nvGraphicFramePr>
        <p:xfrm>
          <a:off x="1127483" y="2587925"/>
          <a:ext cx="4267200" cy="3699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7200">
                  <a:extLst>
                    <a:ext uri="{9D8B030D-6E8A-4147-A177-3AD203B41FA5}">
                      <a16:colId xmlns:a16="http://schemas.microsoft.com/office/drawing/2014/main" val="2288931621"/>
                    </a:ext>
                  </a:extLst>
                </a:gridCol>
              </a:tblGrid>
              <a:tr h="369934">
                <a:tc>
                  <a:txBody>
                    <a:bodyPr/>
                    <a:lstStyle/>
                    <a:p>
                      <a:r>
                        <a:rPr lang="ca-ES" dirty="0"/>
                        <a:t>GAS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9196253"/>
                  </a:ext>
                </a:extLst>
              </a:tr>
            </a:tbl>
          </a:graphicData>
        </a:graphic>
      </p:graphicFrame>
      <p:sp>
        <p:nvSpPr>
          <p:cNvPr id="2" name="Título 1">
            <a:extLst>
              <a:ext uri="{FF2B5EF4-FFF2-40B4-BE49-F238E27FC236}">
                <a16:creationId xmlns:a16="http://schemas.microsoft.com/office/drawing/2014/main" id="{4551A9AA-429E-4D2C-B5B0-7D86F83FADEB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3"/>
          </a:solidFill>
        </p:spPr>
        <p:txBody>
          <a:bodyPr/>
          <a:lstStyle/>
          <a:p>
            <a:pPr algn="ctr"/>
            <a:r>
              <a:rPr lang="ca-ES" sz="3600" dirty="0">
                <a:solidFill>
                  <a:schemeClr val="bg1"/>
                </a:solidFill>
              </a:rPr>
              <a:t>POBRESA ENERGÈTICA </a:t>
            </a:r>
          </a:p>
        </p:txBody>
      </p:sp>
      <p:graphicFrame>
        <p:nvGraphicFramePr>
          <p:cNvPr id="11" name="Tabla 11">
            <a:extLst>
              <a:ext uri="{FF2B5EF4-FFF2-40B4-BE49-F238E27FC236}">
                <a16:creationId xmlns:a16="http://schemas.microsoft.com/office/drawing/2014/main" id="{F1C41C05-0D33-4248-8E25-9020313E39D1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960549432"/>
              </p:ext>
            </p:extLst>
          </p:nvPr>
        </p:nvGraphicFramePr>
        <p:xfrm>
          <a:off x="1096963" y="1096963"/>
          <a:ext cx="42672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7200">
                  <a:extLst>
                    <a:ext uri="{9D8B030D-6E8A-4147-A177-3AD203B41FA5}">
                      <a16:colId xmlns:a16="http://schemas.microsoft.com/office/drawing/2014/main" val="23495927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a-ES" dirty="0"/>
                        <a:t>AIGUA</a:t>
                      </a:r>
                    </a:p>
                  </a:txBody>
                  <a:tcP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356235"/>
                  </a:ext>
                </a:extLst>
              </a:tr>
            </a:tbl>
          </a:graphicData>
        </a:graphic>
      </p:graphicFrame>
      <p:grpSp>
        <p:nvGrpSpPr>
          <p:cNvPr id="28" name="Grupo 27">
            <a:extLst>
              <a:ext uri="{FF2B5EF4-FFF2-40B4-BE49-F238E27FC236}">
                <a16:creationId xmlns:a16="http://schemas.microsoft.com/office/drawing/2014/main" id="{A6E7EE5E-A5A9-402A-8D37-23602A0D9421}"/>
              </a:ext>
            </a:extLst>
          </p:cNvPr>
          <p:cNvGrpSpPr/>
          <p:nvPr/>
        </p:nvGrpSpPr>
        <p:grpSpPr>
          <a:xfrm>
            <a:off x="1096963" y="1416129"/>
            <a:ext cx="6875078" cy="3137586"/>
            <a:chOff x="1091543" y="1461871"/>
            <a:chExt cx="6902730" cy="3058901"/>
          </a:xfrm>
          <a:solidFill>
            <a:schemeClr val="accent2">
              <a:lumMod val="20000"/>
              <a:lumOff val="80000"/>
            </a:schemeClr>
          </a:solidFill>
        </p:grpSpPr>
        <p:graphicFrame>
          <p:nvGraphicFramePr>
            <p:cNvPr id="15" name="Tabla 11">
              <a:extLst>
                <a:ext uri="{FF2B5EF4-FFF2-40B4-BE49-F238E27FC236}">
                  <a16:creationId xmlns:a16="http://schemas.microsoft.com/office/drawing/2014/main" id="{0779BC6B-DEAD-4174-AC96-00689F351347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994191881"/>
                </p:ext>
              </p:extLst>
            </p:nvPr>
          </p:nvGraphicFramePr>
          <p:xfrm>
            <a:off x="1091543" y="1461871"/>
            <a:ext cx="4284364" cy="505165"/>
          </p:xfrm>
          <a:graphic>
            <a:graphicData uri="http://schemas.openxmlformats.org/drawingml/2006/table">
              <a:tbl>
                <a:tblPr firstRow="1" bandRow="1">
                  <a:tableStyleId>{5C22544A-7EE6-4342-B048-85BDC9FD1C3A}</a:tableStyleId>
                </a:tblPr>
                <a:tblGrid>
                  <a:gridCol w="1144973">
                    <a:extLst>
                      <a:ext uri="{9D8B030D-6E8A-4147-A177-3AD203B41FA5}">
                        <a16:colId xmlns:a16="http://schemas.microsoft.com/office/drawing/2014/main" val="2349592764"/>
                      </a:ext>
                    </a:extLst>
                  </a:gridCol>
                  <a:gridCol w="1108794">
                    <a:extLst>
                      <a:ext uri="{9D8B030D-6E8A-4147-A177-3AD203B41FA5}">
                        <a16:colId xmlns:a16="http://schemas.microsoft.com/office/drawing/2014/main" val="1578242607"/>
                      </a:ext>
                    </a:extLst>
                  </a:gridCol>
                  <a:gridCol w="834014">
                    <a:extLst>
                      <a:ext uri="{9D8B030D-6E8A-4147-A177-3AD203B41FA5}">
                        <a16:colId xmlns:a16="http://schemas.microsoft.com/office/drawing/2014/main" val="4176053068"/>
                      </a:ext>
                    </a:extLst>
                  </a:gridCol>
                  <a:gridCol w="1179420">
                    <a:extLst>
                      <a:ext uri="{9D8B030D-6E8A-4147-A177-3AD203B41FA5}">
                        <a16:colId xmlns:a16="http://schemas.microsoft.com/office/drawing/2014/main" val="4192633106"/>
                      </a:ext>
                    </a:extLst>
                  </a:gridCol>
                </a:tblGrid>
                <a:tr h="309563">
                  <a:tc>
                    <a:txBody>
                      <a:bodyPr/>
                      <a:lstStyle/>
                      <a:p>
                        <a:r>
                          <a:rPr lang="ca-ES" sz="1400" dirty="0"/>
                          <a:t>Empresa</a:t>
                        </a:r>
                      </a:p>
                    </a:txBody>
                    <a:tcPr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/>
                          <a:t>Número de persones </a:t>
                        </a:r>
                      </a:p>
                    </a:txBody>
                    <a:tcPr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/>
                          <a:t>Citades</a:t>
                        </a:r>
                      </a:p>
                    </a:txBody>
                    <a:tcPr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/>
                          <a:t>Compareixen</a:t>
                        </a:r>
                      </a:p>
                    </a:txBody>
                    <a:tcPr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3700356235"/>
                    </a:ext>
                  </a:extLst>
                </a:tr>
              </a:tbl>
            </a:graphicData>
          </a:graphic>
        </p:graphicFrame>
        <p:graphicFrame>
          <p:nvGraphicFramePr>
            <p:cNvPr id="17" name="Tabla 11">
              <a:extLst>
                <a:ext uri="{FF2B5EF4-FFF2-40B4-BE49-F238E27FC236}">
                  <a16:creationId xmlns:a16="http://schemas.microsoft.com/office/drawing/2014/main" id="{4F2D7F56-82A7-4503-B5D5-8560C9D38E76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855166853"/>
                </p:ext>
              </p:extLst>
            </p:nvPr>
          </p:nvGraphicFramePr>
          <p:xfrm>
            <a:off x="1102758" y="1954891"/>
            <a:ext cx="4284364" cy="361540"/>
          </p:xfrm>
          <a:graphic>
            <a:graphicData uri="http://schemas.openxmlformats.org/drawingml/2006/table">
              <a:tbl>
                <a:tblPr firstRow="1" bandRow="1">
                  <a:tableStyleId>{5C22544A-7EE6-4342-B048-85BDC9FD1C3A}</a:tableStyleId>
                </a:tblPr>
                <a:tblGrid>
                  <a:gridCol w="1127976">
                    <a:extLst>
                      <a:ext uri="{9D8B030D-6E8A-4147-A177-3AD203B41FA5}">
                        <a16:colId xmlns:a16="http://schemas.microsoft.com/office/drawing/2014/main" val="2349592764"/>
                      </a:ext>
                    </a:extLst>
                  </a:gridCol>
                  <a:gridCol w="1115367">
                    <a:extLst>
                      <a:ext uri="{9D8B030D-6E8A-4147-A177-3AD203B41FA5}">
                        <a16:colId xmlns:a16="http://schemas.microsoft.com/office/drawing/2014/main" val="1578242607"/>
                      </a:ext>
                    </a:extLst>
                  </a:gridCol>
                  <a:gridCol w="834013">
                    <a:extLst>
                      <a:ext uri="{9D8B030D-6E8A-4147-A177-3AD203B41FA5}">
                        <a16:colId xmlns:a16="http://schemas.microsoft.com/office/drawing/2014/main" val="263250785"/>
                      </a:ext>
                    </a:extLst>
                  </a:gridCol>
                  <a:gridCol w="1189845">
                    <a:extLst>
                      <a:ext uri="{9D8B030D-6E8A-4147-A177-3AD203B41FA5}">
                        <a16:colId xmlns:a16="http://schemas.microsoft.com/office/drawing/2014/main" val="4192633106"/>
                      </a:ext>
                    </a:extLst>
                  </a:gridCol>
                </a:tblGrid>
                <a:tr h="370840">
                  <a:tc>
                    <a:txBody>
                      <a:bodyPr/>
                      <a:lstStyle/>
                      <a:p>
                        <a:r>
                          <a:rPr lang="ca-ES" sz="1400" dirty="0"/>
                          <a:t>SOREA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/>
                          <a:t>20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/>
                          <a:t>20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/>
                          <a:t>2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3700356235"/>
                    </a:ext>
                  </a:extLst>
                </a:tr>
              </a:tbl>
            </a:graphicData>
          </a:graphic>
        </p:graphicFrame>
        <p:graphicFrame>
          <p:nvGraphicFramePr>
            <p:cNvPr id="32" name="Tabla 11">
              <a:extLst>
                <a:ext uri="{FF2B5EF4-FFF2-40B4-BE49-F238E27FC236}">
                  <a16:creationId xmlns:a16="http://schemas.microsoft.com/office/drawing/2014/main" id="{BECB412F-2EFF-4210-A945-D0CD6EFFE8A5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57035856"/>
                </p:ext>
              </p:extLst>
            </p:nvPr>
          </p:nvGraphicFramePr>
          <p:xfrm>
            <a:off x="3709909" y="4015607"/>
            <a:ext cx="4284364" cy="505165"/>
          </p:xfrm>
          <a:graphic>
            <a:graphicData uri="http://schemas.openxmlformats.org/drawingml/2006/table">
              <a:tbl>
                <a:tblPr firstRow="1" bandRow="1">
                  <a:tableStyleId>{5C22544A-7EE6-4342-B048-85BDC9FD1C3A}</a:tableStyleId>
                </a:tblPr>
                <a:tblGrid>
                  <a:gridCol w="942478">
                    <a:extLst>
                      <a:ext uri="{9D8B030D-6E8A-4147-A177-3AD203B41FA5}">
                        <a16:colId xmlns:a16="http://schemas.microsoft.com/office/drawing/2014/main" val="2349592764"/>
                      </a:ext>
                    </a:extLst>
                  </a:gridCol>
                  <a:gridCol w="1150581">
                    <a:extLst>
                      <a:ext uri="{9D8B030D-6E8A-4147-A177-3AD203B41FA5}">
                        <a16:colId xmlns:a16="http://schemas.microsoft.com/office/drawing/2014/main" val="1578242607"/>
                      </a:ext>
                    </a:extLst>
                  </a:gridCol>
                  <a:gridCol w="1195754">
                    <a:extLst>
                      <a:ext uri="{9D8B030D-6E8A-4147-A177-3AD203B41FA5}">
                        <a16:colId xmlns:a16="http://schemas.microsoft.com/office/drawing/2014/main" val="4176053068"/>
                      </a:ext>
                    </a:extLst>
                  </a:gridCol>
                  <a:gridCol w="978388">
                    <a:extLst>
                      <a:ext uri="{9D8B030D-6E8A-4147-A177-3AD203B41FA5}">
                        <a16:colId xmlns:a16="http://schemas.microsoft.com/office/drawing/2014/main" val="4192633106"/>
                      </a:ext>
                    </a:extLst>
                  </a:gridCol>
                </a:tblGrid>
                <a:tr h="328010">
                  <a:tc>
                    <a:txBody>
                      <a:bodyPr/>
                      <a:lstStyle/>
                      <a:p>
                        <a:r>
                          <a:rPr lang="ca-ES" sz="1400" dirty="0"/>
                          <a:t>140 Persones</a:t>
                        </a:r>
                      </a:p>
                    </a:txBody>
                    <a:tcPr>
                      <a:solidFill>
                        <a:schemeClr val="accent2"/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/>
                          <a:t>84 Persones citades</a:t>
                        </a:r>
                      </a:p>
                    </a:txBody>
                    <a:tcPr>
                      <a:solidFill>
                        <a:schemeClr val="accent2"/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/>
                          <a:t>12 Compareixen </a:t>
                        </a:r>
                      </a:p>
                    </a:txBody>
                    <a:tcPr>
                      <a:solidFill>
                        <a:schemeClr val="accent2"/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/>
                          <a:t>8 Informes </a:t>
                        </a:r>
                      </a:p>
                    </a:txBody>
                    <a:tcPr>
                      <a:solidFill>
                        <a:schemeClr val="accent2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3700356235"/>
                    </a:ext>
                  </a:extLst>
                </a:tr>
              </a:tbl>
            </a:graphicData>
          </a:graphic>
        </p:graphicFrame>
      </p:grpSp>
      <p:graphicFrame>
        <p:nvGraphicFramePr>
          <p:cNvPr id="18" name="Tabla 11">
            <a:extLst>
              <a:ext uri="{FF2B5EF4-FFF2-40B4-BE49-F238E27FC236}">
                <a16:creationId xmlns:a16="http://schemas.microsoft.com/office/drawing/2014/main" id="{659014DE-055D-4107-9367-7B949192281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6777165"/>
              </p:ext>
            </p:extLst>
          </p:nvPr>
        </p:nvGraphicFramePr>
        <p:xfrm>
          <a:off x="6020655" y="1096963"/>
          <a:ext cx="42672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7200">
                  <a:extLst>
                    <a:ext uri="{9D8B030D-6E8A-4147-A177-3AD203B41FA5}">
                      <a16:colId xmlns:a16="http://schemas.microsoft.com/office/drawing/2014/main" val="23495927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a-ES" dirty="0"/>
                        <a:t>LLUM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356235"/>
                  </a:ext>
                </a:extLst>
              </a:tr>
            </a:tbl>
          </a:graphicData>
        </a:graphic>
      </p:graphicFrame>
      <p:graphicFrame>
        <p:nvGraphicFramePr>
          <p:cNvPr id="20" name="Tabla 11">
            <a:extLst>
              <a:ext uri="{FF2B5EF4-FFF2-40B4-BE49-F238E27FC236}">
                <a16:creationId xmlns:a16="http://schemas.microsoft.com/office/drawing/2014/main" id="{65FE199A-3A70-4198-A5A2-9E4A32CA003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6915730"/>
              </p:ext>
            </p:extLst>
          </p:nvPr>
        </p:nvGraphicFramePr>
        <p:xfrm>
          <a:off x="6009817" y="1927914"/>
          <a:ext cx="426720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3981">
                  <a:extLst>
                    <a:ext uri="{9D8B030D-6E8A-4147-A177-3AD203B41FA5}">
                      <a16:colId xmlns:a16="http://schemas.microsoft.com/office/drawing/2014/main" val="2349592764"/>
                    </a:ext>
                  </a:extLst>
                </a:gridCol>
                <a:gridCol w="1034980">
                  <a:extLst>
                    <a:ext uri="{9D8B030D-6E8A-4147-A177-3AD203B41FA5}">
                      <a16:colId xmlns:a16="http://schemas.microsoft.com/office/drawing/2014/main" val="1578242607"/>
                    </a:ext>
                  </a:extLst>
                </a:gridCol>
                <a:gridCol w="795840">
                  <a:extLst>
                    <a:ext uri="{9D8B030D-6E8A-4147-A177-3AD203B41FA5}">
                      <a16:colId xmlns:a16="http://schemas.microsoft.com/office/drawing/2014/main" val="2102013826"/>
                    </a:ext>
                  </a:extLst>
                </a:gridCol>
                <a:gridCol w="1422400">
                  <a:extLst>
                    <a:ext uri="{9D8B030D-6E8A-4147-A177-3AD203B41FA5}">
                      <a16:colId xmlns:a16="http://schemas.microsoft.com/office/drawing/2014/main" val="41926331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a-ES" sz="1200" dirty="0"/>
                        <a:t>ESTABANELL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400" dirty="0"/>
                        <a:t>68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400" dirty="0"/>
                        <a:t>44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400" dirty="0"/>
                        <a:t>5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356235"/>
                  </a:ext>
                </a:extLst>
              </a:tr>
            </a:tbl>
          </a:graphicData>
        </a:graphic>
      </p:graphicFrame>
      <p:grpSp>
        <p:nvGrpSpPr>
          <p:cNvPr id="25" name="Grupo 24">
            <a:extLst>
              <a:ext uri="{FF2B5EF4-FFF2-40B4-BE49-F238E27FC236}">
                <a16:creationId xmlns:a16="http://schemas.microsoft.com/office/drawing/2014/main" id="{AA67D8DE-254C-41F4-B972-A8F83789891E}"/>
              </a:ext>
            </a:extLst>
          </p:cNvPr>
          <p:cNvGrpSpPr/>
          <p:nvPr/>
        </p:nvGrpSpPr>
        <p:grpSpPr>
          <a:xfrm>
            <a:off x="6009817" y="1416129"/>
            <a:ext cx="4272620" cy="1874470"/>
            <a:chOff x="6009817" y="1416129"/>
            <a:chExt cx="4272620" cy="1874470"/>
          </a:xfrm>
        </p:grpSpPr>
        <p:graphicFrame>
          <p:nvGraphicFramePr>
            <p:cNvPr id="19" name="Tabla 11">
              <a:extLst>
                <a:ext uri="{FF2B5EF4-FFF2-40B4-BE49-F238E27FC236}">
                  <a16:creationId xmlns:a16="http://schemas.microsoft.com/office/drawing/2014/main" id="{202F1661-2E15-44C1-A620-EED685844AF4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805814952"/>
                </p:ext>
              </p:extLst>
            </p:nvPr>
          </p:nvGraphicFramePr>
          <p:xfrm>
            <a:off x="6015236" y="1416129"/>
            <a:ext cx="4267201" cy="518160"/>
          </p:xfrm>
          <a:graphic>
            <a:graphicData uri="http://schemas.openxmlformats.org/drawingml/2006/table">
              <a:tbl>
                <a:tblPr firstRow="1" bandRow="1">
                  <a:tableStyleId>{5C22544A-7EE6-4342-B048-85BDC9FD1C3A}</a:tableStyleId>
                </a:tblPr>
                <a:tblGrid>
                  <a:gridCol w="998513">
                    <a:extLst>
                      <a:ext uri="{9D8B030D-6E8A-4147-A177-3AD203B41FA5}">
                        <a16:colId xmlns:a16="http://schemas.microsoft.com/office/drawing/2014/main" val="2349592764"/>
                      </a:ext>
                    </a:extLst>
                  </a:gridCol>
                  <a:gridCol w="1045029">
                    <a:extLst>
                      <a:ext uri="{9D8B030D-6E8A-4147-A177-3AD203B41FA5}">
                        <a16:colId xmlns:a16="http://schemas.microsoft.com/office/drawing/2014/main" val="1578242607"/>
                      </a:ext>
                    </a:extLst>
                  </a:gridCol>
                  <a:gridCol w="813917">
                    <a:extLst>
                      <a:ext uri="{9D8B030D-6E8A-4147-A177-3AD203B41FA5}">
                        <a16:colId xmlns:a16="http://schemas.microsoft.com/office/drawing/2014/main" val="74658439"/>
                      </a:ext>
                    </a:extLst>
                  </a:gridCol>
                  <a:gridCol w="1409742">
                    <a:extLst>
                      <a:ext uri="{9D8B030D-6E8A-4147-A177-3AD203B41FA5}">
                        <a16:colId xmlns:a16="http://schemas.microsoft.com/office/drawing/2014/main" val="4192633106"/>
                      </a:ext>
                    </a:extLst>
                  </a:gridCol>
                </a:tblGrid>
                <a:tr h="370840">
                  <a:tc>
                    <a:txBody>
                      <a:bodyPr/>
                      <a:lstStyle/>
                      <a:p>
                        <a:r>
                          <a:rPr lang="ca-ES" sz="1400" dirty="0"/>
                          <a:t>Empresa</a:t>
                        </a:r>
                      </a:p>
                    </a:txBody>
                    <a:tcPr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/>
                          <a:t>Número de persones </a:t>
                        </a:r>
                      </a:p>
                    </a:txBody>
                    <a:tcPr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/>
                          <a:t>Citades</a:t>
                        </a:r>
                      </a:p>
                    </a:txBody>
                    <a:tcPr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/>
                          <a:t>Compareixen</a:t>
                        </a:r>
                      </a:p>
                    </a:txBody>
                    <a:tcPr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3700356235"/>
                    </a:ext>
                  </a:extLst>
                </a:tr>
              </a:tbl>
            </a:graphicData>
          </a:graphic>
        </p:graphicFrame>
        <p:graphicFrame>
          <p:nvGraphicFramePr>
            <p:cNvPr id="21" name="Tabla 11">
              <a:extLst>
                <a:ext uri="{FF2B5EF4-FFF2-40B4-BE49-F238E27FC236}">
                  <a16:creationId xmlns:a16="http://schemas.microsoft.com/office/drawing/2014/main" id="{F4B2DE66-3572-42D7-A80C-4A103DC53865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836741927"/>
                </p:ext>
              </p:extLst>
            </p:nvPr>
          </p:nvGraphicFramePr>
          <p:xfrm>
            <a:off x="6009817" y="2260654"/>
            <a:ext cx="4267201" cy="370840"/>
          </p:xfrm>
          <a:graphic>
            <a:graphicData uri="http://schemas.openxmlformats.org/drawingml/2006/table">
              <a:tbl>
                <a:tblPr firstRow="1" bandRow="1">
                  <a:tableStyleId>{5C22544A-7EE6-4342-B048-85BDC9FD1C3A}</a:tableStyleId>
                </a:tblPr>
                <a:tblGrid>
                  <a:gridCol w="1013981">
                    <a:extLst>
                      <a:ext uri="{9D8B030D-6E8A-4147-A177-3AD203B41FA5}">
                        <a16:colId xmlns:a16="http://schemas.microsoft.com/office/drawing/2014/main" val="2349592764"/>
                      </a:ext>
                    </a:extLst>
                  </a:gridCol>
                  <a:gridCol w="1034980">
                    <a:extLst>
                      <a:ext uri="{9D8B030D-6E8A-4147-A177-3AD203B41FA5}">
                        <a16:colId xmlns:a16="http://schemas.microsoft.com/office/drawing/2014/main" val="1578242607"/>
                      </a:ext>
                    </a:extLst>
                  </a:gridCol>
                  <a:gridCol w="795840">
                    <a:extLst>
                      <a:ext uri="{9D8B030D-6E8A-4147-A177-3AD203B41FA5}">
                        <a16:colId xmlns:a16="http://schemas.microsoft.com/office/drawing/2014/main" val="1892343195"/>
                      </a:ext>
                    </a:extLst>
                  </a:gridCol>
                  <a:gridCol w="1422400">
                    <a:extLst>
                      <a:ext uri="{9D8B030D-6E8A-4147-A177-3AD203B41FA5}">
                        <a16:colId xmlns:a16="http://schemas.microsoft.com/office/drawing/2014/main" val="4192633106"/>
                      </a:ext>
                    </a:extLst>
                  </a:gridCol>
                </a:tblGrid>
                <a:tr h="370840">
                  <a:tc>
                    <a:txBody>
                      <a:bodyPr/>
                      <a:lstStyle/>
                      <a:p>
                        <a:r>
                          <a:rPr lang="ca-ES" sz="1200" dirty="0"/>
                          <a:t>ENDESA</a:t>
                        </a:r>
                      </a:p>
                    </a:txBody>
                    <a:tcPr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/>
                          <a:t>38</a:t>
                        </a:r>
                      </a:p>
                    </a:txBody>
                    <a:tcPr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/>
                          <a:t>11</a:t>
                        </a:r>
                      </a:p>
                    </a:txBody>
                    <a:tcPr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/>
                          <a:t>4</a:t>
                        </a:r>
                      </a:p>
                    </a:txBody>
                    <a:tcPr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3700356235"/>
                    </a:ext>
                  </a:extLst>
                </a:tr>
              </a:tbl>
            </a:graphicData>
          </a:graphic>
        </p:graphicFrame>
        <p:graphicFrame>
          <p:nvGraphicFramePr>
            <p:cNvPr id="22" name="Tabla 11">
              <a:extLst>
                <a:ext uri="{FF2B5EF4-FFF2-40B4-BE49-F238E27FC236}">
                  <a16:creationId xmlns:a16="http://schemas.microsoft.com/office/drawing/2014/main" id="{E5E75C1F-6D2C-4577-AD65-FCB6B0C48602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851642068"/>
                </p:ext>
              </p:extLst>
            </p:nvPr>
          </p:nvGraphicFramePr>
          <p:xfrm>
            <a:off x="6009817" y="2587019"/>
            <a:ext cx="4267201" cy="370840"/>
          </p:xfrm>
          <a:graphic>
            <a:graphicData uri="http://schemas.openxmlformats.org/drawingml/2006/table">
              <a:tbl>
                <a:tblPr firstRow="1" bandRow="1">
                  <a:tableStyleId>{5C22544A-7EE6-4342-B048-85BDC9FD1C3A}</a:tableStyleId>
                </a:tblPr>
                <a:tblGrid>
                  <a:gridCol w="1013981">
                    <a:extLst>
                      <a:ext uri="{9D8B030D-6E8A-4147-A177-3AD203B41FA5}">
                        <a16:colId xmlns:a16="http://schemas.microsoft.com/office/drawing/2014/main" val="2349592764"/>
                      </a:ext>
                    </a:extLst>
                  </a:gridCol>
                  <a:gridCol w="1034980">
                    <a:extLst>
                      <a:ext uri="{9D8B030D-6E8A-4147-A177-3AD203B41FA5}">
                        <a16:colId xmlns:a16="http://schemas.microsoft.com/office/drawing/2014/main" val="1578242607"/>
                      </a:ext>
                    </a:extLst>
                  </a:gridCol>
                  <a:gridCol w="795840">
                    <a:extLst>
                      <a:ext uri="{9D8B030D-6E8A-4147-A177-3AD203B41FA5}">
                        <a16:colId xmlns:a16="http://schemas.microsoft.com/office/drawing/2014/main" val="1608260885"/>
                      </a:ext>
                    </a:extLst>
                  </a:gridCol>
                  <a:gridCol w="1422400">
                    <a:extLst>
                      <a:ext uri="{9D8B030D-6E8A-4147-A177-3AD203B41FA5}">
                        <a16:colId xmlns:a16="http://schemas.microsoft.com/office/drawing/2014/main" val="4192633106"/>
                      </a:ext>
                    </a:extLst>
                  </a:gridCol>
                </a:tblGrid>
                <a:tr h="370840">
                  <a:tc>
                    <a:txBody>
                      <a:bodyPr/>
                      <a:lstStyle/>
                      <a:p>
                        <a:r>
                          <a:rPr lang="ca-ES" sz="1200" dirty="0"/>
                          <a:t>NATURGY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/>
                          <a:t>1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/>
                          <a:t>1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/>
                          <a:t>0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3700356235"/>
                    </a:ext>
                  </a:extLst>
                </a:tr>
              </a:tbl>
            </a:graphicData>
          </a:graphic>
        </p:graphicFrame>
        <p:graphicFrame>
          <p:nvGraphicFramePr>
            <p:cNvPr id="23" name="Tabla 11">
              <a:extLst>
                <a:ext uri="{FF2B5EF4-FFF2-40B4-BE49-F238E27FC236}">
                  <a16:creationId xmlns:a16="http://schemas.microsoft.com/office/drawing/2014/main" id="{CCF70FB5-370F-4189-A2C1-E0B6548D82E1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14464418"/>
                </p:ext>
              </p:extLst>
            </p:nvPr>
          </p:nvGraphicFramePr>
          <p:xfrm>
            <a:off x="6009817" y="2919759"/>
            <a:ext cx="4267201" cy="370840"/>
          </p:xfrm>
          <a:graphic>
            <a:graphicData uri="http://schemas.openxmlformats.org/drawingml/2006/table">
              <a:tbl>
                <a:tblPr firstRow="1" bandRow="1">
                  <a:tableStyleId>{5C22544A-7EE6-4342-B048-85BDC9FD1C3A}</a:tableStyleId>
                </a:tblPr>
                <a:tblGrid>
                  <a:gridCol w="1003143">
                    <a:extLst>
                      <a:ext uri="{9D8B030D-6E8A-4147-A177-3AD203B41FA5}">
                        <a16:colId xmlns:a16="http://schemas.microsoft.com/office/drawing/2014/main" val="2349592764"/>
                      </a:ext>
                    </a:extLst>
                  </a:gridCol>
                  <a:gridCol w="1034980">
                    <a:extLst>
                      <a:ext uri="{9D8B030D-6E8A-4147-A177-3AD203B41FA5}">
                        <a16:colId xmlns:a16="http://schemas.microsoft.com/office/drawing/2014/main" val="1578242607"/>
                      </a:ext>
                    </a:extLst>
                  </a:gridCol>
                  <a:gridCol w="806678">
                    <a:extLst>
                      <a:ext uri="{9D8B030D-6E8A-4147-A177-3AD203B41FA5}">
                        <a16:colId xmlns:a16="http://schemas.microsoft.com/office/drawing/2014/main" val="560898058"/>
                      </a:ext>
                    </a:extLst>
                  </a:gridCol>
                  <a:gridCol w="1422400">
                    <a:extLst>
                      <a:ext uri="{9D8B030D-6E8A-4147-A177-3AD203B41FA5}">
                        <a16:colId xmlns:a16="http://schemas.microsoft.com/office/drawing/2014/main" val="4192633106"/>
                      </a:ext>
                    </a:extLst>
                  </a:gridCol>
                </a:tblGrid>
                <a:tr h="370840">
                  <a:tc>
                    <a:txBody>
                      <a:bodyPr/>
                      <a:lstStyle/>
                      <a:p>
                        <a:r>
                          <a:rPr lang="ca-ES" sz="1200" dirty="0"/>
                          <a:t>IBERDROLA</a:t>
                        </a:r>
                      </a:p>
                    </a:txBody>
                    <a:tcPr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/>
                          <a:t>4</a:t>
                        </a:r>
                      </a:p>
                    </a:txBody>
                    <a:tcPr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/>
                          <a:t>1</a:t>
                        </a:r>
                      </a:p>
                    </a:txBody>
                    <a:tcPr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/>
                          <a:t>0</a:t>
                        </a:r>
                      </a:p>
                    </a:txBody>
                    <a:tcPr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3700356235"/>
                    </a:ext>
                  </a:extLst>
                </a:tr>
              </a:tbl>
            </a:graphicData>
          </a:graphic>
        </p:graphicFrame>
      </p:grpSp>
      <p:grpSp>
        <p:nvGrpSpPr>
          <p:cNvPr id="29" name="Grupo 28">
            <a:extLst>
              <a:ext uri="{FF2B5EF4-FFF2-40B4-BE49-F238E27FC236}">
                <a16:creationId xmlns:a16="http://schemas.microsoft.com/office/drawing/2014/main" id="{55F4F65C-5CAF-4D77-A566-1B42952472A1}"/>
              </a:ext>
            </a:extLst>
          </p:cNvPr>
          <p:cNvGrpSpPr/>
          <p:nvPr/>
        </p:nvGrpSpPr>
        <p:grpSpPr>
          <a:xfrm>
            <a:off x="1127483" y="2949976"/>
            <a:ext cx="4267201" cy="889000"/>
            <a:chOff x="1127483" y="2949976"/>
            <a:chExt cx="4267201" cy="889000"/>
          </a:xfrm>
        </p:grpSpPr>
        <p:graphicFrame>
          <p:nvGraphicFramePr>
            <p:cNvPr id="26" name="Tabla 11">
              <a:extLst>
                <a:ext uri="{FF2B5EF4-FFF2-40B4-BE49-F238E27FC236}">
                  <a16:creationId xmlns:a16="http://schemas.microsoft.com/office/drawing/2014/main" id="{6CE7C0E1-D561-4662-9998-075276AA6306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009965777"/>
                </p:ext>
              </p:extLst>
            </p:nvPr>
          </p:nvGraphicFramePr>
          <p:xfrm>
            <a:off x="1127483" y="3468136"/>
            <a:ext cx="4267201" cy="370840"/>
          </p:xfrm>
          <a:graphic>
            <a:graphicData uri="http://schemas.openxmlformats.org/drawingml/2006/table">
              <a:tbl>
                <a:tblPr firstRow="1" bandRow="1">
                  <a:tableStyleId>{5C22544A-7EE6-4342-B048-85BDC9FD1C3A}</a:tableStyleId>
                </a:tblPr>
                <a:tblGrid>
                  <a:gridCol w="1144973">
                    <a:extLst>
                      <a:ext uri="{9D8B030D-6E8A-4147-A177-3AD203B41FA5}">
                        <a16:colId xmlns:a16="http://schemas.microsoft.com/office/drawing/2014/main" val="2349592764"/>
                      </a:ext>
                    </a:extLst>
                  </a:gridCol>
                  <a:gridCol w="1124263">
                    <a:extLst>
                      <a:ext uri="{9D8B030D-6E8A-4147-A177-3AD203B41FA5}">
                        <a16:colId xmlns:a16="http://schemas.microsoft.com/office/drawing/2014/main" val="1578242607"/>
                      </a:ext>
                    </a:extLst>
                  </a:gridCol>
                  <a:gridCol w="834012">
                    <a:extLst>
                      <a:ext uri="{9D8B030D-6E8A-4147-A177-3AD203B41FA5}">
                        <a16:colId xmlns:a16="http://schemas.microsoft.com/office/drawing/2014/main" val="263250785"/>
                      </a:ext>
                    </a:extLst>
                  </a:gridCol>
                  <a:gridCol w="1163953">
                    <a:extLst>
                      <a:ext uri="{9D8B030D-6E8A-4147-A177-3AD203B41FA5}">
                        <a16:colId xmlns:a16="http://schemas.microsoft.com/office/drawing/2014/main" val="4192633106"/>
                      </a:ext>
                    </a:extLst>
                  </a:gridCol>
                </a:tblGrid>
                <a:tr h="370840">
                  <a:tc>
                    <a:txBody>
                      <a:bodyPr/>
                      <a:lstStyle/>
                      <a:p>
                        <a:r>
                          <a:rPr lang="ca-ES" sz="1400" dirty="0"/>
                          <a:t>VITOGAS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/>
                          <a:t>9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/>
                          <a:t>7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/>
                          <a:t>1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3700356235"/>
                    </a:ext>
                  </a:extLst>
                </a:tr>
              </a:tbl>
            </a:graphicData>
          </a:graphic>
        </p:graphicFrame>
        <p:graphicFrame>
          <p:nvGraphicFramePr>
            <p:cNvPr id="27" name="Tabla 11">
              <a:extLst>
                <a:ext uri="{FF2B5EF4-FFF2-40B4-BE49-F238E27FC236}">
                  <a16:creationId xmlns:a16="http://schemas.microsoft.com/office/drawing/2014/main" id="{0B06782E-02E6-4801-9990-FBF47238422F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617300537"/>
                </p:ext>
              </p:extLst>
            </p:nvPr>
          </p:nvGraphicFramePr>
          <p:xfrm>
            <a:off x="1127483" y="2949976"/>
            <a:ext cx="4267201" cy="518160"/>
          </p:xfrm>
          <a:graphic>
            <a:graphicData uri="http://schemas.openxmlformats.org/drawingml/2006/table">
              <a:tbl>
                <a:tblPr firstRow="1" bandRow="1">
                  <a:tableStyleId>{5C22544A-7EE6-4342-B048-85BDC9FD1C3A}</a:tableStyleId>
                </a:tblPr>
                <a:tblGrid>
                  <a:gridCol w="1144973">
                    <a:extLst>
                      <a:ext uri="{9D8B030D-6E8A-4147-A177-3AD203B41FA5}">
                        <a16:colId xmlns:a16="http://schemas.microsoft.com/office/drawing/2014/main" val="2349592764"/>
                      </a:ext>
                    </a:extLst>
                  </a:gridCol>
                  <a:gridCol w="1108794">
                    <a:extLst>
                      <a:ext uri="{9D8B030D-6E8A-4147-A177-3AD203B41FA5}">
                        <a16:colId xmlns:a16="http://schemas.microsoft.com/office/drawing/2014/main" val="1578242607"/>
                      </a:ext>
                    </a:extLst>
                  </a:gridCol>
                  <a:gridCol w="834014">
                    <a:extLst>
                      <a:ext uri="{9D8B030D-6E8A-4147-A177-3AD203B41FA5}">
                        <a16:colId xmlns:a16="http://schemas.microsoft.com/office/drawing/2014/main" val="4176053068"/>
                      </a:ext>
                    </a:extLst>
                  </a:gridCol>
                  <a:gridCol w="1179420">
                    <a:extLst>
                      <a:ext uri="{9D8B030D-6E8A-4147-A177-3AD203B41FA5}">
                        <a16:colId xmlns:a16="http://schemas.microsoft.com/office/drawing/2014/main" val="4192633106"/>
                      </a:ext>
                    </a:extLst>
                  </a:gridCol>
                </a:tblGrid>
                <a:tr h="309563">
                  <a:tc>
                    <a:txBody>
                      <a:bodyPr/>
                      <a:lstStyle/>
                      <a:p>
                        <a:r>
                          <a:rPr lang="ca-ES" sz="1400" dirty="0"/>
                          <a:t>Empresa</a:t>
                        </a:r>
                      </a:p>
                    </a:txBody>
                    <a:tcPr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/>
                          <a:t>Número de persones </a:t>
                        </a:r>
                      </a:p>
                    </a:txBody>
                    <a:tcPr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/>
                          <a:t>Citades</a:t>
                        </a:r>
                      </a:p>
                    </a:txBody>
                    <a:tcPr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/>
                          <a:t>Compareixen</a:t>
                        </a:r>
                      </a:p>
                    </a:txBody>
                    <a:tcPr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3700356235"/>
                    </a:ext>
                  </a:extLst>
                </a:tr>
              </a:tbl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603739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662473" y="465268"/>
            <a:ext cx="10689150" cy="964521"/>
          </a:xfrm>
          <a:prstGeom prst="rect">
            <a:avLst/>
          </a:prstGeom>
          <a:solidFill>
            <a:srgbClr val="4BB7E7"/>
          </a:solidFill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4800" dirty="0">
                <a:solidFill>
                  <a:prstClr val="white"/>
                </a:solidFill>
              </a:rPr>
              <a:t> </a:t>
            </a:r>
            <a:r>
              <a:rPr lang="es-ES" sz="3600" cap="all" dirty="0">
                <a:solidFill>
                  <a:schemeClr val="bg1"/>
                </a:solidFill>
              </a:rPr>
              <a:t>Visites / </a:t>
            </a:r>
            <a:r>
              <a:rPr lang="ca-ES" sz="3600" cap="all" dirty="0">
                <a:solidFill>
                  <a:schemeClr val="bg1"/>
                </a:solidFill>
              </a:rPr>
              <a:t>trucades</a:t>
            </a:r>
            <a:r>
              <a:rPr lang="es-ES" sz="3600" cap="all" dirty="0">
                <a:solidFill>
                  <a:schemeClr val="bg1"/>
                </a:solidFill>
              </a:rPr>
              <a:t>  Serveis Socials</a:t>
            </a:r>
            <a:endParaRPr lang="ca-ES" sz="3600" cap="all" dirty="0">
              <a:solidFill>
                <a:schemeClr val="bg1"/>
              </a:solidFill>
            </a:endParaRPr>
          </a:p>
        </p:txBody>
      </p:sp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112862380"/>
              </p:ext>
            </p:extLst>
          </p:nvPr>
        </p:nvGraphicFramePr>
        <p:xfrm>
          <a:off x="6727371" y="1231641"/>
          <a:ext cx="5197150" cy="4220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4791020"/>
              </p:ext>
            </p:extLst>
          </p:nvPr>
        </p:nvGraphicFramePr>
        <p:xfrm>
          <a:off x="4170784" y="3911729"/>
          <a:ext cx="2482108" cy="904194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4342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7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1309">
                <a:tc>
                  <a:txBody>
                    <a:bodyPr/>
                    <a:lstStyle/>
                    <a:p>
                      <a:r>
                        <a:rPr lang="ca-ES" sz="1400" b="0" baseline="0" noProof="0" dirty="0"/>
                        <a:t>Servei Orient.</a:t>
                      </a:r>
                      <a:r>
                        <a:rPr lang="es-ES" sz="1400" b="0" baseline="0" dirty="0"/>
                        <a:t> Jurídica</a:t>
                      </a:r>
                      <a:endParaRPr lang="ca-ES" sz="14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0" baseline="0" dirty="0"/>
                        <a:t>32</a:t>
                      </a:r>
                      <a:endParaRPr lang="ca-ES" sz="14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6034">
                <a:tc>
                  <a:txBody>
                    <a:bodyPr/>
                    <a:lstStyle/>
                    <a:p>
                      <a:r>
                        <a:rPr lang="es-ES" sz="1400" baseline="0" dirty="0"/>
                        <a:t>Serveis Socials</a:t>
                      </a:r>
                      <a:endParaRPr lang="ca-ES" sz="14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aseline="0" dirty="0"/>
                        <a:t>716</a:t>
                      </a:r>
                      <a:endParaRPr lang="ca-ES" sz="14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8" name="7 Conector recto de flecha"/>
          <p:cNvCxnSpPr/>
          <p:nvPr/>
        </p:nvCxnSpPr>
        <p:spPr>
          <a:xfrm>
            <a:off x="2662762" y="3866605"/>
            <a:ext cx="0" cy="7386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940553"/>
              </p:ext>
            </p:extLst>
          </p:nvPr>
        </p:nvGraphicFramePr>
        <p:xfrm>
          <a:off x="597159" y="1495469"/>
          <a:ext cx="3573625" cy="343638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664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71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1177">
                <a:tc gridSpan="2">
                  <a:txBody>
                    <a:bodyPr/>
                    <a:lstStyle/>
                    <a:p>
                      <a:r>
                        <a:rPr lang="ca-ES" noProof="0" dirty="0"/>
                        <a:t>Visites / trucades </a:t>
                      </a:r>
                    </a:p>
                    <a:p>
                      <a:r>
                        <a:rPr lang="ca-ES" noProof="0" dirty="0"/>
                        <a:t>Oficines Serveis Socials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828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a-ES" sz="18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Trucades rebudes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a-ES" sz="18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4.639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79714">
                <a:tc>
                  <a:txBody>
                    <a:bodyPr/>
                    <a:lstStyle/>
                    <a:p>
                      <a:r>
                        <a:rPr lang="ca-ES" noProof="0" dirty="0"/>
                        <a:t>Trucades realitzades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2.753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78308">
                <a:tc>
                  <a:txBody>
                    <a:bodyPr/>
                    <a:lstStyle/>
                    <a:p>
                      <a:r>
                        <a:rPr lang="ca-ES" noProof="0" dirty="0"/>
                        <a:t>Recepció de visites</a:t>
                      </a:r>
                    </a:p>
                    <a:p>
                      <a:endParaRPr lang="ca-E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748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9" name="5 Tabla">
            <a:extLst>
              <a:ext uri="{FF2B5EF4-FFF2-40B4-BE49-F238E27FC236}">
                <a16:creationId xmlns:a16="http://schemas.microsoft.com/office/drawing/2014/main" id="{92616826-C475-41B3-A809-593288BF69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8413041"/>
              </p:ext>
            </p:extLst>
          </p:nvPr>
        </p:nvGraphicFramePr>
        <p:xfrm>
          <a:off x="4170784" y="2908459"/>
          <a:ext cx="2482108" cy="887343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4370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50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0573">
                <a:tc>
                  <a:txBody>
                    <a:bodyPr/>
                    <a:lstStyle/>
                    <a:p>
                      <a:r>
                        <a:rPr lang="ca-ES" sz="1400" b="0" baseline="0" noProof="0" dirty="0"/>
                        <a:t>Servei Orient.</a:t>
                      </a:r>
                      <a:r>
                        <a:rPr lang="es-ES" sz="1400" b="0" baseline="0" dirty="0"/>
                        <a:t> Jurídica</a:t>
                      </a:r>
                      <a:endParaRPr lang="ca-ES" sz="14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0" baseline="0" dirty="0"/>
                        <a:t>68</a:t>
                      </a:r>
                      <a:endParaRPr lang="ca-ES" sz="14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9183">
                <a:tc>
                  <a:txBody>
                    <a:bodyPr/>
                    <a:lstStyle/>
                    <a:p>
                      <a:r>
                        <a:rPr lang="es-ES" sz="1400" baseline="0" dirty="0"/>
                        <a:t>Serveis Socials</a:t>
                      </a:r>
                      <a:endParaRPr lang="ca-ES" sz="14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aseline="0" dirty="0"/>
                        <a:t>2.685</a:t>
                      </a:r>
                      <a:endParaRPr lang="ca-ES" sz="14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18225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4807429"/>
              </p:ext>
            </p:extLst>
          </p:nvPr>
        </p:nvGraphicFramePr>
        <p:xfrm>
          <a:off x="811851" y="1466853"/>
          <a:ext cx="4623274" cy="444912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7602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13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16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1061">
                <a:tc>
                  <a:txBody>
                    <a:bodyPr/>
                    <a:lstStyle/>
                    <a:p>
                      <a:pPr algn="l"/>
                      <a:r>
                        <a:rPr lang="ca-ES" dirty="0"/>
                        <a:t>Problemàtiques ateses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1.127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%  </a:t>
                      </a:r>
                      <a:endParaRPr lang="ca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8674">
                <a:tc>
                  <a:txBody>
                    <a:bodyPr/>
                    <a:lstStyle/>
                    <a:p>
                      <a:r>
                        <a:rPr lang="ca-ES" noProof="0" dirty="0"/>
                        <a:t>Aprenentatge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20</a:t>
                      </a:r>
                      <a:endParaRPr lang="ca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2%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8674">
                <a:tc>
                  <a:txBody>
                    <a:bodyPr/>
                    <a:lstStyle/>
                    <a:p>
                      <a:r>
                        <a:rPr lang="ca-ES" noProof="0" dirty="0"/>
                        <a:t>Discapacitats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chemeClr val="dk1"/>
                          </a:solidFill>
                        </a:rPr>
                        <a:t>54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5%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8674">
                <a:tc>
                  <a:txBody>
                    <a:bodyPr/>
                    <a:lstStyle/>
                    <a:p>
                      <a:r>
                        <a:rPr lang="ca-ES" noProof="0" dirty="0"/>
                        <a:t>Econòmiques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chemeClr val="dk1"/>
                          </a:solidFill>
                        </a:rPr>
                        <a:t>413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36%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8674">
                <a:tc>
                  <a:txBody>
                    <a:bodyPr/>
                    <a:lstStyle/>
                    <a:p>
                      <a:r>
                        <a:rPr lang="ca-ES" noProof="0" dirty="0"/>
                        <a:t>Habitatge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43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4%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8674">
                <a:tc>
                  <a:txBody>
                    <a:bodyPr/>
                    <a:lstStyle/>
                    <a:p>
                      <a:r>
                        <a:rPr lang="ca-ES" noProof="0" dirty="0"/>
                        <a:t>Laborals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96</a:t>
                      </a:r>
                      <a:endParaRPr lang="ca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8%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8674">
                <a:tc>
                  <a:txBody>
                    <a:bodyPr/>
                    <a:lstStyle/>
                    <a:p>
                      <a:r>
                        <a:rPr lang="ca-ES" noProof="0" dirty="0"/>
                        <a:t>Mancances socials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290  </a:t>
                      </a:r>
                      <a:endParaRPr lang="ca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26%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8674">
                <a:tc>
                  <a:txBody>
                    <a:bodyPr/>
                    <a:lstStyle/>
                    <a:p>
                      <a:r>
                        <a:rPr lang="ca-ES" noProof="0" dirty="0"/>
                        <a:t>Salut i drogodependències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179 </a:t>
                      </a:r>
                      <a:endParaRPr lang="ca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16%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8674">
                <a:tc>
                  <a:txBody>
                    <a:bodyPr/>
                    <a:lstStyle/>
                    <a:p>
                      <a:r>
                        <a:rPr lang="ca-ES" noProof="0" dirty="0"/>
                        <a:t>Sospita</a:t>
                      </a:r>
                      <a:r>
                        <a:rPr lang="ca-ES" baseline="0" noProof="0" dirty="0"/>
                        <a:t> de maltractament</a:t>
                      </a:r>
                      <a:endParaRPr lang="ca-E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24</a:t>
                      </a:r>
                      <a:endParaRPr lang="ca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2%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8674">
                <a:tc>
                  <a:txBody>
                    <a:bodyPr/>
                    <a:lstStyle/>
                    <a:p>
                      <a:r>
                        <a:rPr lang="ca-ES" noProof="0" dirty="0"/>
                        <a:t>Altres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8</a:t>
                      </a:r>
                      <a:endParaRPr lang="ca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dirty="0"/>
                        <a:t>1%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Títol 1"/>
          <p:cNvSpPr txBox="1">
            <a:spLocks/>
          </p:cNvSpPr>
          <p:nvPr/>
        </p:nvSpPr>
        <p:spPr>
          <a:xfrm>
            <a:off x="813601" y="477672"/>
            <a:ext cx="10759699" cy="815901"/>
          </a:xfrm>
          <a:prstGeom prst="rect">
            <a:avLst/>
          </a:prstGeom>
          <a:solidFill>
            <a:srgbClr val="4BB7E7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a-ES" dirty="0">
                <a:solidFill>
                  <a:schemeClr val="bg1"/>
                </a:solidFill>
              </a:rPr>
              <a:t> </a:t>
            </a:r>
            <a:r>
              <a:rPr lang="ca-ES" sz="3600" dirty="0">
                <a:solidFill>
                  <a:schemeClr val="bg1"/>
                </a:solidFill>
              </a:rPr>
              <a:t>PROBLEMÀTIQUES ATESES</a:t>
            </a:r>
          </a:p>
        </p:txBody>
      </p:sp>
      <p:graphicFrame>
        <p:nvGraphicFramePr>
          <p:cNvPr id="2" name="1 Gráfico"/>
          <p:cNvGraphicFramePr/>
          <p:nvPr>
            <p:extLst>
              <p:ext uri="{D42A27DB-BD31-4B8C-83A1-F6EECF244321}">
                <p14:modId xmlns:p14="http://schemas.microsoft.com/office/powerpoint/2010/main" val="1375546573"/>
              </p:ext>
            </p:extLst>
          </p:nvPr>
        </p:nvGraphicFramePr>
        <p:xfrm>
          <a:off x="5435125" y="1293573"/>
          <a:ext cx="6529567" cy="46239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78910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790414" y="465268"/>
            <a:ext cx="10228104" cy="954099"/>
          </a:xfrm>
          <a:prstGeom prst="rect">
            <a:avLst/>
          </a:prstGeom>
          <a:solidFill>
            <a:srgbClr val="4BB7E7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a-ES" dirty="0">
                <a:solidFill>
                  <a:schemeClr val="bg1"/>
                </a:solidFill>
              </a:rPr>
              <a:t> </a:t>
            </a:r>
            <a:r>
              <a:rPr lang="ca-ES" sz="3600" dirty="0">
                <a:solidFill>
                  <a:schemeClr val="bg1"/>
                </a:solidFill>
              </a:rPr>
              <a:t>AJUTS D’URGÈNCIA SOCIAL</a:t>
            </a: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8265156"/>
              </p:ext>
            </p:extLst>
          </p:nvPr>
        </p:nvGraphicFramePr>
        <p:xfrm>
          <a:off x="790414" y="1781619"/>
          <a:ext cx="4850368" cy="458048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7004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2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46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7730">
                <a:tc>
                  <a:txBody>
                    <a:bodyPr/>
                    <a:lstStyle/>
                    <a:p>
                      <a:r>
                        <a:rPr lang="ca-ES" noProof="0" dirty="0"/>
                        <a:t>Tipologia ajut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Nº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Import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707">
                <a:tc>
                  <a:txBody>
                    <a:bodyPr/>
                    <a:lstStyle/>
                    <a:p>
                      <a:r>
                        <a:rPr lang="ca-ES" sz="1600" noProof="0" dirty="0"/>
                        <a:t>Manutenció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600" noProof="0" dirty="0"/>
                        <a:t>162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sz="1600" noProof="0" dirty="0"/>
                        <a:t>35.676,59 €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5190">
                <a:tc>
                  <a:txBody>
                    <a:bodyPr/>
                    <a:lstStyle/>
                    <a:p>
                      <a:r>
                        <a:rPr lang="ca-ES" sz="1600" noProof="0" dirty="0"/>
                        <a:t>Habitatge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600" noProof="0" dirty="0"/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sz="1600" noProof="0" dirty="0"/>
                        <a:t>5.189,51 €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2610">
                <a:tc>
                  <a:txBody>
                    <a:bodyPr/>
                    <a:lstStyle/>
                    <a:p>
                      <a:r>
                        <a:rPr lang="ca-ES" sz="1600" noProof="0" dirty="0"/>
                        <a:t>Farmàcia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600" noProof="0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sz="1600" noProof="0" dirty="0"/>
                        <a:t>436,33 €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5962">
                <a:tc>
                  <a:txBody>
                    <a:bodyPr/>
                    <a:lstStyle/>
                    <a:p>
                      <a:r>
                        <a:rPr lang="ca-ES" sz="1600" noProof="0" dirty="0"/>
                        <a:t>Atenció a menors en risc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600" noProof="0" dirty="0"/>
                        <a:t>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sz="1600" noProof="0" dirty="0"/>
                        <a:t>17.865,90 €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8214">
                <a:tc>
                  <a:txBody>
                    <a:bodyPr/>
                    <a:lstStyle/>
                    <a:p>
                      <a:r>
                        <a:rPr lang="ca-ES" sz="1600" noProof="0" dirty="0"/>
                        <a:t>Desplaçaments</a:t>
                      </a:r>
                      <a:r>
                        <a:rPr lang="ca-ES" sz="1600" baseline="0" noProof="0" dirty="0"/>
                        <a:t> i transport</a:t>
                      </a:r>
                      <a:endParaRPr lang="ca-ES" sz="1600" i="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600" noProof="0" dirty="0"/>
                        <a:t>7</a:t>
                      </a:r>
                      <a:endParaRPr lang="ca-ES" sz="1600" i="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sz="1600" noProof="0" dirty="0"/>
                        <a:t>516,50 €</a:t>
                      </a:r>
                      <a:endParaRPr lang="ca-ES" sz="1600" i="0" noProof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277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600" noProof="0" dirty="0"/>
                        <a:t>Sepeli</a:t>
                      </a:r>
                      <a:endParaRPr lang="ca-ES" sz="1600" i="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600" i="0" noProof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sz="1600" noProof="0" dirty="0"/>
                        <a:t>1.920,06 €s</a:t>
                      </a:r>
                      <a:endParaRPr lang="ca-ES" sz="1600" i="0" noProof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277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600" i="0" noProof="0" dirty="0"/>
                        <a:t>Subministrament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600" i="0" noProof="0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sz="1600" i="0" noProof="0" dirty="0"/>
                        <a:t>2.830,41€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60744145"/>
                  </a:ext>
                </a:extLst>
              </a:tr>
              <a:tr h="4026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600" b="1" noProof="0" dirty="0"/>
                        <a:t>Total</a:t>
                      </a:r>
                      <a:endParaRPr lang="ca-ES" sz="1600" b="1" i="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600" b="1" noProof="0" dirty="0"/>
                        <a:t>208</a:t>
                      </a:r>
                      <a:endParaRPr lang="ca-ES" sz="1600" b="1" i="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sz="1600" b="1" noProof="0" dirty="0"/>
                        <a:t>61.604,89 €</a:t>
                      </a:r>
                      <a:endParaRPr lang="ca-ES" sz="1600" b="1" i="0" noProof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1513026721"/>
              </p:ext>
            </p:extLst>
          </p:nvPr>
        </p:nvGraphicFramePr>
        <p:xfrm>
          <a:off x="6137328" y="2076773"/>
          <a:ext cx="5734374" cy="443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821578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777237" y="354842"/>
            <a:ext cx="10777453" cy="762759"/>
          </a:xfrm>
          <a:prstGeom prst="rect">
            <a:avLst/>
          </a:prstGeom>
          <a:solidFill>
            <a:srgbClr val="4BB7E7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a-ES" dirty="0">
                <a:solidFill>
                  <a:schemeClr val="bg1"/>
                </a:solidFill>
              </a:rPr>
              <a:t> </a:t>
            </a:r>
            <a:r>
              <a:rPr lang="ca-ES" sz="3600" dirty="0">
                <a:solidFill>
                  <a:schemeClr val="bg1"/>
                </a:solidFill>
              </a:rPr>
              <a:t>BANC D’ALIMENTS </a:t>
            </a: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8016384"/>
              </p:ext>
            </p:extLst>
          </p:nvPr>
        </p:nvGraphicFramePr>
        <p:xfrm>
          <a:off x="777237" y="1412005"/>
          <a:ext cx="4879643" cy="51206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811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80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77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26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0816">
                <a:tc>
                  <a:txBody>
                    <a:bodyPr/>
                    <a:lstStyle/>
                    <a:p>
                      <a:r>
                        <a:rPr lang="ca-ES" noProof="0" dirty="0"/>
                        <a:t>2020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400" noProof="0" dirty="0"/>
                        <a:t>Beneficiaris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400" noProof="0" dirty="0"/>
                        <a:t>Famílies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400" noProof="0" dirty="0"/>
                        <a:t>Lliuraments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/>
                        <a:t>Gener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/>
                        <a:t>Febrer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/>
                        <a:t>Març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/>
                        <a:t>Abril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/>
                        <a:t>Maig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/>
                        <a:t>Juny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/>
                        <a:t>Juliol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/>
                        <a:t>Agost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/>
                        <a:t>Setembre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/>
                        <a:t>Octubre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/>
                        <a:t>Novembre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/>
                        <a:t>Desembre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7909">
                <a:tc>
                  <a:txBody>
                    <a:bodyPr/>
                    <a:lstStyle/>
                    <a:p>
                      <a:r>
                        <a:rPr lang="es-ES" dirty="0"/>
                        <a:t>TOTAL</a:t>
                      </a:r>
                      <a:endParaRPr lang="ca-E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1.107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24</a:t>
                      </a:r>
                      <a:endParaRPr lang="ca-E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5" name="QuadreDeText 4"/>
          <p:cNvSpPr txBox="1"/>
          <p:nvPr/>
        </p:nvSpPr>
        <p:spPr>
          <a:xfrm>
            <a:off x="6656176" y="1429163"/>
            <a:ext cx="46402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/>
              <a:t>FAMÍLIES BENEFICIÀRIES 2015-2020</a:t>
            </a:r>
          </a:p>
        </p:txBody>
      </p:sp>
      <p:graphicFrame>
        <p:nvGraphicFramePr>
          <p:cNvPr id="11" name="10 Gráfico"/>
          <p:cNvGraphicFramePr/>
          <p:nvPr>
            <p:extLst>
              <p:ext uri="{D42A27DB-BD31-4B8C-83A1-F6EECF244321}">
                <p14:modId xmlns:p14="http://schemas.microsoft.com/office/powerpoint/2010/main" val="3896052984"/>
              </p:ext>
            </p:extLst>
          </p:nvPr>
        </p:nvGraphicFramePr>
        <p:xfrm>
          <a:off x="5982345" y="1798495"/>
          <a:ext cx="5749871" cy="46178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398265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777237" y="465267"/>
            <a:ext cx="10777453" cy="926805"/>
          </a:xfrm>
          <a:prstGeom prst="rect">
            <a:avLst/>
          </a:prstGeom>
          <a:solidFill>
            <a:srgbClr val="4BB7E7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a-ES" dirty="0">
                <a:solidFill>
                  <a:schemeClr val="bg1"/>
                </a:solidFill>
              </a:rPr>
              <a:t> </a:t>
            </a:r>
            <a:r>
              <a:rPr lang="ca-ES" sz="3600" dirty="0">
                <a:solidFill>
                  <a:schemeClr val="bg1"/>
                </a:solidFill>
              </a:rPr>
              <a:t>TARGETA MONEDER SOCIAL 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777237" y="1662545"/>
            <a:ext cx="75022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a-ES" dirty="0"/>
          </a:p>
        </p:txBody>
      </p:sp>
      <p:graphicFrame>
        <p:nvGraphicFramePr>
          <p:cNvPr id="8" name="4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67940586"/>
              </p:ext>
            </p:extLst>
          </p:nvPr>
        </p:nvGraphicFramePr>
        <p:xfrm>
          <a:off x="620004" y="5898362"/>
          <a:ext cx="8341825" cy="498763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63966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51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876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2400" noProof="0" dirty="0"/>
                        <a:t>TOTAL FAMÍLIES BENEFICIÀRIES</a:t>
                      </a:r>
                      <a:endParaRPr lang="ca-ES" sz="2400" b="0" noProof="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2400" b="0" dirty="0"/>
                        <a:t>25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10 Gráfico"/>
          <p:cNvGraphicFramePr/>
          <p:nvPr>
            <p:extLst>
              <p:ext uri="{D42A27DB-BD31-4B8C-83A1-F6EECF244321}">
                <p14:modId xmlns:p14="http://schemas.microsoft.com/office/powerpoint/2010/main" val="1221339729"/>
              </p:ext>
            </p:extLst>
          </p:nvPr>
        </p:nvGraphicFramePr>
        <p:xfrm>
          <a:off x="7276495" y="1501255"/>
          <a:ext cx="4474227" cy="44965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2 Gráfico"/>
          <p:cNvGraphicFramePr/>
          <p:nvPr>
            <p:extLst>
              <p:ext uri="{D42A27DB-BD31-4B8C-83A1-F6EECF244321}">
                <p14:modId xmlns:p14="http://schemas.microsoft.com/office/powerpoint/2010/main" val="3822962945"/>
              </p:ext>
            </p:extLst>
          </p:nvPr>
        </p:nvGraphicFramePr>
        <p:xfrm>
          <a:off x="490464" y="1662545"/>
          <a:ext cx="4037892" cy="40012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" name="4 Gráfico"/>
          <p:cNvGraphicFramePr/>
          <p:nvPr>
            <p:extLst>
              <p:ext uri="{D42A27DB-BD31-4B8C-83A1-F6EECF244321}">
                <p14:modId xmlns:p14="http://schemas.microsoft.com/office/powerpoint/2010/main" val="118067837"/>
              </p:ext>
            </p:extLst>
          </p:nvPr>
        </p:nvGraphicFramePr>
        <p:xfrm>
          <a:off x="3853166" y="1662545"/>
          <a:ext cx="4426310" cy="4113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4922393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720087" y="465267"/>
            <a:ext cx="10777453" cy="1008691"/>
          </a:xfrm>
          <a:prstGeom prst="rect">
            <a:avLst/>
          </a:prstGeom>
          <a:solidFill>
            <a:srgbClr val="4BB7E7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a-ES" dirty="0">
                <a:solidFill>
                  <a:schemeClr val="bg1"/>
                </a:solidFill>
              </a:rPr>
              <a:t> </a:t>
            </a:r>
            <a:r>
              <a:rPr lang="ca-ES" sz="3600" dirty="0">
                <a:solidFill>
                  <a:schemeClr val="bg1"/>
                </a:solidFill>
              </a:rPr>
              <a:t>AJUTS MATERIAL I SORTIDES ESCOLARS  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9169240"/>
              </p:ext>
            </p:extLst>
          </p:nvPr>
        </p:nvGraphicFramePr>
        <p:xfrm>
          <a:off x="777237" y="1726163"/>
          <a:ext cx="5023798" cy="318174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638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06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54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38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46730">
                <a:tc>
                  <a:txBody>
                    <a:bodyPr/>
                    <a:lstStyle/>
                    <a:p>
                      <a:r>
                        <a:rPr lang="ca-ES" noProof="0" dirty="0"/>
                        <a:t>Centre escolar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Sol·licituds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Aprovats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Denegats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2502">
                <a:tc>
                  <a:txBody>
                    <a:bodyPr/>
                    <a:lstStyle/>
                    <a:p>
                      <a:r>
                        <a:rPr lang="ca-ES" noProof="0" dirty="0"/>
                        <a:t>La Sagrera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57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55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2502">
                <a:tc>
                  <a:txBody>
                    <a:bodyPr/>
                    <a:lstStyle/>
                    <a:p>
                      <a:r>
                        <a:rPr lang="ca-ES" noProof="0" dirty="0"/>
                        <a:t>Ronçana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47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46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2502">
                <a:tc>
                  <a:txBody>
                    <a:bodyPr/>
                    <a:lstStyle/>
                    <a:p>
                      <a:r>
                        <a:rPr lang="ca-ES" noProof="0" dirty="0"/>
                        <a:t>IES Vall Tenes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56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55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2502">
                <a:tc>
                  <a:txBody>
                    <a:bodyPr/>
                    <a:lstStyle/>
                    <a:p>
                      <a:r>
                        <a:rPr lang="ca-ES" b="0" noProof="0" dirty="0"/>
                        <a:t>Altres centres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2502">
                <a:tc>
                  <a:txBody>
                    <a:bodyPr/>
                    <a:lstStyle/>
                    <a:p>
                      <a:r>
                        <a:rPr lang="ca-ES" b="0" noProof="0" dirty="0"/>
                        <a:t>Manca </a:t>
                      </a:r>
                      <a:r>
                        <a:rPr lang="ca-ES" b="0" noProof="0" dirty="0" err="1"/>
                        <a:t>docum</a:t>
                      </a:r>
                      <a:r>
                        <a:rPr lang="ca-ES" b="0" noProof="0" dirty="0"/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ca-ES" b="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12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78810093"/>
                  </a:ext>
                </a:extLst>
              </a:tr>
              <a:tr h="422502">
                <a:tc>
                  <a:txBody>
                    <a:bodyPr/>
                    <a:lstStyle/>
                    <a:p>
                      <a:r>
                        <a:rPr lang="ca-ES" b="0" noProof="0" dirty="0"/>
                        <a:t>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180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163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17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89019854"/>
                  </a:ext>
                </a:extLst>
              </a:tr>
            </a:tbl>
          </a:graphicData>
        </a:graphic>
      </p:graphicFrame>
      <p:graphicFrame>
        <p:nvGraphicFramePr>
          <p:cNvPr id="8" name="7 Gráfico"/>
          <p:cNvGraphicFramePr/>
          <p:nvPr>
            <p:extLst>
              <p:ext uri="{D42A27DB-BD31-4B8C-83A1-F6EECF244321}">
                <p14:modId xmlns:p14="http://schemas.microsoft.com/office/powerpoint/2010/main" val="1369104596"/>
              </p:ext>
            </p:extLst>
          </p:nvPr>
        </p:nvGraphicFramePr>
        <p:xfrm>
          <a:off x="7041735" y="1473958"/>
          <a:ext cx="4455805" cy="38829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9755569"/>
              </p:ext>
            </p:extLst>
          </p:nvPr>
        </p:nvGraphicFramePr>
        <p:xfrm>
          <a:off x="777239" y="5220393"/>
          <a:ext cx="4804696" cy="947651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32712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34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1990">
                <a:tc>
                  <a:txBody>
                    <a:bodyPr/>
                    <a:lstStyle/>
                    <a:p>
                      <a:r>
                        <a:rPr lang="ca-ES" noProof="0" dirty="0"/>
                        <a:t>Import ajuts sortides escolars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8.610 €</a:t>
                      </a:r>
                      <a:endParaRPr lang="ca-E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5661">
                <a:tc>
                  <a:txBody>
                    <a:bodyPr/>
                    <a:lstStyle/>
                    <a:p>
                      <a:r>
                        <a:rPr lang="ca-ES" noProof="0" dirty="0"/>
                        <a:t>Import ajuts material escolar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14,504 €</a:t>
                      </a:r>
                      <a:endParaRPr lang="ca-E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04515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777237" y="465267"/>
            <a:ext cx="10777453" cy="940451"/>
          </a:xfrm>
          <a:prstGeom prst="rect">
            <a:avLst/>
          </a:prstGeom>
          <a:solidFill>
            <a:srgbClr val="4BB7E7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a-ES" dirty="0">
                <a:solidFill>
                  <a:schemeClr val="bg1"/>
                </a:solidFill>
              </a:rPr>
              <a:t> </a:t>
            </a:r>
            <a:r>
              <a:rPr lang="ca-ES" sz="3600" dirty="0">
                <a:solidFill>
                  <a:schemeClr val="bg1"/>
                </a:solidFill>
              </a:rPr>
              <a:t>AJUTS MENJADOR ESCOLAR  2020/2021 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4472646"/>
              </p:ext>
            </p:extLst>
          </p:nvPr>
        </p:nvGraphicFramePr>
        <p:xfrm>
          <a:off x="777237" y="1840091"/>
          <a:ext cx="5606937" cy="243165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657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3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05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48268">
                <a:tc>
                  <a:txBody>
                    <a:bodyPr/>
                    <a:lstStyle/>
                    <a:p>
                      <a:r>
                        <a:rPr lang="ca-ES" noProof="0" dirty="0"/>
                        <a:t>Centre escolar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a-ES" sz="1600" noProof="0" dirty="0"/>
                        <a:t>Sol·licituds</a:t>
                      </a:r>
                      <a:endParaRPr lang="ca-E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a-ES" sz="1600" noProof="0" dirty="0"/>
                        <a:t>Aprovats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a-ES" sz="1600" noProof="0" dirty="0"/>
                        <a:t>Denegats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4024">
                <a:tc>
                  <a:txBody>
                    <a:bodyPr/>
                    <a:lstStyle/>
                    <a:p>
                      <a:r>
                        <a:rPr lang="ca-ES" noProof="0" dirty="0"/>
                        <a:t>La Sagrera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66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16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9433">
                <a:tc>
                  <a:txBody>
                    <a:bodyPr/>
                    <a:lstStyle/>
                    <a:p>
                      <a:r>
                        <a:rPr lang="ca-ES" noProof="0" dirty="0"/>
                        <a:t>Ronçana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44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36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037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a-ES" sz="1800" kern="1200" noProof="0" dirty="0"/>
                        <a:t>Altres</a:t>
                      </a:r>
                      <a:endParaRPr lang="ca-ES" sz="18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9558">
                <a:tc>
                  <a:txBody>
                    <a:bodyPr/>
                    <a:lstStyle/>
                    <a:p>
                      <a:r>
                        <a:rPr lang="ca-ES" noProof="0" dirty="0"/>
                        <a:t>Totals</a:t>
                      </a:r>
                      <a:endParaRPr lang="ca-ES" b="1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121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93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28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489567793"/>
              </p:ext>
            </p:extLst>
          </p:nvPr>
        </p:nvGraphicFramePr>
        <p:xfrm>
          <a:off x="6010874" y="1405718"/>
          <a:ext cx="5543816" cy="43399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847740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ngulos">
  <a:themeElements>
    <a:clrScheme name="Ángulo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Ángulo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Ángulo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6995</TotalTime>
  <Words>1060</Words>
  <Application>Microsoft Office PowerPoint</Application>
  <PresentationFormat>Pantalla panoràmica</PresentationFormat>
  <Paragraphs>574</Paragraphs>
  <Slides>23</Slides>
  <Notes>2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6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23</vt:i4>
      </vt:variant>
    </vt:vector>
  </HeadingPairs>
  <TitlesOfParts>
    <vt:vector size="30" baseType="lpstr">
      <vt:lpstr>Arial</vt:lpstr>
      <vt:lpstr>Calibri</vt:lpstr>
      <vt:lpstr>Franklin Gothic Book</vt:lpstr>
      <vt:lpstr>Franklin Gothic Medium</vt:lpstr>
      <vt:lpstr>Verdana</vt:lpstr>
      <vt:lpstr>Wingdings</vt:lpstr>
      <vt:lpstr>Ángulos</vt:lpstr>
      <vt:lpstr>Presentació del PowerPoint</vt:lpstr>
      <vt:lpstr> Persones ateses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Tallers gent gran </vt:lpstr>
      <vt:lpstr>Presentació del PowerPoint</vt:lpstr>
      <vt:lpstr>Presentació del PowerPoint</vt:lpstr>
      <vt:lpstr>Presentació del PowerPoint</vt:lpstr>
      <vt:lpstr>POBRESA ENERGÈTICA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MÈMORIA 2015</dc:title>
  <dc:creator>Montse Iglesias</dc:creator>
  <cp:lastModifiedBy>Montse Iglesias</cp:lastModifiedBy>
  <cp:revision>394</cp:revision>
  <cp:lastPrinted>2021-03-09T12:36:12Z</cp:lastPrinted>
  <dcterms:created xsi:type="dcterms:W3CDTF">2016-04-22T11:12:21Z</dcterms:created>
  <dcterms:modified xsi:type="dcterms:W3CDTF">2023-01-03T11:07:07Z</dcterms:modified>
</cp:coreProperties>
</file>