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notesMasterIdLst>
    <p:notesMasterId r:id="rId22"/>
  </p:notesMasterIdLst>
  <p:sldIdLst>
    <p:sldId id="256" r:id="rId2"/>
    <p:sldId id="257" r:id="rId3"/>
    <p:sldId id="273" r:id="rId4"/>
    <p:sldId id="258" r:id="rId5"/>
    <p:sldId id="276" r:id="rId6"/>
    <p:sldId id="277" r:id="rId7"/>
    <p:sldId id="278" r:id="rId8"/>
    <p:sldId id="274" r:id="rId9"/>
    <p:sldId id="275" r:id="rId10"/>
    <p:sldId id="282" r:id="rId11"/>
    <p:sldId id="279" r:id="rId12"/>
    <p:sldId id="284" r:id="rId13"/>
    <p:sldId id="285" r:id="rId14"/>
    <p:sldId id="280" r:id="rId15"/>
    <p:sldId id="259" r:id="rId16"/>
    <p:sldId id="260" r:id="rId17"/>
    <p:sldId id="261" r:id="rId18"/>
    <p:sldId id="288" r:id="rId19"/>
    <p:sldId id="289" r:id="rId20"/>
    <p:sldId id="287" r:id="rId2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4D42"/>
    <a:srgbClr val="FA06C6"/>
    <a:srgbClr val="FF9933"/>
    <a:srgbClr val="3FE143"/>
    <a:srgbClr val="FF6600"/>
    <a:srgbClr val="E1E6CD"/>
    <a:srgbClr val="F1F3E8"/>
    <a:srgbClr val="CC04A1"/>
    <a:srgbClr val="5E92C2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03" autoAdjust="0"/>
    <p:restoredTop sz="94660" autoAdjust="0"/>
  </p:normalViewPr>
  <p:slideViewPr>
    <p:cSldViewPr snapToGrid="0">
      <p:cViewPr varScale="1">
        <p:scale>
          <a:sx n="108" d="100"/>
          <a:sy n="108" d="100"/>
        </p:scale>
        <p:origin x="26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PERSONES ATESES</a:t>
            </a:r>
          </a:p>
        </c:rich>
      </c:tx>
      <c:layout>
        <c:manualLayout>
          <c:xMode val="edge"/>
          <c:yMode val="edge"/>
          <c:x val="0.19227611147258983"/>
          <c:y val="2.82170020768380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15052655144668708"/>
          <c:y val="0.16315648271736397"/>
          <c:w val="0.50675686400994291"/>
          <c:h val="0.7767966993243181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79-459C-A759-FC0918B8492B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55-477D-8FF7-B936D514F8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671</c:v>
                </c:pt>
                <c:pt idx="1">
                  <c:v>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79-459C-A759-FC0918B84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539974114420583"/>
          <c:y val="0.79123112224238512"/>
          <c:w val="0.19006176561094074"/>
          <c:h val="0.174629360235023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AJUTS MENJADOR ESCOLAR</a:t>
            </a:r>
          </a:p>
        </c:rich>
      </c:tx>
      <c:layout>
        <c:manualLayout>
          <c:xMode val="edge"/>
          <c:yMode val="edge"/>
          <c:x val="0.19792648240850702"/>
          <c:y val="2.080144958992955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5446125917599"/>
          <c:y val="0.13915874383004923"/>
          <c:w val="0.51319109436532528"/>
          <c:h val="0.655540593909749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BAD-4C97-99BA-D6BD4AB59151}"/>
              </c:ext>
            </c:extLst>
          </c:dPt>
          <c:dLbls>
            <c:dLbl>
              <c:idx val="0"/>
              <c:layout>
                <c:manualLayout>
                  <c:x val="-0.10466856121184391"/>
                  <c:y val="-0.1952855368530697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AD-4C97-99BA-D6BD4AB59151}"/>
                </c:ext>
              </c:extLst>
            </c:dLbl>
            <c:dLbl>
              <c:idx val="1"/>
              <c:layout>
                <c:manualLayout>
                  <c:x val="0.10483683672396202"/>
                  <c:y val="0.160501611900440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AD-4C97-99BA-D6BD4AB59151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98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AD-4C97-99BA-D6BD4AB59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0230631752568984"/>
          <c:y val="0.70979261223423307"/>
          <c:w val="0.24441052099003838"/>
          <c:h val="0.132562409187495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88517060367457"/>
          <c:y val="0.13529494351287535"/>
          <c:w val="0.63247870529923345"/>
          <c:h val="0.6863492004789267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ACTIVITATS ESPORTIVES</c:v>
                </c:pt>
              </c:strCache>
            </c:strRef>
          </c:tx>
          <c:spPr>
            <a:solidFill>
              <a:srgbClr val="F1F3E8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9CDC-4636-A9BD-65EFD2A8B6B4}"/>
              </c:ext>
            </c:extLst>
          </c:dPt>
          <c:dPt>
            <c:idx val="1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3-9CDC-4636-A9BD-65EFD2A8B6B4}"/>
              </c:ext>
            </c:extLst>
          </c:dPt>
          <c:dLbls>
            <c:dLbl>
              <c:idx val="0"/>
              <c:layout>
                <c:manualLayout>
                  <c:x val="-0.20008285542433232"/>
                  <c:y val="1.4312910334401768E-2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bg1"/>
                        </a:solidFill>
                      </a:rPr>
                      <a:t>54</a:t>
                    </a:r>
                    <a:r>
                      <a:rPr lang="en-US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CDC-4636-A9BD-65EFD2A8B6B4}"/>
                </c:ext>
              </c:extLst>
            </c:dLbl>
            <c:dLbl>
              <c:idx val="1"/>
              <c:layout>
                <c:manualLayout>
                  <c:x val="0.20020993564719183"/>
                  <c:y val="-8.7298922193111434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bg1"/>
                        </a:solidFill>
                      </a:rPr>
                      <a:t>46</a:t>
                    </a:r>
                    <a:r>
                      <a:rPr lang="en-US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CDC-4636-A9BD-65EFD2A8B6B4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43</c:v>
                </c:pt>
                <c:pt idx="1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DC-4636-A9BD-65EFD2A8B6B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039822528185245"/>
          <c:y val="0.83243087690750162"/>
          <c:w val="0.26279460598147325"/>
          <c:h val="0.124789544973349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noProof="0" dirty="0"/>
              <a:t>PROJEC</a:t>
            </a:r>
            <a:r>
              <a:rPr lang="ca-ES" dirty="0"/>
              <a:t>TE SOCIOEDUCATIU ESPAI RAJOLER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2125713637427561"/>
          <c:y val="0.22336402538938188"/>
          <c:w val="0.59472305669624181"/>
          <c:h val="0.742853432615798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PROJECTE SOCIOEDUCATIU ESPAI RAJOLER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81CA-466F-A9A3-C02DFA407F3D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81CA-466F-A9A3-C02DFA407F3D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81CA-466F-A9A3-C02DFA407F3D}"/>
              </c:ext>
            </c:extLst>
          </c:dPt>
          <c:dLbls>
            <c:dLbl>
              <c:idx val="0"/>
              <c:layout>
                <c:manualLayout>
                  <c:x val="-0.19156798017835686"/>
                  <c:y val="-4.0192761201681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CA-466F-A9A3-C02DFA407F3D}"/>
                </c:ext>
              </c:extLst>
            </c:dLbl>
            <c:dLbl>
              <c:idx val="1"/>
              <c:layout>
                <c:manualLayout>
                  <c:x val="-4.6823735708586701E-2"/>
                  <c:y val="-0.2008982845445363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A-466F-A9A3-C02DFA407F3D}"/>
                </c:ext>
              </c:extLst>
            </c:dLbl>
            <c:dLbl>
              <c:idx val="2"/>
              <c:layout>
                <c:manualLayout>
                  <c:x val="0.13568699212411836"/>
                  <c:y val="0.1374120009518116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A-466F-A9A3-C02DFA407F3D}"/>
                </c:ext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4  a 9 anys</c:v>
                </c:pt>
                <c:pt idx="1">
                  <c:v>10 a 12 anys</c:v>
                </c:pt>
                <c:pt idx="2">
                  <c:v>13 a 16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CA-466F-A9A3-C02DFA407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134929362204364"/>
          <c:y val="0.83432182287249601"/>
          <c:w val="0.31317398552600323"/>
          <c:h val="0.159258024010234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/>
              <a:t>SUPORT</a:t>
            </a:r>
            <a:r>
              <a:rPr lang="fr-FR" baseline="0" dirty="0"/>
              <a:t> ATENCIÓ SOCIAL</a:t>
            </a:r>
          </a:p>
          <a:p>
            <a:pPr>
              <a:defRPr/>
            </a:pPr>
            <a:r>
              <a:rPr lang="fr-FR" dirty="0"/>
              <a:t>INFANTS I ADOLESCENTS</a:t>
            </a:r>
          </a:p>
        </c:rich>
      </c:tx>
      <c:layout>
        <c:manualLayout>
          <c:xMode val="edge"/>
          <c:yMode val="edge"/>
          <c:x val="0.24342154123915136"/>
          <c:y val="3.568512346209762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018638480107501"/>
          <c:y val="0.24563867991501775"/>
          <c:w val="0.46730441582020765"/>
          <c:h val="0.7183013436449261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SUPORT D'ATENCIO SOCIAL INFANTS I ADOLESCENTS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CBCF-4E36-B2CF-1CF0F0A4DE2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CBCF-4E36-B2CF-1CF0F0A4DE29}"/>
              </c:ext>
            </c:extLst>
          </c:dPt>
          <c:dLbls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7 a 12 anys</c:v>
                </c:pt>
                <c:pt idx="1">
                  <c:v>13 a 16 anys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CF-4E36-B2CF-1CF0F0A4DE2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133803654442729"/>
          <c:y val="0.7787515830149967"/>
          <c:w val="0.28866196345557266"/>
          <c:h val="0.1797943575754581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27391805402206415"/>
          <c:y val="2.37455155954645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2164678655570999"/>
          <c:y val="0.23828090945782321"/>
          <c:w val="0.53983418353591905"/>
          <c:h val="0.7138783801964213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SERVEI D'ATENCIÓ DOMICILIÀRIA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5A-4D0F-8A59-C223BE29D3DD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65A-4D0F-8A59-C223BE29D3DD}"/>
              </c:ext>
            </c:extLst>
          </c:dPt>
          <c:dLbls>
            <c:dLbl>
              <c:idx val="0"/>
              <c:layout>
                <c:manualLayout>
                  <c:x val="-0.15500606241140119"/>
                  <c:y val="-0.1537895869769944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5A-4D0F-8A59-C223BE29D3DD}"/>
                </c:ext>
              </c:extLst>
            </c:dLbl>
            <c:dLbl>
              <c:idx val="1"/>
              <c:layout>
                <c:manualLayout>
                  <c:x val="0.15233367740239456"/>
                  <c:y val="0.1136746939324633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5A-4D0F-8A59-C223BE29D3DD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28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5A-4D0F-8A59-C223BE29D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89640123295144"/>
          <c:y val="0.81475689492802372"/>
          <c:w val="0.20294743678722921"/>
          <c:h val="0.15210063231535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23414233123041095"/>
          <c:y val="0.16784872166181392"/>
          <c:w val="0.53053010030425951"/>
          <c:h val="0.7864026109160746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TELEASSISTÈNCIA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9E3-47FE-AFC7-ED0304BAF343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51-4776-98CB-D3C05AF88B61}"/>
              </c:ext>
            </c:extLst>
          </c:dPt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143</c:v>
                </c:pt>
                <c:pt idx="1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3-47FE-AFC7-ED0304BAF34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852127941742153"/>
          <c:y val="0.85268079986579004"/>
          <c:w val="0.21722891951079629"/>
          <c:h val="0.145449371303183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C8B-42EF-9664-A30DFDC529E6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8B-42EF-9664-A30DFDC529E6}"/>
              </c:ext>
            </c:extLst>
          </c:dPt>
          <c:dLbls>
            <c:dLbl>
              <c:idx val="0"/>
              <c:layout>
                <c:manualLayout>
                  <c:x val="-0.13547357816016206"/>
                  <c:y val="-0.1101083373093853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8B-42EF-9664-A30DFDC529E6}"/>
                </c:ext>
              </c:extLst>
            </c:dLbl>
            <c:dLbl>
              <c:idx val="1"/>
              <c:layout>
                <c:manualLayout>
                  <c:x val="0.17298042336033725"/>
                  <c:y val="0.119590578141246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8B-42EF-9664-A30DFDC529E6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882</c:v>
                </c:pt>
                <c:pt idx="1">
                  <c:v>840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8B-42EF-9664-A30DFDC52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36687825964423"/>
          <c:y val="0.85145518603389969"/>
          <c:w val="0.22263312174035577"/>
          <c:h val="0.14786306501292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AJUTS</a:t>
            </a:r>
            <a:r>
              <a:rPr lang="es-ES" baseline="0" dirty="0"/>
              <a:t> IBI</a:t>
            </a:r>
            <a:endParaRPr lang="es-ES" dirty="0"/>
          </a:p>
        </c:rich>
      </c:tx>
      <c:layout>
        <c:manualLayout>
          <c:xMode val="edge"/>
          <c:yMode val="edge"/>
          <c:x val="0.39736017861226169"/>
          <c:y val="3.11222563096698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8D-4F96-B6FA-01407C956AA5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D8D-4F96-B6FA-01407C956AA5}"/>
              </c:ext>
            </c:extLst>
          </c:dPt>
          <c:dLbls>
            <c:dLbl>
              <c:idx val="0"/>
              <c:layout>
                <c:manualLayout>
                  <c:x val="-0.14083160849758297"/>
                  <c:y val="-0.172352849928725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8D-4F96-B6FA-01407C956AA5}"/>
                </c:ext>
              </c:extLst>
            </c:dLbl>
            <c:dLbl>
              <c:idx val="1"/>
              <c:layout>
                <c:manualLayout>
                  <c:x val="0.14351125650452226"/>
                  <c:y val="0.172498413867685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8D-4F96-B6FA-01407C956AA5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Desestimats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21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8D-4F96-B6FA-01407C956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62803625234889"/>
          <c:y val="0.81722070409326286"/>
          <c:w val="0.31371963747651116"/>
          <c:h val="0.14786306501292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VISITES / TRUCADES </a:t>
            </a:r>
          </a:p>
          <a:p>
            <a:pPr>
              <a:defRPr/>
            </a:pPr>
            <a:r>
              <a:rPr lang="en-US"/>
              <a:t>SERVEIS SOCIALS</a:t>
            </a:r>
          </a:p>
        </c:rich>
      </c:tx>
      <c:layout>
        <c:manualLayout>
          <c:xMode val="edge"/>
          <c:yMode val="edge"/>
          <c:x val="0.15434918599708825"/>
          <c:y val="3.160964774198062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2956-4CA2-B26D-23D3879D724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2956-4CA2-B26D-23D3879D724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5-2956-4CA2-B26D-23D3879D724D}"/>
              </c:ext>
            </c:extLst>
          </c:dPt>
          <c:dLbls>
            <c:dLbl>
              <c:idx val="0"/>
              <c:layout>
                <c:manualLayout>
                  <c:x val="-0.13312541237581307"/>
                  <c:y val="-2.684804485823515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56-4CA2-B26D-23D3879D724D}"/>
                </c:ext>
              </c:extLst>
            </c:dLbl>
            <c:dLbl>
              <c:idx val="1"/>
              <c:layout>
                <c:manualLayout>
                  <c:x val="1.7868743573034043E-2"/>
                  <c:y val="-0.1280566788293255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56-4CA2-B26D-23D3879D724D}"/>
                </c:ext>
              </c:extLst>
            </c:dLbl>
            <c:dLbl>
              <c:idx val="2"/>
              <c:layout>
                <c:manualLayout>
                  <c:x val="0.12691250926363737"/>
                  <c:y val="-7.8445761285956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56-4CA2-B26D-23D3879D724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3824</c:v>
                </c:pt>
                <c:pt idx="1">
                  <c:v>1540</c:v>
                </c:pt>
                <c:pt idx="2">
                  <c:v>3632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56-4CA2-B26D-23D3879D7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2859926479990671"/>
          <c:y val="0.7081821328428638"/>
          <c:w val="0.41067296345622079"/>
          <c:h val="0.2158349028726712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208114569123813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4099041831846985E-2"/>
          <c:y val="0.21104448920097699"/>
          <c:w val="0.53929166165789699"/>
          <c:h val="0.7938230533683289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PROBLEMÀTIQUES ATESES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D69D-40B1-9494-578BC36F2B4E}"/>
              </c:ext>
            </c:extLst>
          </c:dPt>
          <c:dPt>
            <c:idx val="2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3-D69D-40B1-9494-578BC36F2B4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D69D-40B1-9494-578BC36F2B4E}"/>
              </c:ext>
            </c:extLst>
          </c:dPt>
          <c:dPt>
            <c:idx val="4"/>
            <c:bubble3D val="0"/>
            <c:spPr>
              <a:solidFill>
                <a:srgbClr val="CC04A1"/>
              </a:solidFill>
            </c:spPr>
            <c:extLst>
              <c:ext xmlns:c16="http://schemas.microsoft.com/office/drawing/2014/chart" uri="{C3380CC4-5D6E-409C-BE32-E72D297353CC}">
                <c16:uniqueId val="{00000007-D69D-40B1-9494-578BC36F2B4E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9-D69D-40B1-9494-578BC36F2B4E}"/>
              </c:ext>
            </c:extLst>
          </c:dPt>
          <c:dPt>
            <c:idx val="6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B-D69D-40B1-9494-578BC36F2B4E}"/>
              </c:ext>
            </c:extLst>
          </c:dPt>
          <c:dLbls>
            <c:dLbl>
              <c:idx val="1"/>
              <c:layout>
                <c:manualLayout>
                  <c:x val="-4.347107379779757E-2"/>
                  <c:y val="0.114767564555260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9D-40B1-9494-578BC36F2B4E}"/>
                </c:ext>
              </c:extLst>
            </c:dLbl>
            <c:dLbl>
              <c:idx val="2"/>
              <c:layout>
                <c:manualLayout>
                  <c:x val="-0.11183876737659702"/>
                  <c:y val="-1.21041965089205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0B1-9494-578BC36F2B4E}"/>
                </c:ext>
              </c:extLst>
            </c:dLbl>
            <c:dLbl>
              <c:idx val="3"/>
              <c:layout>
                <c:manualLayout>
                  <c:x val="-6.3935130894448829E-3"/>
                  <c:y val="-3.61149408743078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0B1-9494-578BC36F2B4E}"/>
                </c:ext>
              </c:extLst>
            </c:dLbl>
            <c:dLbl>
              <c:idx val="4"/>
              <c:layout>
                <c:manualLayout>
                  <c:x val="3.7753892246160603E-2"/>
                  <c:y val="-5.21030802766157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0B1-9494-578BC36F2B4E}"/>
                </c:ext>
              </c:extLst>
            </c:dLbl>
            <c:dLbl>
              <c:idx val="5"/>
              <c:layout>
                <c:manualLayout>
                  <c:x val="0.10304873286563156"/>
                  <c:y val="-4.048188503940278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0B1-9494-578BC36F2B4E}"/>
                </c:ext>
              </c:extLst>
            </c:dLbl>
            <c:dLbl>
              <c:idx val="6"/>
              <c:layout>
                <c:manualLayout>
                  <c:x val="7.4674885213017281E-2"/>
                  <c:y val="0.1195363103864366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9D-40B1-9494-578BC36F2B4E}"/>
                </c:ext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Hoja1!$A$2:$A$9</c:f>
              <c:strCache>
                <c:ptCount val="8"/>
                <c:pt idx="0">
                  <c:v>Aprenentatge</c:v>
                </c:pt>
                <c:pt idx="1">
                  <c:v>Discapacitats</c:v>
                </c:pt>
                <c:pt idx="2">
                  <c:v>Econòmiques</c:v>
                </c:pt>
                <c:pt idx="3">
                  <c:v>Habitatge</c:v>
                </c:pt>
                <c:pt idx="4">
                  <c:v>Laborals</c:v>
                </c:pt>
                <c:pt idx="5">
                  <c:v>Mancances Socials</c:v>
                </c:pt>
                <c:pt idx="6">
                  <c:v>Salut i drogodependències</c:v>
                </c:pt>
                <c:pt idx="7">
                  <c:v>Sospita de maltractament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25</c:v>
                </c:pt>
                <c:pt idx="1">
                  <c:v>41</c:v>
                </c:pt>
                <c:pt idx="2">
                  <c:v>377</c:v>
                </c:pt>
                <c:pt idx="3">
                  <c:v>37</c:v>
                </c:pt>
                <c:pt idx="4">
                  <c:v>53</c:v>
                </c:pt>
                <c:pt idx="5">
                  <c:v>241</c:v>
                </c:pt>
                <c:pt idx="6">
                  <c:v>149</c:v>
                </c:pt>
                <c:pt idx="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9D-40B1-9494-578BC36F2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676511814588555"/>
          <c:y val="0.11993706296200635"/>
          <c:w val="0.31926682608546414"/>
          <c:h val="0.86122253035176211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3.3207586070284616E-2"/>
          <c:y val="0.15601987989525404"/>
          <c:w val="0.57661986910067009"/>
          <c:h val="0.8091276676057308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D'URGÈNCIA SOCIAL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5A72-4C7A-BD8F-B0A78B3D31E8}"/>
              </c:ext>
            </c:extLst>
          </c:dPt>
          <c:dPt>
            <c:idx val="1"/>
            <c:bubble3D val="0"/>
            <c:spPr>
              <a:solidFill>
                <a:srgbClr val="FA06C6"/>
              </a:solidFill>
            </c:spPr>
            <c:extLst>
              <c:ext xmlns:c16="http://schemas.microsoft.com/office/drawing/2014/chart" uri="{C3380CC4-5D6E-409C-BE32-E72D297353CC}">
                <c16:uniqueId val="{00000003-5A72-4C7A-BD8F-B0A78B3D31E8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5A72-4C7A-BD8F-B0A78B3D31E8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7-5A72-4C7A-BD8F-B0A78B3D31E8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9-5A72-4C7A-BD8F-B0A78B3D31E8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B-5A72-4C7A-BD8F-B0A78B3D31E8}"/>
              </c:ext>
            </c:extLst>
          </c:dPt>
          <c:dLbls>
            <c:dLbl>
              <c:idx val="0"/>
              <c:layout>
                <c:manualLayout>
                  <c:x val="-0.13797177121050214"/>
                  <c:y val="1.033703499119671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72-4C7A-BD8F-B0A78B3D31E8}"/>
                </c:ext>
              </c:extLst>
            </c:dLbl>
            <c:dLbl>
              <c:idx val="1"/>
              <c:layout>
                <c:manualLayout>
                  <c:x val="-4.0914967989359882E-2"/>
                  <c:y val="-0.1197641490145969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72-4C7A-BD8F-B0A78B3D31E8}"/>
                </c:ext>
              </c:extLst>
            </c:dLbl>
            <c:dLbl>
              <c:idx val="3"/>
              <c:layout>
                <c:manualLayout>
                  <c:x val="9.6279361053878396E-2"/>
                  <c:y val="-0.1419759870870971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72-4C7A-BD8F-B0A78B3D31E8}"/>
                </c:ext>
              </c:extLst>
            </c:dLbl>
            <c:dLbl>
              <c:idx val="4"/>
              <c:layout>
                <c:manualLayout>
                  <c:x val="0.1010188021242506"/>
                  <c:y val="-7.97483789735622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A72-4C7A-BD8F-B0A78B3D31E8}"/>
                </c:ext>
              </c:extLst>
            </c:dLbl>
            <c:dLbl>
              <c:idx val="5"/>
              <c:layout>
                <c:manualLayout>
                  <c:x val="8.967577688631001E-2"/>
                  <c:y val="0.142555545549584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A72-4C7A-BD8F-B0A78B3D31E8}"/>
                </c:ext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Alimentació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transports</c:v>
                </c:pt>
                <c:pt idx="5">
                  <c:v>Subministraments d'habitatges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85</c:v>
                </c:pt>
                <c:pt idx="1">
                  <c:v>14</c:v>
                </c:pt>
                <c:pt idx="2">
                  <c:v>6</c:v>
                </c:pt>
                <c:pt idx="3">
                  <c:v>36</c:v>
                </c:pt>
                <c:pt idx="4">
                  <c:v>17</c:v>
                </c:pt>
                <c:pt idx="5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A72-4C7A-BD8F-B0A78B3D3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384773149601736"/>
          <c:y val="0.13313346602669421"/>
          <c:w val="0.36355463829757539"/>
          <c:h val="0.821880790118764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36072834645668"/>
          <c:y val="4.9189403962265996E-2"/>
          <c:w val="0.79071727362204725"/>
          <c:h val="0.8690098505776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4-43E2-982D-8D333D089B6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4-43E2-982D-8D333D089B69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34-43E2-982D-8D333D089B69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34-43E2-982D-8D333D089B69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34-43E2-982D-8D333D089B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2234480"/>
        <c:axId val="392241552"/>
      </c:barChart>
      <c:catAx>
        <c:axId val="39223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2241552"/>
        <c:crosses val="autoZero"/>
        <c:auto val="1"/>
        <c:lblAlgn val="ctr"/>
        <c:lblOffset val="100"/>
        <c:noMultiLvlLbl val="0"/>
      </c:catAx>
      <c:valAx>
        <c:axId val="392241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22344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2043769795318833"/>
          <c:y val="3.289658769068934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54463721469127"/>
          <c:y val="0.17820883815304026"/>
          <c:w val="0.53247836171110319"/>
          <c:h val="0.5562590376394488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Tipus de família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77-41EA-A1A2-669C2E6F6B7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F277-41EA-A1A2-669C2E6F6B7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2-F277-41EA-A1A2-669C2E6F6B78}"/>
              </c:ext>
            </c:extLst>
          </c:dPt>
          <c:dLbls>
            <c:dLbl>
              <c:idx val="0"/>
              <c:layout>
                <c:manualLayout>
                  <c:x val="-0.11573988087774716"/>
                  <c:y val="0.1270717433390080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77-41EA-A1A2-669C2E6F6B7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77-41EA-A1A2-669C2E6F6B78}"/>
                </c:ext>
              </c:extLst>
            </c:dLbl>
            <c:dLbl>
              <c:idx val="2"/>
              <c:layout>
                <c:manualLayout>
                  <c:x val="-0.15836992624647789"/>
                  <c:y val="1.1654136592449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77-41EA-A1A2-669C2E6F6B78}"/>
                </c:ext>
              </c:extLst>
            </c:dLbl>
            <c:dLbl>
              <c:idx val="3"/>
              <c:layout>
                <c:manualLayout>
                  <c:x val="0.13767551355798444"/>
                  <c:y val="-0.110268730338940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77-41EA-A1A2-669C2E6F6B7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Unipersonal</c:v>
                </c:pt>
                <c:pt idx="1">
                  <c:v>Família sense fills</c:v>
                </c:pt>
                <c:pt idx="2">
                  <c:v>Monoparentals</c:v>
                </c:pt>
                <c:pt idx="3">
                  <c:v>Família amb fills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</c:v>
                </c:pt>
                <c:pt idx="1">
                  <c:v>0</c:v>
                </c:pt>
                <c:pt idx="2">
                  <c:v>4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77-41EA-A1A2-669C2E6F6B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9999253502336828"/>
          <c:y val="0.79795812212745587"/>
          <c:w val="0.79597905962303661"/>
          <c:h val="0.119472691728803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Noves </a:t>
            </a:r>
            <a:r>
              <a:rPr lang="en-US" dirty="0" err="1"/>
              <a:t>Famílies</a:t>
            </a:r>
            <a:r>
              <a:rPr lang="en-US" dirty="0"/>
              <a:t> 2019</a:t>
            </a:r>
          </a:p>
        </c:rich>
      </c:tx>
      <c:layout>
        <c:manualLayout>
          <c:xMode val="edge"/>
          <c:yMode val="edge"/>
          <c:x val="0.17166407620609961"/>
          <c:y val="7.677550861275242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360326625873101"/>
          <c:y val="0.17829959047426905"/>
          <c:w val="0.58021289326212788"/>
          <c:h val="0.61385286943124917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Noves famílies 2019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D2F-43DB-8F6F-256E5908272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CD2F-43DB-8F6F-256E59082722}"/>
              </c:ext>
            </c:extLst>
          </c:dPt>
          <c:dLbls>
            <c:dLbl>
              <c:idx val="0"/>
              <c:layout>
                <c:manualLayout>
                  <c:x val="-0.13035712693653026"/>
                  <c:y val="-0.197557479164146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2F-43DB-8F6F-256E59082722}"/>
                </c:ext>
              </c:extLst>
            </c:dLbl>
            <c:dLbl>
              <c:idx val="1"/>
              <c:layout>
                <c:manualLayout>
                  <c:x val="0.12567683831068291"/>
                  <c:y val="0.1451024623145216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2F-43DB-8F6F-256E5908272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Resta</c:v>
                </c:pt>
                <c:pt idx="1">
                  <c:v>Noves 2019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20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2F-43DB-8F6F-256E5908272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6177649129793467"/>
          <c:y val="0.86305281388457311"/>
          <c:w val="0.63241414084378678"/>
          <c:h val="9.235709176468122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670337143128248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49345617455621"/>
          <c:y val="0.17698218077429609"/>
          <c:w val="0.53718198680164742"/>
          <c:h val="0.6052249637155298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Per edats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6C-42D8-BA8E-7C2699029643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26C-42D8-BA8E-7C2699029643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26C-42D8-BA8E-7C2699029643}"/>
              </c:ext>
            </c:extLst>
          </c:dPt>
          <c:dLbls>
            <c:dLbl>
              <c:idx val="0"/>
              <c:layout>
                <c:manualLayout>
                  <c:x val="-0.18444618655268158"/>
                  <c:y val="6.35035630377619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6C-42D8-BA8E-7C2699029643}"/>
                </c:ext>
              </c:extLst>
            </c:dLbl>
            <c:dLbl>
              <c:idx val="1"/>
              <c:layout>
                <c:manualLayout>
                  <c:x val="0.17442158366675628"/>
                  <c:y val="-4.30389483592911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6C-42D8-BA8E-7C2699029643}"/>
                </c:ext>
              </c:extLst>
            </c:dLbl>
            <c:dLbl>
              <c:idx val="2"/>
              <c:layout>
                <c:manualLayout>
                  <c:x val="2.762662353066098E-2"/>
                  <c:y val="0.1213436075368362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6C-42D8-BA8E-7C269902964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Menors 13 anys</c:v>
                </c:pt>
                <c:pt idx="1">
                  <c:v>Entre 13 i 65 anys</c:v>
                </c:pt>
                <c:pt idx="2">
                  <c:v>Majors de 65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</c:v>
                </c:pt>
                <c:pt idx="1">
                  <c:v>64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6C-42D8-BA8E-7C26990296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2425157749909066"/>
          <c:y val="0.82939299173920578"/>
          <c:w val="0.78935840463049367"/>
          <c:h val="0.127952965348649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57444560475481"/>
          <c:y val="0.21431336747408833"/>
          <c:w val="0.67742590806308567"/>
          <c:h val="0.6199689203886572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7926-4074-9B8E-8ED7BE75C5D2}"/>
              </c:ext>
            </c:extLst>
          </c:dPt>
          <c:dLbls>
            <c:dLbl>
              <c:idx val="0"/>
              <c:layout>
                <c:manualLayout>
                  <c:x val="-8.6281057225817651E-2"/>
                  <c:y val="-0.161896459517275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26-4074-9B8E-8ED7BE75C5D2}"/>
                </c:ext>
              </c:extLst>
            </c:dLbl>
            <c:dLbl>
              <c:idx val="1"/>
              <c:layout>
                <c:manualLayout>
                  <c:x val="0.11221735471211979"/>
                  <c:y val="0.119889015536204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26-4074-9B8E-8ED7BE75C5D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149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26-4074-9B8E-8ED7BE75C5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721353027893524"/>
          <c:y val="0.87231362136894341"/>
          <c:w val="0.35966297766678584"/>
          <c:h val="0.124377417403141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0.07177</cdr:x>
      <cdr:y>0.03134</cdr:y>
    </cdr:from>
    <cdr:to>
      <cdr:x>0.94555</cdr:x>
      <cdr:y>0.18941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313899" y="150124"/>
          <a:ext cx="3821373" cy="7571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a-ES" sz="2160" b="1" dirty="0"/>
            <a:t>AJUTS MATERIAL I SORTIDES ESCOLARS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0.04478</cdr:x>
      <cdr:y>0</cdr:y>
    </cdr:from>
    <cdr:to>
      <cdr:x>0.97612</cdr:x>
      <cdr:y>0.10443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204716" y="0"/>
          <a:ext cx="4258101" cy="4247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a-ES" sz="2160" b="1" dirty="0"/>
            <a:t>AJUTS ACTIVITATS ESPORTIVES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26E3A-B57B-481B-B3A2-87DD76B71761}" type="datetimeFigureOut">
              <a:rPr lang="es-ES" smtClean="0"/>
              <a:t>02/01/2023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7659B-F4CC-4CFE-9B67-981036632EF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79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155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69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4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1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84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79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6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51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1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9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59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9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764260" y="3712565"/>
            <a:ext cx="5136801" cy="396943"/>
          </a:xfrm>
        </p:spPr>
        <p:txBody>
          <a:bodyPr>
            <a:normAutofit/>
          </a:bodyPr>
          <a:lstStyle/>
          <a:p>
            <a:pPr algn="l"/>
            <a:r>
              <a:rPr lang="ca-E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SERVEIS SOCIALS SANTA </a:t>
            </a:r>
            <a:r>
              <a:rPr lang="ca-ES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EULÀLIA</a:t>
            </a:r>
            <a:r>
              <a:rPr lang="ca-ES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DE RONÇANA</a:t>
            </a:r>
          </a:p>
        </p:txBody>
      </p:sp>
      <p:sp>
        <p:nvSpPr>
          <p:cNvPr id="4" name="Rectangle 3"/>
          <p:cNvSpPr/>
          <p:nvPr/>
        </p:nvSpPr>
        <p:spPr>
          <a:xfrm>
            <a:off x="2637983" y="2696902"/>
            <a:ext cx="5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MEMÒRIA 2019</a:t>
            </a:r>
            <a:endParaRPr lang="ca-ES" sz="6000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832513" y="443468"/>
            <a:ext cx="10645254" cy="853069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tx1"/>
                </a:solidFill>
              </a:rPr>
              <a:t> Ajuts activitats esportives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21761"/>
              </p:ext>
            </p:extLst>
          </p:nvPr>
        </p:nvGraphicFramePr>
        <p:xfrm>
          <a:off x="802490" y="1610436"/>
          <a:ext cx="5991569" cy="3612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615">
                <a:tc>
                  <a:txBody>
                    <a:bodyPr/>
                    <a:lstStyle/>
                    <a:p>
                      <a:r>
                        <a:rPr lang="ca-ES" noProof="0" dirty="0"/>
                        <a:t>Clubs</a:t>
                      </a:r>
                      <a:r>
                        <a:rPr lang="ca-ES" baseline="0" noProof="0" dirty="0"/>
                        <a:t> Esportius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Sol·licituds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Aprovats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Denegats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73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CE</a:t>
                      </a:r>
                      <a:r>
                        <a:rPr lang="ca-ES" sz="1600" b="1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16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949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CEB</a:t>
                      </a:r>
                      <a:r>
                        <a:rPr lang="ca-ES" sz="1600" b="1" baseline="0" noProof="0" dirty="0"/>
                        <a:t> Ronçana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985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Patinatge</a:t>
                      </a:r>
                      <a:r>
                        <a:rPr lang="ca-ES" sz="1600" b="1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785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Patinatge</a:t>
                      </a:r>
                      <a:r>
                        <a:rPr lang="ca-ES" sz="1600" b="1" baseline="0" noProof="0" dirty="0"/>
                        <a:t>  artístic Ronçana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55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Trackdance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523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Club esportiu Pinedes</a:t>
                      </a:r>
                      <a:r>
                        <a:rPr lang="ca-ES" sz="1600" b="1" baseline="0" noProof="0" dirty="0"/>
                        <a:t> Castellet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273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Club tenis Can Juli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949">
                <a:tc>
                  <a:txBody>
                    <a:bodyPr/>
                    <a:lstStyle/>
                    <a:p>
                      <a:r>
                        <a:rPr lang="ca-ES" sz="1600" b="1" noProof="0" dirty="0"/>
                        <a:t>TOTALS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83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823624992"/>
              </p:ext>
            </p:extLst>
          </p:nvPr>
        </p:nvGraphicFramePr>
        <p:xfrm>
          <a:off x="6946710" y="1596789"/>
          <a:ext cx="4694830" cy="432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893587"/>
              </p:ext>
            </p:extLst>
          </p:nvPr>
        </p:nvGraphicFramePr>
        <p:xfrm>
          <a:off x="915990" y="5500047"/>
          <a:ext cx="4859288" cy="6164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0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6424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</a:t>
                      </a:r>
                      <a:r>
                        <a:rPr lang="ca-ES" baseline="0" noProof="0" dirty="0"/>
                        <a:t> activitats esportives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4.000,00€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7261460"/>
              </p:ext>
            </p:extLst>
          </p:nvPr>
        </p:nvGraphicFramePr>
        <p:xfrm>
          <a:off x="712024" y="1624518"/>
          <a:ext cx="5473336" cy="35196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68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6419"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  Total tràmits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acreditativa</a:t>
                      </a:r>
                      <a:r>
                        <a:rPr lang="ca-ES" baseline="0" noProof="0" dirty="0"/>
                        <a:t> </a:t>
                      </a:r>
                      <a:r>
                        <a:rPr lang="ca-ES" noProof="0" dirty="0"/>
                        <a:t>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aparcament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Sol·licitud</a:t>
                      </a:r>
                      <a:r>
                        <a:rPr lang="ca-ES" baseline="0" noProof="0" dirty="0"/>
                        <a:t> accés serveis residencials</a:t>
                      </a:r>
                      <a:r>
                        <a:rPr lang="ca-ES" noProof="0" dirty="0"/>
                        <a:t> </a:t>
                      </a:r>
                      <a:endParaRPr lang="ca-ES" noProof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Revisió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Comunicació</a:t>
                      </a:r>
                      <a:r>
                        <a:rPr lang="ca-ES" baseline="0" noProof="0" dirty="0"/>
                        <a:t> </a:t>
                      </a:r>
                      <a:r>
                        <a:rPr lang="ca-ES" baseline="0" noProof="0" dirty="0" err="1"/>
                        <a:t>modif</a:t>
                      </a:r>
                      <a:r>
                        <a:rPr lang="ca-ES" baseline="0" noProof="0" dirty="0"/>
                        <a:t>. dades Dependència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614149" y="465267"/>
            <a:ext cx="10727141" cy="8722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Sol·licituds  tramitades</a:t>
            </a: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5448207"/>
              </p:ext>
            </p:extLst>
          </p:nvPr>
        </p:nvGraphicFramePr>
        <p:xfrm>
          <a:off x="6310663" y="1651813"/>
          <a:ext cx="5075518" cy="27809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47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6420">
                <a:tc gridSpan="2">
                  <a:txBody>
                    <a:bodyPr/>
                    <a:lstStyle/>
                    <a:p>
                      <a:r>
                        <a:rPr lang="ca-ES" dirty="0"/>
                        <a:t>   Tràmits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/>
                        <a:t>Pensió no contributiva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/>
                        <a:t>Ajut lloguer titular PNC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/>
                        <a:t>Termalisme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898">
                <a:tc>
                  <a:txBody>
                    <a:bodyPr/>
                    <a:lstStyle/>
                    <a:p>
                      <a:r>
                        <a:rPr lang="ca-ES" noProof="0" dirty="0"/>
                        <a:t>Imserso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/>
                        <a:t>Medalla centenària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/>
                        <a:t>Full sol·licitud general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887"/>
            <a:ext cx="10906763" cy="1008692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Projecte socioeducatiu ESPAI RAJOLER 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05364"/>
              </p:ext>
            </p:extLst>
          </p:nvPr>
        </p:nvGraphicFramePr>
        <p:xfrm>
          <a:off x="777237" y="2240833"/>
          <a:ext cx="4944251" cy="2365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207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4 a 9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10 a 12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es-ES" b="1" dirty="0"/>
                        <a:t>TOTAL</a:t>
                      </a:r>
                      <a:r>
                        <a:rPr lang="es-ES" b="1" baseline="0" dirty="0"/>
                        <a:t> 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1738689713"/>
              </p:ext>
            </p:extLst>
          </p:nvPr>
        </p:nvGraphicFramePr>
        <p:xfrm>
          <a:off x="6230618" y="1651378"/>
          <a:ext cx="5222629" cy="4656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548055"/>
              </p:ext>
            </p:extLst>
          </p:nvPr>
        </p:nvGraphicFramePr>
        <p:xfrm>
          <a:off x="777236" y="5046260"/>
          <a:ext cx="4231491" cy="4810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11.939,50€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Suport d’atenció social per a infants i adolescents en situació de risc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214047"/>
              </p:ext>
            </p:extLst>
          </p:nvPr>
        </p:nvGraphicFramePr>
        <p:xfrm>
          <a:off x="777237" y="2140341"/>
          <a:ext cx="4476406" cy="2418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98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3 a 6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7 a 12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r>
                        <a:rPr lang="es-ES" b="1" dirty="0"/>
                        <a:t>TOTAL</a:t>
                      </a:r>
                      <a:r>
                        <a:rPr lang="es-ES" b="1" baseline="0" dirty="0"/>
                        <a:t> 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3118794"/>
              </p:ext>
            </p:extLst>
          </p:nvPr>
        </p:nvGraphicFramePr>
        <p:xfrm>
          <a:off x="5643693" y="1883391"/>
          <a:ext cx="5910997" cy="384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579333"/>
              </p:ext>
            </p:extLst>
          </p:nvPr>
        </p:nvGraphicFramePr>
        <p:xfrm>
          <a:off x="777237" y="5032613"/>
          <a:ext cx="4231491" cy="4810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7.239,05€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9875520" cy="7823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Dependència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7924"/>
              </p:ext>
            </p:extLst>
          </p:nvPr>
        </p:nvGraphicFramePr>
        <p:xfrm>
          <a:off x="1998797" y="2116176"/>
          <a:ext cx="8163922" cy="35589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1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811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Tràmits dependència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791">
                <a:tc>
                  <a:txBody>
                    <a:bodyPr/>
                    <a:lstStyle/>
                    <a:p>
                      <a:r>
                        <a:rPr lang="ca-ES" noProof="0" dirty="0"/>
                        <a:t>Visites realitzades tècnic Dependència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tramitats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829">
                <a:tc>
                  <a:txBody>
                    <a:bodyPr/>
                    <a:lstStyle/>
                    <a:p>
                      <a:r>
                        <a:rPr lang="ca-ES" noProof="0" dirty="0"/>
                        <a:t>Modificacions </a:t>
                      </a:r>
                      <a:r>
                        <a:rPr lang="ca-ES" noProof="0" dirty="0" err="1"/>
                        <a:t>PIA’s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805">
                <a:tc>
                  <a:txBody>
                    <a:bodyPr/>
                    <a:lstStyle/>
                    <a:p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tancats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11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858">
                <a:tc>
                  <a:txBody>
                    <a:bodyPr/>
                    <a:lstStyle/>
                    <a:p>
                      <a:r>
                        <a:rPr lang="ca-ES" noProof="0" dirty="0"/>
                        <a:t>Desistiments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6" y="601745"/>
            <a:ext cx="9875520" cy="8176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SAD  Servei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ca-ES" dirty="0">
                <a:solidFill>
                  <a:schemeClr val="bg1"/>
                </a:solidFill>
              </a:rPr>
              <a:t>d’atenció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ca-ES" dirty="0">
                <a:solidFill>
                  <a:schemeClr val="bg1"/>
                </a:solidFill>
              </a:rPr>
              <a:t>domiciliària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615150"/>
              </p:ext>
            </p:extLst>
          </p:nvPr>
        </p:nvGraphicFramePr>
        <p:xfrm>
          <a:off x="1142996" y="1805976"/>
          <a:ext cx="4916610" cy="17404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1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1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30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Persones ateses 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Dependència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Social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17438"/>
              </p:ext>
            </p:extLst>
          </p:nvPr>
        </p:nvGraphicFramePr>
        <p:xfrm>
          <a:off x="1142996" y="3848828"/>
          <a:ext cx="4902963" cy="17467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5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016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Serveis SAD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Atenció persona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Atenció llar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842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219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546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1142996" y="5859199"/>
            <a:ext cx="4503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dirty="0"/>
              <a:t>*Usuaris beneficiaris del SAD atenció a la persona i SAD atenció a la llar.</a:t>
            </a: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855580297"/>
              </p:ext>
            </p:extLst>
          </p:nvPr>
        </p:nvGraphicFramePr>
        <p:xfrm>
          <a:off x="6080756" y="1828800"/>
          <a:ext cx="4967785" cy="39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085669" y="668466"/>
            <a:ext cx="9875520" cy="7539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Servei</a:t>
            </a:r>
            <a:r>
              <a:rPr lang="es-ES" dirty="0">
                <a:solidFill>
                  <a:schemeClr val="bg1"/>
                </a:solidFill>
              </a:rPr>
              <a:t> de </a:t>
            </a:r>
            <a:r>
              <a:rPr lang="ca-ES" dirty="0">
                <a:solidFill>
                  <a:schemeClr val="bg1"/>
                </a:solidFill>
              </a:rPr>
              <a:t>Teleassistència 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328678"/>
              </p:ext>
            </p:extLst>
          </p:nvPr>
        </p:nvGraphicFramePr>
        <p:xfrm>
          <a:off x="1658875" y="1793379"/>
          <a:ext cx="4509913" cy="39659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38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4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8633">
                <a:tc gridSpan="3"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amb servei de teleassistència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916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Dones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dirty="0"/>
                        <a:t>0</a:t>
                      </a:r>
                      <a:endParaRPr lang="ca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143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25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19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0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66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087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Homes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52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81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81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26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86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993474624"/>
              </p:ext>
            </p:extLst>
          </p:nvPr>
        </p:nvGraphicFramePr>
        <p:xfrm>
          <a:off x="5716895" y="1883392"/>
          <a:ext cx="5760872" cy="388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Àpats</a:t>
            </a:r>
            <a:r>
              <a:rPr lang="es-ES" dirty="0">
                <a:solidFill>
                  <a:schemeClr val="bg1"/>
                </a:solidFill>
              </a:rPr>
              <a:t> a </a:t>
            </a:r>
            <a:r>
              <a:rPr lang="ca-ES" dirty="0">
                <a:solidFill>
                  <a:schemeClr val="bg1"/>
                </a:solidFill>
              </a:rPr>
              <a:t>domicili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767239"/>
              </p:ext>
            </p:extLst>
          </p:nvPr>
        </p:nvGraphicFramePr>
        <p:xfrm>
          <a:off x="1607022" y="1815153"/>
          <a:ext cx="3811139" cy="18287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3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839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641382"/>
              </p:ext>
            </p:extLst>
          </p:nvPr>
        </p:nvGraphicFramePr>
        <p:xfrm>
          <a:off x="1552431" y="4147539"/>
          <a:ext cx="3722342" cy="17311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3894">
                <a:tc>
                  <a:txBody>
                    <a:bodyPr/>
                    <a:lstStyle/>
                    <a:p>
                      <a:r>
                        <a:rPr lang="ca-ES" dirty="0"/>
                        <a:t>Àpats lliurats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1722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882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840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714455687"/>
              </p:ext>
            </p:extLst>
          </p:nvPr>
        </p:nvGraphicFramePr>
        <p:xfrm>
          <a:off x="6080758" y="1787856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Ajuts IBI  Impost de Bens Immobles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248468"/>
              </p:ext>
            </p:extLst>
          </p:nvPr>
        </p:nvGraphicFramePr>
        <p:xfrm>
          <a:off x="1375010" y="1678676"/>
          <a:ext cx="4473736" cy="1321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1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6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Atorgats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Desestimats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317080661"/>
              </p:ext>
            </p:extLst>
          </p:nvPr>
        </p:nvGraphicFramePr>
        <p:xfrm>
          <a:off x="6277970" y="1610435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119021"/>
              </p:ext>
            </p:extLst>
          </p:nvPr>
        </p:nvGraphicFramePr>
        <p:xfrm>
          <a:off x="1418683" y="5005318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1.867,56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326838"/>
              </p:ext>
            </p:extLst>
          </p:nvPr>
        </p:nvGraphicFramePr>
        <p:xfrm>
          <a:off x="1405718" y="3396555"/>
          <a:ext cx="3498436" cy="113053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11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Un o més membres de la unitat familiar amb  discapacitat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7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Família monoparental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2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204309" y="2944511"/>
            <a:ext cx="0" cy="369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017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ca-ES" dirty="0">
                <a:solidFill>
                  <a:schemeClr val="bg1"/>
                </a:solidFill>
              </a:rPr>
              <a:t>Tallers gent gran</a:t>
            </a:r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480536"/>
              </p:ext>
            </p:extLst>
          </p:nvPr>
        </p:nvGraphicFramePr>
        <p:xfrm>
          <a:off x="1131570" y="3246120"/>
          <a:ext cx="9872664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9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</a:t>
                      </a:r>
                      <a:r>
                        <a:rPr lang="ca-ES" baseline="0" dirty="0"/>
                        <a:t> Inicial </a:t>
                      </a:r>
                      <a:endParaRPr lang="ca-ES" dirty="0"/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 taller (10 sessions)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21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 Reforç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2 tallers (20 sessions)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41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9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36245152"/>
              </p:ext>
            </p:extLst>
          </p:nvPr>
        </p:nvGraphicFramePr>
        <p:xfrm>
          <a:off x="0" y="5013325"/>
          <a:ext cx="9872664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9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</a:t>
                      </a:r>
                      <a:r>
                        <a:rPr lang="ca-ES" baseline="0" dirty="0"/>
                        <a:t> qualitat de vida</a:t>
                      </a:r>
                      <a:endParaRPr lang="ca-ES" dirty="0"/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 taller (anual)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10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1131570" y="2423160"/>
            <a:ext cx="4400550" cy="677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Tallers de memòria</a:t>
            </a: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1131570" y="4137660"/>
            <a:ext cx="4400550" cy="677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Taller qualitat de vida</a:t>
            </a:r>
          </a:p>
        </p:txBody>
      </p:sp>
    </p:spTree>
    <p:extLst>
      <p:ext uri="{BB962C8B-B14F-4D97-AF65-F5344CB8AC3E}">
        <p14:creationId xmlns:p14="http://schemas.microsoft.com/office/powerpoint/2010/main" val="131719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78006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ca-ES" dirty="0">
                <a:solidFill>
                  <a:schemeClr val="bg1"/>
                </a:solidFill>
              </a:rPr>
              <a:t> Persones ateses</a:t>
            </a: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504889"/>
              </p:ext>
            </p:extLst>
          </p:nvPr>
        </p:nvGraphicFramePr>
        <p:xfrm>
          <a:off x="1649082" y="2546553"/>
          <a:ext cx="4314939" cy="198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Nombre usuaris/àries ateses</a:t>
                      </a:r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1.205</a:t>
                      </a:r>
                    </a:p>
                  </a:txBody>
                  <a:tcPr marL="278348" marR="2783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14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Dones</a:t>
                      </a:r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671</a:t>
                      </a:r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Homes</a:t>
                      </a:r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534</a:t>
                      </a:r>
                    </a:p>
                    <a:p>
                      <a:pPr algn="ctr"/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4061161596"/>
              </p:ext>
            </p:extLst>
          </p:nvPr>
        </p:nvGraphicFramePr>
        <p:xfrm>
          <a:off x="6371771" y="1738472"/>
          <a:ext cx="5820229" cy="360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307939" y="5811020"/>
            <a:ext cx="7071786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El 16,75% de la població del municipi és atesa pels  Serveis Socials</a:t>
            </a:r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36979" y="465268"/>
            <a:ext cx="10281539" cy="8176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dirty="0">
                <a:solidFill>
                  <a:prstClr val="white"/>
                </a:solidFill>
              </a:rPr>
              <a:t> Porta ’m</a:t>
            </a:r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ca-E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411120"/>
              </p:ext>
            </p:extLst>
          </p:nvPr>
        </p:nvGraphicFramePr>
        <p:xfrm>
          <a:off x="1538784" y="1654246"/>
          <a:ext cx="4056799" cy="18688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9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099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 </a:t>
                      </a:r>
                      <a:endParaRPr lang="ca-ES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71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15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862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56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801884"/>
              </p:ext>
            </p:extLst>
          </p:nvPr>
        </p:nvGraphicFramePr>
        <p:xfrm>
          <a:off x="6028057" y="1695190"/>
          <a:ext cx="3893865" cy="18688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92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713">
                <a:tc>
                  <a:txBody>
                    <a:bodyPr/>
                    <a:lstStyle/>
                    <a:p>
                      <a:r>
                        <a:rPr lang="ca-ES" dirty="0"/>
                        <a:t>Noves 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308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803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069320"/>
              </p:ext>
            </p:extLst>
          </p:nvPr>
        </p:nvGraphicFramePr>
        <p:xfrm>
          <a:off x="881161" y="3971368"/>
          <a:ext cx="10364594" cy="16502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8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4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73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27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11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6599">
                <a:tc rowSpan="2"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Tipologia</a:t>
                      </a:r>
                      <a:r>
                        <a:rPr lang="es-ES" dirty="0"/>
                        <a:t> </a:t>
                      </a:r>
                      <a:r>
                        <a:rPr lang="ca-ES" noProof="0" dirty="0"/>
                        <a:t>serveis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CAP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COMERÇ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FARMÀCIA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PODÒLEG</a:t>
                      </a:r>
                      <a:endParaRPr lang="ca-E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SOCIALITZADOR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4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CASAL AVIS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TALLERS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68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2019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1.466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901337" y="465268"/>
            <a:ext cx="10450286" cy="9645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prstClr val="white"/>
                </a:solidFill>
              </a:rPr>
              <a:t> Visites / </a:t>
            </a:r>
            <a:r>
              <a:rPr lang="ca-ES" dirty="0">
                <a:solidFill>
                  <a:prstClr val="white"/>
                </a:solidFill>
              </a:rPr>
              <a:t>trucades</a:t>
            </a:r>
            <a:r>
              <a:rPr lang="es-ES" dirty="0">
                <a:solidFill>
                  <a:prstClr val="white"/>
                </a:solidFill>
              </a:rPr>
              <a:t>  Serveis Socials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174700490"/>
              </p:ext>
            </p:extLst>
          </p:nvPr>
        </p:nvGraphicFramePr>
        <p:xfrm>
          <a:off x="6005015" y="1693993"/>
          <a:ext cx="6373503" cy="43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386555"/>
              </p:ext>
            </p:extLst>
          </p:nvPr>
        </p:nvGraphicFramePr>
        <p:xfrm>
          <a:off x="2374710" y="4624854"/>
          <a:ext cx="3498436" cy="7698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3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Servei Orientació</a:t>
                      </a:r>
                      <a:r>
                        <a:rPr lang="es-ES" sz="1400" baseline="0" dirty="0"/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150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r>
                        <a:rPr lang="es-ES" sz="1400" baseline="0" dirty="0"/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3.482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4715497" y="3866605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600485"/>
              </p:ext>
            </p:extLst>
          </p:nvPr>
        </p:nvGraphicFramePr>
        <p:xfrm>
          <a:off x="1480488" y="1996263"/>
          <a:ext cx="3990704" cy="22396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24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Visites / trucades </a:t>
                      </a:r>
                    </a:p>
                    <a:p>
                      <a:r>
                        <a:rPr lang="ca-ES" noProof="0" dirty="0"/>
                        <a:t>Oficines Serveis Socials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930">
                <a:tc>
                  <a:txBody>
                    <a:bodyPr/>
                    <a:lstStyle/>
                    <a:p>
                      <a:r>
                        <a:rPr lang="ca-ES" noProof="0" dirty="0"/>
                        <a:t>Trucades rebudes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3.824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ca-ES" noProof="0" dirty="0"/>
                        <a:t>Trucades realitzades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1.540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/>
                        <a:t>Recepció de visites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3.632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598807"/>
              </p:ext>
            </p:extLst>
          </p:nvPr>
        </p:nvGraphicFramePr>
        <p:xfrm>
          <a:off x="872310" y="1526674"/>
          <a:ext cx="4587438" cy="4568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4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1894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Problemàtiques ateses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% aprox.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Aprenentatge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3%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Discapacitats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Econòmiques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377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40%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Habitatge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Laborals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53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/>
                        <a:t>Mancances socials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241 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26%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Salut i drogodependències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149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16%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Sospita</a:t>
                      </a:r>
                      <a:r>
                        <a:rPr lang="ca-ES" baseline="0" noProof="0" dirty="0"/>
                        <a:t> de maltractament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Altres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813601" y="477672"/>
            <a:ext cx="10759699" cy="81590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Problemàtiques ateses</a:t>
            </a: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707784984"/>
              </p:ext>
            </p:extLst>
          </p:nvPr>
        </p:nvGraphicFramePr>
        <p:xfrm>
          <a:off x="5225577" y="1293573"/>
          <a:ext cx="6811748" cy="4766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928048" y="465268"/>
            <a:ext cx="10090470" cy="9540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Ajuts d’urgència social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45472"/>
              </p:ext>
            </p:extLst>
          </p:nvPr>
        </p:nvGraphicFramePr>
        <p:xfrm>
          <a:off x="1043795" y="1854188"/>
          <a:ext cx="4592786" cy="402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9382">
                <a:tc>
                  <a:txBody>
                    <a:bodyPr/>
                    <a:lstStyle/>
                    <a:p>
                      <a:r>
                        <a:rPr lang="ca-ES" noProof="0" dirty="0"/>
                        <a:t>Tipologia ajut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Import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17">
                <a:tc>
                  <a:txBody>
                    <a:bodyPr/>
                    <a:lstStyle/>
                    <a:p>
                      <a:r>
                        <a:rPr lang="ca-ES" noProof="0" dirty="0"/>
                        <a:t>Alimentació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/>
                        <a:t>27.256,00€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826">
                <a:tc>
                  <a:txBody>
                    <a:bodyPr/>
                    <a:lstStyle/>
                    <a:p>
                      <a:r>
                        <a:rPr lang="ca-ES" noProof="0" dirty="0"/>
                        <a:t>Habitatge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/>
                        <a:t>4.455,00€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015">
                <a:tc>
                  <a:txBody>
                    <a:bodyPr/>
                    <a:lstStyle/>
                    <a:p>
                      <a:r>
                        <a:rPr lang="ca-ES" noProof="0" dirty="0"/>
                        <a:t>Farmàcia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/>
                        <a:t>919,00€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382">
                <a:tc>
                  <a:txBody>
                    <a:bodyPr/>
                    <a:lstStyle/>
                    <a:p>
                      <a:r>
                        <a:rPr lang="ca-ES" noProof="0" dirty="0"/>
                        <a:t>Atenció a menors en risc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/>
                        <a:t>25.502,00€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382">
                <a:tc>
                  <a:txBody>
                    <a:bodyPr/>
                    <a:lstStyle/>
                    <a:p>
                      <a:r>
                        <a:rPr lang="ca-ES" i="0" noProof="0" dirty="0"/>
                        <a:t>Desplaçaments</a:t>
                      </a:r>
                      <a:r>
                        <a:rPr lang="ca-ES" i="0" baseline="0" noProof="0" dirty="0"/>
                        <a:t> i transport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/>
                        <a:t>1.066,34€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9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i="0" noProof="0" dirty="0"/>
                        <a:t>Subministraments</a:t>
                      </a:r>
                      <a:r>
                        <a:rPr lang="ca-ES" i="0" baseline="0" noProof="0" dirty="0"/>
                        <a:t> d’habitatge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/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/>
                        <a:t>5.467,09€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b="1" i="0" noProof="0" dirty="0"/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i="0" noProof="0" dirty="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b="1" i="0" noProof="0" dirty="0"/>
                        <a:t>64.665,43€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045745341"/>
              </p:ext>
            </p:extLst>
          </p:nvPr>
        </p:nvGraphicFramePr>
        <p:xfrm>
          <a:off x="5895833" y="1651378"/>
          <a:ext cx="5936776" cy="423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354842"/>
            <a:ext cx="10777453" cy="76275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Banc d’aliments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17861"/>
              </p:ext>
            </p:extLst>
          </p:nvPr>
        </p:nvGraphicFramePr>
        <p:xfrm>
          <a:off x="777237" y="1305581"/>
          <a:ext cx="472073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2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816">
                <a:tc>
                  <a:txBody>
                    <a:bodyPr/>
                    <a:lstStyle/>
                    <a:p>
                      <a:r>
                        <a:rPr lang="ca-ES" noProof="0" dirty="0"/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4D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Beneficiaris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4D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Famílies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4D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Lliuraments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4D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Gener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Febrer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Març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Abril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Maig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Juliol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Agost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Setembre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Octubre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Novembre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Desembre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es-ES" b="1" dirty="0"/>
                        <a:t>TOTAL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6346210" y="1412005"/>
            <a:ext cx="464023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160" b="1" dirty="0"/>
              <a:t>FAMÍLIES BENEFICIÀRIES 2015-2019</a:t>
            </a:r>
          </a:p>
        </p:txBody>
      </p:sp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3515135786"/>
              </p:ext>
            </p:extLst>
          </p:nvPr>
        </p:nvGraphicFramePr>
        <p:xfrm>
          <a:off x="6346210" y="2080260"/>
          <a:ext cx="4763750" cy="4171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2680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Targeta moneder social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1482800"/>
              </p:ext>
            </p:extLst>
          </p:nvPr>
        </p:nvGraphicFramePr>
        <p:xfrm>
          <a:off x="620004" y="5898362"/>
          <a:ext cx="8341825" cy="49876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396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noProof="0" dirty="0"/>
                        <a:t>TOTAL FAMÍLIES BENEFICIÀRIES</a:t>
                      </a:r>
                      <a:endParaRPr lang="ca-ES" sz="2400" b="0" noProof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400" dirty="0"/>
                        <a:t>29</a:t>
                      </a:r>
                      <a:endParaRPr lang="ca-ES" sz="2400" b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3254350143"/>
              </p:ext>
            </p:extLst>
          </p:nvPr>
        </p:nvGraphicFramePr>
        <p:xfrm>
          <a:off x="7276495" y="1501255"/>
          <a:ext cx="4474227" cy="449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1223401142"/>
              </p:ext>
            </p:extLst>
          </p:nvPr>
        </p:nvGraphicFramePr>
        <p:xfrm>
          <a:off x="490464" y="1662545"/>
          <a:ext cx="4037892" cy="4001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900091421"/>
              </p:ext>
            </p:extLst>
          </p:nvPr>
        </p:nvGraphicFramePr>
        <p:xfrm>
          <a:off x="3853166" y="1662545"/>
          <a:ext cx="4426310" cy="411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20087" y="465267"/>
            <a:ext cx="10777453" cy="1008691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Ajuts material i sortides escolars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081470"/>
              </p:ext>
            </p:extLst>
          </p:nvPr>
        </p:nvGraphicFramePr>
        <p:xfrm>
          <a:off x="777237" y="2057215"/>
          <a:ext cx="6224454" cy="1948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24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5512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Aprovats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Denegats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/>
                        <a:t>IES Vall Tenes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b="1" noProof="0" dirty="0"/>
                        <a:t>Totals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1102794244"/>
              </p:ext>
            </p:extLst>
          </p:nvPr>
        </p:nvGraphicFramePr>
        <p:xfrm>
          <a:off x="7124131" y="1651875"/>
          <a:ext cx="4373409" cy="478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591984"/>
              </p:ext>
            </p:extLst>
          </p:nvPr>
        </p:nvGraphicFramePr>
        <p:xfrm>
          <a:off x="777239" y="5220393"/>
          <a:ext cx="4804696" cy="9476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7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sortides escolars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10.969,3€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material escolar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15.104€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40451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 Ajuts menjador escolar  2019/2020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0204"/>
              </p:ext>
            </p:extLst>
          </p:nvPr>
        </p:nvGraphicFramePr>
        <p:xfrm>
          <a:off x="777237" y="1840091"/>
          <a:ext cx="5606937" cy="2431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268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Sol·licituds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Aprovats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Denegats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433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558">
                <a:tc>
                  <a:txBody>
                    <a:bodyPr/>
                    <a:lstStyle/>
                    <a:p>
                      <a:r>
                        <a:rPr lang="ca-ES" b="1" noProof="0" dirty="0"/>
                        <a:t>Totals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661368794"/>
              </p:ext>
            </p:extLst>
          </p:nvPr>
        </p:nvGraphicFramePr>
        <p:xfrm>
          <a:off x="6165963" y="2047166"/>
          <a:ext cx="5543816" cy="433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101306"/>
              </p:ext>
            </p:extLst>
          </p:nvPr>
        </p:nvGraphicFramePr>
        <p:xfrm>
          <a:off x="777237" y="4899546"/>
          <a:ext cx="4859288" cy="55955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0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9558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menjador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/>
                        <a:t>42.834€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5768</TotalTime>
  <Words>842</Words>
  <Application>Microsoft Office PowerPoint</Application>
  <PresentationFormat>Pantalla panoràmica</PresentationFormat>
  <Paragraphs>466</Paragraphs>
  <Slides>20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Corbel</vt:lpstr>
      <vt:lpstr>Verdana</vt:lpstr>
      <vt:lpstr>Base</vt:lpstr>
      <vt:lpstr>Presentació del PowerPoint</vt:lpstr>
      <vt:lpstr> Persones ateses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Tallers gent gran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Montse Iglesias</cp:lastModifiedBy>
  <cp:revision>312</cp:revision>
  <cp:lastPrinted>2020-02-24T11:58:31Z</cp:lastPrinted>
  <dcterms:created xsi:type="dcterms:W3CDTF">2016-04-22T11:12:21Z</dcterms:created>
  <dcterms:modified xsi:type="dcterms:W3CDTF">2023-01-02T13:58:16Z</dcterms:modified>
</cp:coreProperties>
</file>