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drawings/drawing1.xml" ContentType="application/vnd.openxmlformats-officedocument.drawingml.chartshapes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drawings/drawing2.xml" ContentType="application/vnd.openxmlformats-officedocument.drawingml.chartshapes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56" r:id="rId1"/>
  </p:sldMasterIdLst>
  <p:notesMasterIdLst>
    <p:notesMasterId r:id="rId21"/>
  </p:notesMasterIdLst>
  <p:sldIdLst>
    <p:sldId id="256" r:id="rId2"/>
    <p:sldId id="257" r:id="rId3"/>
    <p:sldId id="273" r:id="rId4"/>
    <p:sldId id="258" r:id="rId5"/>
    <p:sldId id="276" r:id="rId6"/>
    <p:sldId id="277" r:id="rId7"/>
    <p:sldId id="278" r:id="rId8"/>
    <p:sldId id="274" r:id="rId9"/>
    <p:sldId id="275" r:id="rId10"/>
    <p:sldId id="282" r:id="rId11"/>
    <p:sldId id="279" r:id="rId12"/>
    <p:sldId id="284" r:id="rId13"/>
    <p:sldId id="285" r:id="rId14"/>
    <p:sldId id="280" r:id="rId15"/>
    <p:sldId id="259" r:id="rId16"/>
    <p:sldId id="260" r:id="rId17"/>
    <p:sldId id="261" r:id="rId18"/>
    <p:sldId id="288" r:id="rId19"/>
    <p:sldId id="287" r:id="rId20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3FE143"/>
    <a:srgbClr val="FF6600"/>
    <a:srgbClr val="FA06C6"/>
    <a:srgbClr val="E1E6CD"/>
    <a:srgbClr val="F1F3E8"/>
    <a:srgbClr val="DE4D42"/>
    <a:srgbClr val="CC04A1"/>
    <a:srgbClr val="5E92C2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 mitjà 2 - èmfasi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8603FDC-E32A-4AB5-989C-0864C3EAD2B8}" styleName="Estilo temático 2 - Énfasis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Estilo temático 2 - Énfasis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Estilo medio 4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8D230F3-CF80-4859-8CE7-A43EE81993B5}" styleName="Estilo claro 1 - Acento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803" autoAdjust="0"/>
    <p:restoredTop sz="94660" autoAdjust="0"/>
  </p:normalViewPr>
  <p:slideViewPr>
    <p:cSldViewPr snapToGrid="0">
      <p:cViewPr varScale="1">
        <p:scale>
          <a:sx n="83" d="100"/>
          <a:sy n="83" d="100"/>
        </p:scale>
        <p:origin x="114" y="18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9.xlsx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Hoja_de_c_lculo_de_Microsoft_Excel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4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5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6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server\ofimatica$\Serveis%20socials\BANC%20D'ALIMENTS\ESTAD&#205;STICA%20BANC%20ALIMENTS%202009-17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7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Hoja_de_c_lculo_de_Microsoft_Excel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PERSONES ATESES</a:t>
            </a:r>
            <a:endParaRPr lang="en-US" dirty="0"/>
          </a:p>
        </c:rich>
      </c:tx>
      <c:layout>
        <c:manualLayout>
          <c:xMode val="edge"/>
          <c:yMode val="edge"/>
          <c:x val="0.19227611147258983"/>
          <c:y val="2.821700207683800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5052655144668708"/>
          <c:y val="0.16315648271736397"/>
          <c:w val="0.50675686400994291"/>
          <c:h val="0.77679669932431816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spPr>
            <a:solidFill>
              <a:srgbClr val="92D050"/>
            </a:solidFill>
          </c:spPr>
          <c:dPt>
            <c:idx val="0"/>
            <c:bubble3D val="0"/>
            <c:spPr>
              <a:solidFill>
                <a:srgbClr val="FF9933"/>
              </a:solidFill>
            </c:spPr>
          </c:dPt>
          <c:dLbls>
            <c:dLbl>
              <c:idx val="0"/>
              <c:layout>
                <c:manualLayout>
                  <c:x val="-0.15056057072668447"/>
                  <c:y val="-2.0452605156934856E-2"/>
                </c:manualLayout>
              </c:layout>
              <c:spPr>
                <a:solidFill>
                  <a:schemeClr val="tx1"/>
                </a:solidFill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a-ES" sz="16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a-E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4771429096690181"/>
                  <c:y val="2.626791821290839E-2"/>
                </c:manualLayout>
              </c:layout>
              <c:tx>
                <c:rich>
                  <a:bodyPr/>
                  <a:lstStyle/>
                  <a:p>
                    <a:pPr algn="ctr">
                      <a:defRPr lang="ca-ES" sz="16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600" dirty="0">
                        <a:solidFill>
                          <a:schemeClr val="bg1"/>
                        </a:solidFill>
                      </a:rPr>
                      <a:t>43%</a:t>
                    </a:r>
                    <a:endParaRPr lang="en-US" sz="1400" dirty="0">
                      <a:solidFill>
                        <a:schemeClr val="bg1"/>
                      </a:solidFill>
                    </a:endParaRPr>
                  </a:p>
                </c:rich>
              </c:tx>
              <c:spPr>
                <a:solidFill>
                  <a:schemeClr val="tx1"/>
                </a:solidFill>
                <a:ln>
                  <a:noFill/>
                </a:ln>
                <a:effectLst/>
              </c:sp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schemeClr val="tx1"/>
              </a:solidFill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a-ES"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dones</c:v>
                </c:pt>
                <c:pt idx="1">
                  <c:v>homes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681</c:v>
                </c:pt>
                <c:pt idx="1">
                  <c:v>516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3539974114420583"/>
          <c:y val="0.79123112224238512"/>
          <c:w val="0.19006176561094074"/>
          <c:h val="0.17462936023502318"/>
        </c:manualLayout>
      </c:layout>
      <c:overlay val="0"/>
      <c:txPr>
        <a:bodyPr/>
        <a:lstStyle/>
        <a:p>
          <a:pPr>
            <a:defRPr sz="1800"/>
          </a:pPr>
          <a:endParaRPr lang="ca-E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AJUTS MENJADOR ESCOLAR</a:t>
            </a:r>
            <a:endParaRPr lang="en-US" dirty="0"/>
          </a:p>
        </c:rich>
      </c:tx>
      <c:layout>
        <c:manualLayout>
          <c:xMode val="edge"/>
          <c:yMode val="edge"/>
          <c:x val="0.19792648240850702"/>
          <c:y val="2.080144958992955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35446125917599"/>
          <c:y val="0.13915874383004923"/>
          <c:w val="0.51319109436532528"/>
          <c:h val="0.65554059390974995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spPr>
            <a:solidFill>
              <a:srgbClr val="FF9933"/>
            </a:solidFill>
          </c:spPr>
          <c:dPt>
            <c:idx val="0"/>
            <c:bubble3D val="0"/>
            <c:spPr>
              <a:solidFill>
                <a:srgbClr val="92D050"/>
              </a:solidFill>
            </c:spPr>
          </c:dPt>
          <c:dLbls>
            <c:dLbl>
              <c:idx val="0"/>
              <c:layout>
                <c:manualLayout>
                  <c:x val="-0.10466856121184391"/>
                  <c:y val="-0.19528553685306976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0483683672396202"/>
                  <c:y val="0.16050161190044046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schemeClr val="tx1"/>
              </a:solidFill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Aprovats</c:v>
                </c:pt>
                <c:pt idx="1">
                  <c:v>Denegats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98</c:v>
                </c:pt>
                <c:pt idx="1">
                  <c:v>19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>
        <c:manualLayout>
          <c:xMode val="edge"/>
          <c:yMode val="edge"/>
          <c:x val="0.70230631752568984"/>
          <c:y val="0.70979261223423307"/>
          <c:w val="0.24441052099003838"/>
          <c:h val="0.1325624091874950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988517060367457"/>
          <c:y val="0.13529494351287535"/>
          <c:w val="0.63247870529923345"/>
          <c:h val="0.68634920047892678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AJUTS ACTIVITATS ESPORTIVES</c:v>
                </c:pt>
              </c:strCache>
            </c:strRef>
          </c:tx>
          <c:spPr>
            <a:solidFill>
              <a:srgbClr val="F1F3E8"/>
            </a:solidFill>
          </c:spPr>
          <c:dPt>
            <c:idx val="0"/>
            <c:bubble3D val="0"/>
            <c:spPr>
              <a:solidFill>
                <a:srgbClr val="92D050"/>
              </a:solidFill>
            </c:spPr>
          </c:dPt>
          <c:dPt>
            <c:idx val="1"/>
            <c:bubble3D val="0"/>
            <c:spPr>
              <a:solidFill>
                <a:srgbClr val="FF9933"/>
              </a:solidFill>
            </c:spPr>
          </c:dPt>
          <c:dLbls>
            <c:dLbl>
              <c:idx val="0"/>
              <c:layout>
                <c:manualLayout>
                  <c:x val="-0.20008285542433232"/>
                  <c:y val="1.4312910334401768E-2"/>
                </c:manualLayout>
              </c:layout>
              <c:tx>
                <c:rich>
                  <a:bodyPr/>
                  <a:lstStyle/>
                  <a:p>
                    <a:r>
                      <a:rPr lang="en-US" b="1" smtClean="0">
                        <a:solidFill>
                          <a:schemeClr val="bg1"/>
                        </a:solidFill>
                      </a:rPr>
                      <a:t>54</a:t>
                    </a:r>
                    <a:r>
                      <a:rPr lang="en-US" b="1" dirty="0">
                        <a:solidFill>
                          <a:schemeClr val="bg1"/>
                        </a:solidFill>
                      </a:rPr>
                      <a:t>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20020993564719183"/>
                  <c:y val="-8.7298922193111434E-3"/>
                </c:manualLayout>
              </c:layout>
              <c:tx>
                <c:rich>
                  <a:bodyPr/>
                  <a:lstStyle/>
                  <a:p>
                    <a:r>
                      <a:rPr lang="en-US" b="1" smtClean="0">
                        <a:solidFill>
                          <a:schemeClr val="bg1"/>
                        </a:solidFill>
                      </a:rPr>
                      <a:t>46</a:t>
                    </a:r>
                    <a:r>
                      <a:rPr lang="en-US" b="1" dirty="0">
                        <a:solidFill>
                          <a:schemeClr val="bg1"/>
                        </a:solidFill>
                      </a:rPr>
                      <a:t>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schemeClr val="tx1"/>
              </a:solidFill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Aprovats</c:v>
                </c:pt>
                <c:pt idx="1">
                  <c:v>Denegats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43</c:v>
                </c:pt>
                <c:pt idx="1">
                  <c:v>37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8039822528185245"/>
          <c:y val="0.83243087690750162"/>
          <c:w val="0.26279460598147325"/>
          <c:h val="0.1247895449733492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a-ES" noProof="0" dirty="0"/>
              <a:t>PROJEC</a:t>
            </a:r>
            <a:r>
              <a:rPr lang="ca-ES" dirty="0"/>
              <a:t>TE SOCIOEDUCATIU ESPAI RAJOLER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2125713637427561"/>
          <c:y val="0.22336402538938188"/>
          <c:w val="0.59472305669624181"/>
          <c:h val="0.74285343261579895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PROJECTE SOCIOEDUCATIU ESPAI RAJOLER</c:v>
                </c:pt>
              </c:strCache>
            </c:strRef>
          </c:tx>
          <c:dPt>
            <c:idx val="0"/>
            <c:bubble3D val="0"/>
            <c:spPr>
              <a:solidFill>
                <a:srgbClr val="FF9933"/>
              </a:solidFill>
            </c:spPr>
          </c:dPt>
          <c:dPt>
            <c:idx val="1"/>
            <c:bubble3D val="0"/>
            <c:spPr>
              <a:solidFill>
                <a:srgbClr val="92D050"/>
              </a:solidFill>
            </c:spPr>
          </c:dPt>
          <c:dPt>
            <c:idx val="2"/>
            <c:bubble3D val="0"/>
            <c:spPr>
              <a:solidFill>
                <a:srgbClr val="00B0F0"/>
              </a:solidFill>
            </c:spPr>
          </c:dPt>
          <c:dLbls>
            <c:dLbl>
              <c:idx val="0"/>
              <c:layout>
                <c:manualLayout>
                  <c:x val="-0.19156798017835686"/>
                  <c:y val="-4.0192761201681533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4528253450017936"/>
                  <c:y val="-0.12725813441050551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.13568699212411836"/>
                  <c:y val="0.13741200095181164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schemeClr val="tx1"/>
              </a:solidFill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ca-E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Hoja1!$A$2:$A$4</c:f>
              <c:strCache>
                <c:ptCount val="3"/>
                <c:pt idx="0">
                  <c:v>4  a 9 anys</c:v>
                </c:pt>
                <c:pt idx="1">
                  <c:v>10 a 12 anys</c:v>
                </c:pt>
                <c:pt idx="2">
                  <c:v>13 a 16 anys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11</c:v>
                </c:pt>
                <c:pt idx="1">
                  <c:v>4</c:v>
                </c:pt>
                <c:pt idx="2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7107618721447471"/>
          <c:y val="0.79886546761615684"/>
          <c:w val="0.31317398552600323"/>
          <c:h val="0.1947143984724583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fr-FR" dirty="0" smtClean="0"/>
              <a:t>SUPORT</a:t>
            </a:r>
            <a:r>
              <a:rPr lang="fr-FR" baseline="0" dirty="0" smtClean="0"/>
              <a:t> ATENCIÓ SOCIAL</a:t>
            </a:r>
          </a:p>
          <a:p>
            <a:pPr>
              <a:defRPr/>
            </a:pPr>
            <a:r>
              <a:rPr lang="fr-FR" dirty="0" smtClean="0"/>
              <a:t>INFANTS I ADOLESCENTS</a:t>
            </a:r>
            <a:endParaRPr lang="fr-FR" dirty="0"/>
          </a:p>
        </c:rich>
      </c:tx>
      <c:layout>
        <c:manualLayout>
          <c:xMode val="edge"/>
          <c:yMode val="edge"/>
          <c:x val="0.24342154123915136"/>
          <c:y val="3.5685123462097621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4018638480107501"/>
          <c:y val="0.24563867991501775"/>
          <c:w val="0.46730441582020765"/>
          <c:h val="0.71830134364492615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SUPORT D'ATENCIO SOCIAL INFANTS I ADOLESCENTS</c:v>
                </c:pt>
              </c:strCache>
            </c:strRef>
          </c:tx>
          <c:spPr>
            <a:solidFill>
              <a:srgbClr val="FF9933"/>
            </a:solidFill>
          </c:spPr>
          <c:dPt>
            <c:idx val="0"/>
            <c:bubble3D val="0"/>
            <c:spPr>
              <a:solidFill>
                <a:srgbClr val="92D050"/>
              </a:solidFill>
            </c:spPr>
          </c:dPt>
          <c:dPt>
            <c:idx val="1"/>
            <c:bubble3D val="0"/>
          </c:dPt>
          <c:dLbls>
            <c:spPr>
              <a:solidFill>
                <a:schemeClr val="tx1"/>
              </a:solidFill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ca-E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7 a 12 anys</c:v>
                </c:pt>
                <c:pt idx="1">
                  <c:v>13 a 16 anys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4</c:v>
                </c:pt>
                <c:pt idx="1">
                  <c:v>7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1133803654442729"/>
          <c:y val="0.7787515830149967"/>
          <c:w val="0.28866196345557266"/>
          <c:h val="0.1797943575754581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27391805402206415"/>
          <c:y val="2.374551559546458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164678655570999"/>
          <c:y val="0.23828090945782321"/>
          <c:w val="0.53983418353591905"/>
          <c:h val="0.71387838019642136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SERVEI D'ATENCIÓ DOMICILIÀRIA</c:v>
                </c:pt>
              </c:strCache>
            </c:strRef>
          </c:tx>
          <c:spPr>
            <a:solidFill>
              <a:srgbClr val="92D050"/>
            </a:solidFill>
          </c:spPr>
          <c:dPt>
            <c:idx val="0"/>
            <c:bubble3D val="0"/>
            <c:spPr>
              <a:solidFill>
                <a:srgbClr val="FF9933"/>
              </a:solidFill>
            </c:spPr>
          </c:dPt>
          <c:dLbls>
            <c:dLbl>
              <c:idx val="0"/>
              <c:layout>
                <c:manualLayout>
                  <c:x val="-0.15500606241140119"/>
                  <c:y val="-0.15378958697699449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67</a:t>
                    </a:r>
                    <a:r>
                      <a:rPr lang="en-US" dirty="0"/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5233367740239456"/>
                  <c:y val="0.11367469393246334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schemeClr val="tx1"/>
              </a:solidFill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Dones</c:v>
                </c:pt>
                <c:pt idx="1">
                  <c:v>Homes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29</c:v>
                </c:pt>
                <c:pt idx="1">
                  <c:v>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789640123295144"/>
          <c:y val="0.81475689492802372"/>
          <c:w val="0.20294743678722921"/>
          <c:h val="0.1521006323153504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>
        <c:manualLayout>
          <c:layoutTarget val="inner"/>
          <c:xMode val="edge"/>
          <c:yMode val="edge"/>
          <c:x val="0.23414233123041095"/>
          <c:y val="0.16784872166181392"/>
          <c:w val="0.53053010030425951"/>
          <c:h val="0.78640261091607466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TELEASSISTÈNCIA</c:v>
                </c:pt>
              </c:strCache>
            </c:strRef>
          </c:tx>
          <c:spPr>
            <a:solidFill>
              <a:srgbClr val="92D050"/>
            </a:solidFill>
          </c:spPr>
          <c:dPt>
            <c:idx val="0"/>
            <c:bubble3D val="0"/>
            <c:spPr>
              <a:solidFill>
                <a:srgbClr val="FF9933"/>
              </a:solidFill>
            </c:spPr>
          </c:dPt>
          <c:dLbls>
            <c:spPr>
              <a:solidFill>
                <a:schemeClr val="tx1"/>
              </a:solidFill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ca-E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Dones</c:v>
                </c:pt>
                <c:pt idx="1">
                  <c:v>Homes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141</c:v>
                </c:pt>
                <c:pt idx="1">
                  <c:v>57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5852127941742153"/>
          <c:y val="0.85268079986579004"/>
          <c:w val="0.21722891951079629"/>
          <c:h val="0.1454493713031834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>
        <c:manualLayout>
          <c:layoutTarget val="inner"/>
          <c:xMode val="edge"/>
          <c:yMode val="edge"/>
          <c:x val="0.15877046282412918"/>
          <c:y val="0.15012371709525932"/>
          <c:w val="0.61136455110253074"/>
          <c:h val="0.71022532758625334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ÀPATS A DOMICILI</c:v>
                </c:pt>
              </c:strCache>
            </c:strRef>
          </c:tx>
          <c:spPr>
            <a:solidFill>
              <a:srgbClr val="FF9933"/>
            </a:solidFill>
          </c:spPr>
          <c:dPt>
            <c:idx val="1"/>
            <c:bubble3D val="0"/>
            <c:spPr>
              <a:solidFill>
                <a:srgbClr val="92D050"/>
              </a:solidFill>
            </c:spPr>
          </c:dPt>
          <c:dLbls>
            <c:dLbl>
              <c:idx val="0"/>
              <c:layout>
                <c:manualLayout>
                  <c:x val="-0.13547357816016206"/>
                  <c:y val="-0.11010833730938537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7298042336033725"/>
                  <c:y val="0.1195905781412465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schemeClr val="tx1"/>
              </a:solidFill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Dones</c:v>
                </c:pt>
                <c:pt idx="1">
                  <c:v>Homes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1593</c:v>
                </c:pt>
                <c:pt idx="1">
                  <c:v>780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>
        <c:manualLayout>
          <c:xMode val="edge"/>
          <c:yMode val="edge"/>
          <c:x val="0.77736687825964423"/>
          <c:y val="0.85145518603389969"/>
          <c:w val="0.22263312174035577"/>
          <c:h val="0.147863065012923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ES" dirty="0" smtClean="0"/>
              <a:t>AJUTS</a:t>
            </a:r>
            <a:r>
              <a:rPr lang="es-ES" baseline="0" dirty="0" smtClean="0"/>
              <a:t> IBI</a:t>
            </a:r>
            <a:endParaRPr lang="es-ES" dirty="0"/>
          </a:p>
        </c:rich>
      </c:tx>
      <c:layout>
        <c:manualLayout>
          <c:xMode val="edge"/>
          <c:yMode val="edge"/>
          <c:x val="0.39736017861226169"/>
          <c:y val="3.112225630966988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5877046282412918"/>
          <c:y val="0.15012371709525932"/>
          <c:w val="0.61136455110253074"/>
          <c:h val="0.71022532758625334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ÀPATS A DOMICILI</c:v>
                </c:pt>
              </c:strCache>
            </c:strRef>
          </c:tx>
          <c:spPr>
            <a:solidFill>
              <a:srgbClr val="FF9933"/>
            </a:solidFill>
          </c:spPr>
          <c:dPt>
            <c:idx val="0"/>
            <c:bubble3D val="0"/>
            <c:spPr>
              <a:solidFill>
                <a:srgbClr val="92D050"/>
              </a:solidFill>
            </c:spPr>
          </c:dPt>
          <c:dPt>
            <c:idx val="1"/>
            <c:bubble3D val="0"/>
          </c:dPt>
          <c:dLbls>
            <c:dLbl>
              <c:idx val="0"/>
              <c:layout>
                <c:manualLayout>
                  <c:x val="-0.14083160849758297"/>
                  <c:y val="-0.1723528499287251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4351125650452226"/>
                  <c:y val="0.1724984138676853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schemeClr val="tx1"/>
              </a:solidFill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Aprovats</c:v>
                </c:pt>
                <c:pt idx="1">
                  <c:v>Desestimats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23</c:v>
                </c:pt>
                <c:pt idx="1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>
        <c:manualLayout>
          <c:xMode val="edge"/>
          <c:yMode val="edge"/>
          <c:x val="0.6862803625234889"/>
          <c:y val="0.81722070409326286"/>
          <c:w val="0.31371963747651116"/>
          <c:h val="0.147863065012923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VISITES / TRUCADES </a:t>
            </a:r>
          </a:p>
          <a:p>
            <a:pPr>
              <a:defRPr/>
            </a:pPr>
            <a:r>
              <a:rPr lang="en-US" dirty="0" smtClean="0"/>
              <a:t>SERVEIS SOCIALS</a:t>
            </a:r>
            <a:endParaRPr lang="en-US" dirty="0"/>
          </a:p>
        </c:rich>
      </c:tx>
      <c:layout>
        <c:manualLayout>
          <c:xMode val="edge"/>
          <c:yMode val="edge"/>
          <c:x val="0.15434918599708825"/>
          <c:y val="3.160964774198062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</c:spPr>
          <c:dPt>
            <c:idx val="0"/>
            <c:bubble3D val="0"/>
            <c:spPr>
              <a:solidFill>
                <a:srgbClr val="FF9933"/>
              </a:solidFill>
              <a:ln w="53975" cap="flat" cmpd="dbl" algn="ctr">
                <a:noFill/>
                <a:prstDash val="solid"/>
              </a:ln>
              <a:effectLst/>
            </c:spPr>
          </c:dPt>
          <c:dPt>
            <c:idx val="1"/>
            <c:bubble3D val="0"/>
            <c:spPr>
              <a:solidFill>
                <a:srgbClr val="5E92C2"/>
              </a:solidFill>
              <a:ln w="10000" cap="flat" cmpd="sng" algn="ctr">
                <a:noFill/>
                <a:prstDash val="solid"/>
              </a:ln>
              <a:effectLst/>
            </c:spPr>
          </c:dPt>
          <c:dPt>
            <c:idx val="2"/>
            <c:bubble3D val="0"/>
            <c:spPr>
              <a:solidFill>
                <a:srgbClr val="92D050"/>
              </a:solidFill>
              <a:ln w="53975" cap="flat" cmpd="dbl" algn="ctr">
                <a:noFill/>
                <a:prstDash val="solid"/>
              </a:ln>
              <a:effectLst/>
            </c:spPr>
          </c:dPt>
          <c:dLbls>
            <c:dLbl>
              <c:idx val="0"/>
              <c:layout>
                <c:manualLayout>
                  <c:x val="-0.13312541237581307"/>
                  <c:y val="-2.6848044858235158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7868743573034043E-2"/>
                  <c:y val="-0.1280566788293255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.12691250926363737"/>
                  <c:y val="-7.844576128595673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schemeClr val="tx1"/>
              </a:solidFill>
              <a:ln>
                <a:noFill/>
              </a:ln>
              <a:effectLst>
                <a:outerShdw blurRad="50800" dist="50800" dir="5400000" sx="1000" sy="1000" algn="ctr" rotWithShape="0">
                  <a:schemeClr val="bg1"/>
                </a:outerShdw>
              </a:effectLst>
            </c:spPr>
            <c:txPr>
              <a:bodyPr/>
              <a:lstStyle/>
              <a:p>
                <a:pPr algn="ctr">
                  <a:defRPr lang="ca-ES"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Hoja1!$A$2:$A$4</c:f>
              <c:strCache>
                <c:ptCount val="3"/>
                <c:pt idx="0">
                  <c:v>Trucades rebudes</c:v>
                </c:pt>
                <c:pt idx="1">
                  <c:v>Trucades realitzades</c:v>
                </c:pt>
                <c:pt idx="2">
                  <c:v>Recepció de visites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3535</c:v>
                </c:pt>
                <c:pt idx="1">
                  <c:v>1100</c:v>
                </c:pt>
                <c:pt idx="2">
                  <c:v>3325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52859926479990671"/>
          <c:y val="0.7081821328428638"/>
          <c:w val="0.41067296345622079"/>
          <c:h val="0.2158349028726712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22081145691238138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7.4099041831846985E-2"/>
          <c:y val="0.21104448920097699"/>
          <c:w val="0.53929166165789699"/>
          <c:h val="0.79382305336832892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PROBLEMÀTIQUES ATESES</c:v>
                </c:pt>
              </c:strCache>
            </c:strRef>
          </c:tx>
          <c:dPt>
            <c:idx val="1"/>
            <c:bubble3D val="0"/>
            <c:spPr>
              <a:solidFill>
                <a:srgbClr val="FF0000"/>
              </a:solidFill>
            </c:spPr>
          </c:dPt>
          <c:dPt>
            <c:idx val="2"/>
            <c:bubble3D val="0"/>
            <c:spPr>
              <a:solidFill>
                <a:srgbClr val="FF9933"/>
              </a:solidFill>
            </c:spPr>
          </c:dPt>
          <c:dPt>
            <c:idx val="3"/>
            <c:bubble3D val="0"/>
            <c:spPr>
              <a:solidFill>
                <a:srgbClr val="FFFF00"/>
              </a:solidFill>
            </c:spPr>
          </c:dPt>
          <c:dPt>
            <c:idx val="4"/>
            <c:bubble3D val="0"/>
            <c:spPr>
              <a:solidFill>
                <a:srgbClr val="CC04A1"/>
              </a:solidFill>
            </c:spPr>
          </c:dPt>
          <c:dPt>
            <c:idx val="5"/>
            <c:bubble3D val="0"/>
            <c:spPr>
              <a:solidFill>
                <a:srgbClr val="92D050"/>
              </a:solidFill>
            </c:spPr>
          </c:dPt>
          <c:dPt>
            <c:idx val="6"/>
            <c:bubble3D val="0"/>
            <c:spPr>
              <a:solidFill>
                <a:srgbClr val="00B0F0"/>
              </a:solidFill>
            </c:spPr>
          </c:dPt>
          <c:dLbls>
            <c:dLbl>
              <c:idx val="1"/>
              <c:layout>
                <c:manualLayout>
                  <c:x val="-4.347107379779757E-2"/>
                  <c:y val="0.1147675645552601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0.11183876737659702"/>
                  <c:y val="-1.210419650892052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6.3935130894448829E-3"/>
                  <c:y val="-3.61149408743078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3.7753892246160603E-2"/>
                  <c:y val="-5.2103080276615796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.10304873286563156"/>
                  <c:y val="-4.0481885039402789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7.4674885213017281E-2"/>
                  <c:y val="0.11953631038643668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schemeClr val="tx1"/>
              </a:solidFill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Hoja1!$A$2:$A$9</c:f>
              <c:strCache>
                <c:ptCount val="8"/>
                <c:pt idx="0">
                  <c:v>Aprenentatge</c:v>
                </c:pt>
                <c:pt idx="1">
                  <c:v>Discapacitats</c:v>
                </c:pt>
                <c:pt idx="2">
                  <c:v>Econòmiques</c:v>
                </c:pt>
                <c:pt idx="3">
                  <c:v>Habitatge</c:v>
                </c:pt>
                <c:pt idx="4">
                  <c:v>Laborals</c:v>
                </c:pt>
                <c:pt idx="5">
                  <c:v>Mancances Socials</c:v>
                </c:pt>
                <c:pt idx="6">
                  <c:v>Salut i drogodependències</c:v>
                </c:pt>
                <c:pt idx="7">
                  <c:v>Sospita de maltractament</c:v>
                </c:pt>
              </c:strCache>
            </c:strRef>
          </c:cat>
          <c:val>
            <c:numRef>
              <c:f>Hoja1!$B$2:$B$9</c:f>
              <c:numCache>
                <c:formatCode>General</c:formatCode>
                <c:ptCount val="8"/>
                <c:pt idx="0">
                  <c:v>25</c:v>
                </c:pt>
                <c:pt idx="1">
                  <c:v>41</c:v>
                </c:pt>
                <c:pt idx="2">
                  <c:v>377</c:v>
                </c:pt>
                <c:pt idx="3">
                  <c:v>37</c:v>
                </c:pt>
                <c:pt idx="4">
                  <c:v>53</c:v>
                </c:pt>
                <c:pt idx="5">
                  <c:v>241</c:v>
                </c:pt>
                <c:pt idx="6">
                  <c:v>149</c:v>
                </c:pt>
                <c:pt idx="7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4676511814588555"/>
          <c:y val="0.11993706296200635"/>
          <c:w val="0.31926682608546414"/>
          <c:h val="0.86122253035176211"/>
        </c:manualLayout>
      </c:layout>
      <c:overlay val="0"/>
      <c:txPr>
        <a:bodyPr/>
        <a:lstStyle/>
        <a:p>
          <a:pPr>
            <a:defRPr sz="1400"/>
          </a:pPr>
          <a:endParaRPr lang="ca-E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>
        <c:manualLayout>
          <c:layoutTarget val="inner"/>
          <c:xMode val="edge"/>
          <c:yMode val="edge"/>
          <c:x val="3.3207586070284616E-2"/>
          <c:y val="0.15601987989525404"/>
          <c:w val="0.57661986910067009"/>
          <c:h val="0.80912766760573085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AJUTS D'URGÈNCIA SOCIAL</c:v>
                </c:pt>
              </c:strCache>
            </c:strRef>
          </c:tx>
          <c:dPt>
            <c:idx val="0"/>
            <c:bubble3D val="0"/>
            <c:spPr>
              <a:solidFill>
                <a:srgbClr val="FF9933"/>
              </a:solidFill>
            </c:spPr>
          </c:dPt>
          <c:dPt>
            <c:idx val="1"/>
            <c:bubble3D val="0"/>
            <c:spPr>
              <a:solidFill>
                <a:srgbClr val="FA06C6"/>
              </a:solidFill>
            </c:spPr>
          </c:dPt>
          <c:dPt>
            <c:idx val="2"/>
            <c:bubble3D val="0"/>
            <c:spPr>
              <a:solidFill>
                <a:srgbClr val="FF0000"/>
              </a:solidFill>
            </c:spPr>
          </c:dPt>
          <c:dPt>
            <c:idx val="3"/>
            <c:bubble3D val="0"/>
            <c:spPr>
              <a:solidFill>
                <a:srgbClr val="00B0F0"/>
              </a:solidFill>
            </c:spPr>
          </c:dPt>
          <c:dPt>
            <c:idx val="4"/>
            <c:bubble3D val="0"/>
            <c:spPr>
              <a:solidFill>
                <a:srgbClr val="FFFF00"/>
              </a:solidFill>
            </c:spPr>
          </c:dPt>
          <c:dPt>
            <c:idx val="5"/>
            <c:bubble3D val="0"/>
            <c:spPr>
              <a:solidFill>
                <a:srgbClr val="92D050"/>
              </a:solidFill>
            </c:spPr>
          </c:dPt>
          <c:dLbls>
            <c:dLbl>
              <c:idx val="0"/>
              <c:layout>
                <c:manualLayout>
                  <c:x val="-0.13797177121050214"/>
                  <c:y val="1.033703499119671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4.0914967989359882E-2"/>
                  <c:y val="-0.11976414901459698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9.6279361053878396E-2"/>
                  <c:y val="-0.14197598708709711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0.1010188021242506"/>
                  <c:y val="-7.974837897356226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8.967577688631001E-2"/>
                  <c:y val="0.14255554554958427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schemeClr val="tx1"/>
              </a:solidFill>
            </c:spPr>
            <c:txPr>
              <a:bodyPr/>
              <a:lstStyle/>
              <a:p>
                <a:pPr>
                  <a:defRPr sz="1800" b="1">
                    <a:solidFill>
                      <a:schemeClr val="bg1"/>
                    </a:solidFill>
                  </a:defRPr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Hoja1!$A$2:$A$7</c:f>
              <c:strCache>
                <c:ptCount val="6"/>
                <c:pt idx="0">
                  <c:v>Alimentació</c:v>
                </c:pt>
                <c:pt idx="1">
                  <c:v>Habitatge</c:v>
                </c:pt>
                <c:pt idx="2">
                  <c:v>Farmàcia</c:v>
                </c:pt>
                <c:pt idx="3">
                  <c:v>Atenció a menors en risc</c:v>
                </c:pt>
                <c:pt idx="4">
                  <c:v>Desplaçaments i transports</c:v>
                </c:pt>
                <c:pt idx="5">
                  <c:v>Subministraments d'habitatges</c:v>
                </c:pt>
              </c:strCache>
            </c:strRef>
          </c:cat>
          <c:val>
            <c:numRef>
              <c:f>Hoja1!$B$2:$B$7</c:f>
              <c:numCache>
                <c:formatCode>General</c:formatCode>
                <c:ptCount val="6"/>
                <c:pt idx="0">
                  <c:v>85</c:v>
                </c:pt>
                <c:pt idx="1">
                  <c:v>14</c:v>
                </c:pt>
                <c:pt idx="2">
                  <c:v>6</c:v>
                </c:pt>
                <c:pt idx="3">
                  <c:v>36</c:v>
                </c:pt>
                <c:pt idx="4">
                  <c:v>17</c:v>
                </c:pt>
                <c:pt idx="5">
                  <c:v>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3384773149601736"/>
          <c:y val="0.13313346602669421"/>
          <c:w val="0.36355463829757539"/>
          <c:h val="0.8218807901187645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3837391947628169E-2"/>
          <c:y val="4.8695261776488467E-2"/>
          <c:w val="0.80455742849328482"/>
          <c:h val="0.66597062256678075"/>
        </c:manualLayout>
      </c:layout>
      <c:barChart>
        <c:barDir val="col"/>
        <c:grouping val="clustered"/>
        <c:varyColors val="0"/>
        <c:ser>
          <c:idx val="7"/>
          <c:order val="2"/>
          <c:tx>
            <c:strRef>
              <c:f>FAMILIES!$D$5</c:f>
              <c:strCache>
                <c:ptCount val="1"/>
              </c:strCache>
            </c:strRef>
          </c:tx>
          <c:spPr>
            <a:solidFill>
              <a:schemeClr val="accent3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FAMILIES!$A$6:$A$17</c:f>
              <c:strCache>
                <c:ptCount val="12"/>
                <c:pt idx="0">
                  <c:v>GENER</c:v>
                </c:pt>
                <c:pt idx="1">
                  <c:v>FEBRER</c:v>
                </c:pt>
                <c:pt idx="2">
                  <c:v>MARÇ</c:v>
                </c:pt>
                <c:pt idx="3">
                  <c:v>ABRIL</c:v>
                </c:pt>
                <c:pt idx="4">
                  <c:v>MAIG</c:v>
                </c:pt>
                <c:pt idx="5">
                  <c:v>JUNY</c:v>
                </c:pt>
                <c:pt idx="6">
                  <c:v>JULIOL</c:v>
                </c:pt>
                <c:pt idx="7">
                  <c:v>AGOST</c:v>
                </c:pt>
                <c:pt idx="8">
                  <c:v>SETEMBRE</c:v>
                </c:pt>
                <c:pt idx="9">
                  <c:v>OCTUBRE</c:v>
                </c:pt>
                <c:pt idx="10">
                  <c:v>NOVEMBRE</c:v>
                </c:pt>
                <c:pt idx="11">
                  <c:v>DESEMBRE</c:v>
                </c:pt>
              </c:strCache>
            </c:strRef>
          </c:cat>
          <c:val>
            <c:numRef>
              <c:f>FAMILIES!$D$6:$D$17</c:f>
            </c:numRef>
          </c:val>
        </c:ser>
        <c:ser>
          <c:idx val="8"/>
          <c:order val="3"/>
          <c:tx>
            <c:strRef>
              <c:f>FAMILIES!$E$5</c:f>
              <c:strCache>
                <c:ptCount val="1"/>
              </c:strCache>
            </c:strRef>
          </c:tx>
          <c:spPr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FAMILIES!$A$6:$A$17</c:f>
              <c:strCache>
                <c:ptCount val="12"/>
                <c:pt idx="0">
                  <c:v>GENER</c:v>
                </c:pt>
                <c:pt idx="1">
                  <c:v>FEBRER</c:v>
                </c:pt>
                <c:pt idx="2">
                  <c:v>MARÇ</c:v>
                </c:pt>
                <c:pt idx="3">
                  <c:v>ABRIL</c:v>
                </c:pt>
                <c:pt idx="4">
                  <c:v>MAIG</c:v>
                </c:pt>
                <c:pt idx="5">
                  <c:v>JUNY</c:v>
                </c:pt>
                <c:pt idx="6">
                  <c:v>JULIOL</c:v>
                </c:pt>
                <c:pt idx="7">
                  <c:v>AGOST</c:v>
                </c:pt>
                <c:pt idx="8">
                  <c:v>SETEMBRE</c:v>
                </c:pt>
                <c:pt idx="9">
                  <c:v>OCTUBRE</c:v>
                </c:pt>
                <c:pt idx="10">
                  <c:v>NOVEMBRE</c:v>
                </c:pt>
                <c:pt idx="11">
                  <c:v>DESEMBRE</c:v>
                </c:pt>
              </c:strCache>
            </c:strRef>
          </c:cat>
          <c:val>
            <c:numRef>
              <c:f>FAMILIES!$E$6:$E$17</c:f>
            </c:numRef>
          </c:val>
        </c:ser>
        <c:ser>
          <c:idx val="2"/>
          <c:order val="7"/>
          <c:tx>
            <c:strRef>
              <c:f>FAMILIES!$J$5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cat>
            <c:strRef>
              <c:f>FAMILIES!$A$6:$A$17</c:f>
              <c:strCache>
                <c:ptCount val="12"/>
                <c:pt idx="0">
                  <c:v>GENER</c:v>
                </c:pt>
                <c:pt idx="1">
                  <c:v>FEBRER</c:v>
                </c:pt>
                <c:pt idx="2">
                  <c:v>MARÇ</c:v>
                </c:pt>
                <c:pt idx="3">
                  <c:v>ABRIL</c:v>
                </c:pt>
                <c:pt idx="4">
                  <c:v>MAIG</c:v>
                </c:pt>
                <c:pt idx="5">
                  <c:v>JUNY</c:v>
                </c:pt>
                <c:pt idx="6">
                  <c:v>JULIOL</c:v>
                </c:pt>
                <c:pt idx="7">
                  <c:v>AGOST</c:v>
                </c:pt>
                <c:pt idx="8">
                  <c:v>SETEMBRE</c:v>
                </c:pt>
                <c:pt idx="9">
                  <c:v>OCTUBRE</c:v>
                </c:pt>
                <c:pt idx="10">
                  <c:v>NOVEMBRE</c:v>
                </c:pt>
                <c:pt idx="11">
                  <c:v>DESEMBRE</c:v>
                </c:pt>
              </c:strCache>
            </c:strRef>
          </c:cat>
          <c:val>
            <c:numRef>
              <c:f>FAMILIES!$J$6:$J$17</c:f>
              <c:numCache>
                <c:formatCode>General</c:formatCode>
                <c:ptCount val="12"/>
                <c:pt idx="0">
                  <c:v>33</c:v>
                </c:pt>
                <c:pt idx="1">
                  <c:v>33</c:v>
                </c:pt>
                <c:pt idx="2">
                  <c:v>37</c:v>
                </c:pt>
                <c:pt idx="3">
                  <c:v>32</c:v>
                </c:pt>
                <c:pt idx="4">
                  <c:v>28</c:v>
                </c:pt>
                <c:pt idx="5">
                  <c:v>29</c:v>
                </c:pt>
                <c:pt idx="6">
                  <c:v>29</c:v>
                </c:pt>
                <c:pt idx="7">
                  <c:v>29</c:v>
                </c:pt>
                <c:pt idx="8">
                  <c:v>28</c:v>
                </c:pt>
                <c:pt idx="9">
                  <c:v>24</c:v>
                </c:pt>
                <c:pt idx="10">
                  <c:v>28</c:v>
                </c:pt>
                <c:pt idx="11">
                  <c:v>37</c:v>
                </c:pt>
              </c:numCache>
            </c:numRef>
          </c:val>
        </c:ser>
        <c:ser>
          <c:idx val="5"/>
          <c:order val="8"/>
          <c:tx>
            <c:strRef>
              <c:f>FAMILIES!$K$5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FAMILIES!$A$6:$A$17</c:f>
              <c:strCache>
                <c:ptCount val="12"/>
                <c:pt idx="0">
                  <c:v>GENER</c:v>
                </c:pt>
                <c:pt idx="1">
                  <c:v>FEBRER</c:v>
                </c:pt>
                <c:pt idx="2">
                  <c:v>MARÇ</c:v>
                </c:pt>
                <c:pt idx="3">
                  <c:v>ABRIL</c:v>
                </c:pt>
                <c:pt idx="4">
                  <c:v>MAIG</c:v>
                </c:pt>
                <c:pt idx="5">
                  <c:v>JUNY</c:v>
                </c:pt>
                <c:pt idx="6">
                  <c:v>JULIOL</c:v>
                </c:pt>
                <c:pt idx="7">
                  <c:v>AGOST</c:v>
                </c:pt>
                <c:pt idx="8">
                  <c:v>SETEMBRE</c:v>
                </c:pt>
                <c:pt idx="9">
                  <c:v>OCTUBRE</c:v>
                </c:pt>
                <c:pt idx="10">
                  <c:v>NOVEMBRE</c:v>
                </c:pt>
                <c:pt idx="11">
                  <c:v>DESEMBRE</c:v>
                </c:pt>
              </c:strCache>
            </c:strRef>
          </c:cat>
          <c:val>
            <c:numRef>
              <c:f>FAMILIES!$K$6:$K$17</c:f>
              <c:numCache>
                <c:formatCode>General</c:formatCode>
                <c:ptCount val="12"/>
                <c:pt idx="0">
                  <c:v>26</c:v>
                </c:pt>
                <c:pt idx="1">
                  <c:v>26</c:v>
                </c:pt>
                <c:pt idx="2">
                  <c:v>30</c:v>
                </c:pt>
                <c:pt idx="3">
                  <c:v>33</c:v>
                </c:pt>
                <c:pt idx="4">
                  <c:v>31</c:v>
                </c:pt>
                <c:pt idx="5">
                  <c:v>27</c:v>
                </c:pt>
                <c:pt idx="6">
                  <c:v>25</c:v>
                </c:pt>
                <c:pt idx="7">
                  <c:v>27</c:v>
                </c:pt>
                <c:pt idx="8">
                  <c:v>25</c:v>
                </c:pt>
                <c:pt idx="9">
                  <c:v>27</c:v>
                </c:pt>
                <c:pt idx="10">
                  <c:v>27</c:v>
                </c:pt>
                <c:pt idx="11">
                  <c:v>30</c:v>
                </c:pt>
              </c:numCache>
            </c:numRef>
          </c:val>
        </c:ser>
        <c:ser>
          <c:idx val="6"/>
          <c:order val="9"/>
          <c:tx>
            <c:strRef>
              <c:f>FAMILIES!$L$5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rgbClr val="3FE143"/>
            </a:solidFill>
          </c:spPr>
          <c:invertIfNegative val="0"/>
          <c:cat>
            <c:strRef>
              <c:f>FAMILIES!$A$6:$A$17</c:f>
              <c:strCache>
                <c:ptCount val="12"/>
                <c:pt idx="0">
                  <c:v>GENER</c:v>
                </c:pt>
                <c:pt idx="1">
                  <c:v>FEBRER</c:v>
                </c:pt>
                <c:pt idx="2">
                  <c:v>MARÇ</c:v>
                </c:pt>
                <c:pt idx="3">
                  <c:v>ABRIL</c:v>
                </c:pt>
                <c:pt idx="4">
                  <c:v>MAIG</c:v>
                </c:pt>
                <c:pt idx="5">
                  <c:v>JUNY</c:v>
                </c:pt>
                <c:pt idx="6">
                  <c:v>JULIOL</c:v>
                </c:pt>
                <c:pt idx="7">
                  <c:v>AGOST</c:v>
                </c:pt>
                <c:pt idx="8">
                  <c:v>SETEMBRE</c:v>
                </c:pt>
                <c:pt idx="9">
                  <c:v>OCTUBRE</c:v>
                </c:pt>
                <c:pt idx="10">
                  <c:v>NOVEMBRE</c:v>
                </c:pt>
                <c:pt idx="11">
                  <c:v>DESEMBRE</c:v>
                </c:pt>
              </c:strCache>
            </c:strRef>
          </c:cat>
          <c:val>
            <c:numRef>
              <c:f>FAMILIES!$L$6:$L$17</c:f>
              <c:numCache>
                <c:formatCode>General</c:formatCode>
                <c:ptCount val="12"/>
                <c:pt idx="0">
                  <c:v>26</c:v>
                </c:pt>
                <c:pt idx="1">
                  <c:v>24</c:v>
                </c:pt>
                <c:pt idx="2">
                  <c:v>23</c:v>
                </c:pt>
                <c:pt idx="3">
                  <c:v>26</c:v>
                </c:pt>
                <c:pt idx="4">
                  <c:v>21</c:v>
                </c:pt>
                <c:pt idx="5">
                  <c:v>21</c:v>
                </c:pt>
                <c:pt idx="6">
                  <c:v>26</c:v>
                </c:pt>
                <c:pt idx="7">
                  <c:v>18</c:v>
                </c:pt>
                <c:pt idx="8">
                  <c:v>24</c:v>
                </c:pt>
                <c:pt idx="9">
                  <c:v>25</c:v>
                </c:pt>
                <c:pt idx="10">
                  <c:v>21</c:v>
                </c:pt>
                <c:pt idx="11">
                  <c:v>36</c:v>
                </c:pt>
              </c:numCache>
            </c:numRef>
          </c:val>
        </c:ser>
        <c:ser>
          <c:idx val="11"/>
          <c:order val="10"/>
          <c:tx>
            <c:strRef>
              <c:f>FAMILIES!$M$5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rgbClr val="FF6600"/>
            </a:solidFill>
          </c:spPr>
          <c:invertIfNegative val="0"/>
          <c:cat>
            <c:strRef>
              <c:f>FAMILIES!$A$6:$A$17</c:f>
              <c:strCache>
                <c:ptCount val="12"/>
                <c:pt idx="0">
                  <c:v>GENER</c:v>
                </c:pt>
                <c:pt idx="1">
                  <c:v>FEBRER</c:v>
                </c:pt>
                <c:pt idx="2">
                  <c:v>MARÇ</c:v>
                </c:pt>
                <c:pt idx="3">
                  <c:v>ABRIL</c:v>
                </c:pt>
                <c:pt idx="4">
                  <c:v>MAIG</c:v>
                </c:pt>
                <c:pt idx="5">
                  <c:v>JUNY</c:v>
                </c:pt>
                <c:pt idx="6">
                  <c:v>JULIOL</c:v>
                </c:pt>
                <c:pt idx="7">
                  <c:v>AGOST</c:v>
                </c:pt>
                <c:pt idx="8">
                  <c:v>SETEMBRE</c:v>
                </c:pt>
                <c:pt idx="9">
                  <c:v>OCTUBRE</c:v>
                </c:pt>
                <c:pt idx="10">
                  <c:v>NOVEMBRE</c:v>
                </c:pt>
                <c:pt idx="11">
                  <c:v>DESEMBRE</c:v>
                </c:pt>
              </c:strCache>
            </c:strRef>
          </c:cat>
          <c:val>
            <c:numRef>
              <c:f>FAMILIES!$M$6:$M$17</c:f>
              <c:numCache>
                <c:formatCode>General</c:formatCode>
                <c:ptCount val="12"/>
                <c:pt idx="0">
                  <c:v>24</c:v>
                </c:pt>
                <c:pt idx="1">
                  <c:v>23</c:v>
                </c:pt>
                <c:pt idx="2">
                  <c:v>21</c:v>
                </c:pt>
                <c:pt idx="3">
                  <c:v>23</c:v>
                </c:pt>
                <c:pt idx="4">
                  <c:v>21</c:v>
                </c:pt>
                <c:pt idx="5">
                  <c:v>20</c:v>
                </c:pt>
                <c:pt idx="6">
                  <c:v>23</c:v>
                </c:pt>
                <c:pt idx="7">
                  <c:v>16</c:v>
                </c:pt>
                <c:pt idx="8">
                  <c:v>19</c:v>
                </c:pt>
                <c:pt idx="9">
                  <c:v>21</c:v>
                </c:pt>
                <c:pt idx="10">
                  <c:v>19</c:v>
                </c:pt>
                <c:pt idx="11">
                  <c:v>26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25"/>
        <c:axId val="-1933947504"/>
        <c:axId val="-1933945872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FAMILIES!$B$5</c15:sqref>
                        </c15:formulaRef>
                      </c:ext>
                    </c:extLst>
                    <c:strCache>
                      <c:ptCount val="1"/>
                      <c:pt idx="0">
                        <c:v>2009</c:v>
                      </c:pt>
                    </c:strCache>
                  </c:strRef>
                </c:tx>
                <c:spPr>
                  <a:solidFill>
                    <a:schemeClr val="accent1">
                      <a:alpha val="7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FAMILIES!$A$6:$A$17</c15:sqref>
                        </c15:formulaRef>
                      </c:ext>
                    </c:extLst>
                    <c:strCache>
                      <c:ptCount val="12"/>
                      <c:pt idx="0">
                        <c:v>GENER</c:v>
                      </c:pt>
                      <c:pt idx="1">
                        <c:v>FEBRER</c:v>
                      </c:pt>
                      <c:pt idx="2">
                        <c:v>MARÇ</c:v>
                      </c:pt>
                      <c:pt idx="3">
                        <c:v>ABRIL</c:v>
                      </c:pt>
                      <c:pt idx="4">
                        <c:v>MAIG</c:v>
                      </c:pt>
                      <c:pt idx="5">
                        <c:v>JUNY</c:v>
                      </c:pt>
                      <c:pt idx="6">
                        <c:v>JULIOL</c:v>
                      </c:pt>
                      <c:pt idx="7">
                        <c:v>AGOST</c:v>
                      </c:pt>
                      <c:pt idx="8">
                        <c:v>SETEMBRE</c:v>
                      </c:pt>
                      <c:pt idx="9">
                        <c:v>OCTUBRE</c:v>
                      </c:pt>
                      <c:pt idx="10">
                        <c:v>NOVEMBRE</c:v>
                      </c:pt>
                      <c:pt idx="11">
                        <c:v>DESEMBRE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FAMILIES!$B$6:$B$17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10</c:v>
                      </c:pt>
                      <c:pt idx="4">
                        <c:v>16</c:v>
                      </c:pt>
                      <c:pt idx="5">
                        <c:v>17</c:v>
                      </c:pt>
                      <c:pt idx="6">
                        <c:v>16</c:v>
                      </c:pt>
                      <c:pt idx="7">
                        <c:v>18</c:v>
                      </c:pt>
                      <c:pt idx="8">
                        <c:v>19</c:v>
                      </c:pt>
                      <c:pt idx="9">
                        <c:v>18</c:v>
                      </c:pt>
                      <c:pt idx="10">
                        <c:v>22</c:v>
                      </c:pt>
                      <c:pt idx="11">
                        <c:v>32</c:v>
                      </c:pt>
                    </c:numCache>
                  </c:numRef>
                </c:val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FAMILIES!$C$5</c15:sqref>
                        </c15:formulaRef>
                      </c:ext>
                    </c:extLst>
                    <c:strCache>
                      <c:ptCount val="1"/>
                      <c:pt idx="0">
                        <c:v>2010</c:v>
                      </c:pt>
                    </c:strCache>
                  </c:strRef>
                </c:tx>
                <c:spPr>
                  <a:solidFill>
                    <a:schemeClr val="accent2">
                      <a:alpha val="7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FAMILIES!$A$6:$A$17</c15:sqref>
                        </c15:formulaRef>
                      </c:ext>
                    </c:extLst>
                    <c:strCache>
                      <c:ptCount val="12"/>
                      <c:pt idx="0">
                        <c:v>GENER</c:v>
                      </c:pt>
                      <c:pt idx="1">
                        <c:v>FEBRER</c:v>
                      </c:pt>
                      <c:pt idx="2">
                        <c:v>MARÇ</c:v>
                      </c:pt>
                      <c:pt idx="3">
                        <c:v>ABRIL</c:v>
                      </c:pt>
                      <c:pt idx="4">
                        <c:v>MAIG</c:v>
                      </c:pt>
                      <c:pt idx="5">
                        <c:v>JUNY</c:v>
                      </c:pt>
                      <c:pt idx="6">
                        <c:v>JULIOL</c:v>
                      </c:pt>
                      <c:pt idx="7">
                        <c:v>AGOST</c:v>
                      </c:pt>
                      <c:pt idx="8">
                        <c:v>SETEMBRE</c:v>
                      </c:pt>
                      <c:pt idx="9">
                        <c:v>OCTUBRE</c:v>
                      </c:pt>
                      <c:pt idx="10">
                        <c:v>NOVEMBRE</c:v>
                      </c:pt>
                      <c:pt idx="11">
                        <c:v>DESEMBRE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FAMILIES!$C$6:$C$17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17</c:v>
                      </c:pt>
                      <c:pt idx="1">
                        <c:v>15</c:v>
                      </c:pt>
                      <c:pt idx="2">
                        <c:v>19</c:v>
                      </c:pt>
                      <c:pt idx="3">
                        <c:v>20</c:v>
                      </c:pt>
                      <c:pt idx="4">
                        <c:v>18</c:v>
                      </c:pt>
                      <c:pt idx="5">
                        <c:v>24</c:v>
                      </c:pt>
                      <c:pt idx="6">
                        <c:v>15</c:v>
                      </c:pt>
                      <c:pt idx="7">
                        <c:v>17</c:v>
                      </c:pt>
                      <c:pt idx="8">
                        <c:v>14</c:v>
                      </c:pt>
                      <c:pt idx="9">
                        <c:v>17</c:v>
                      </c:pt>
                      <c:pt idx="10">
                        <c:v>19</c:v>
                      </c:pt>
                      <c:pt idx="11">
                        <c:v>30</c:v>
                      </c:pt>
                    </c:numCache>
                  </c:numRef>
                </c:val>
              </c15:ser>
            </c15:filteredBarSeries>
            <c15:filteredBarSeries>
              <c15:ser>
                <c:idx val="3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FAMILIES!$F$5</c15:sqref>
                        </c15:formulaRef>
                      </c:ext>
                    </c:extLst>
                    <c:strCache>
                      <c:ptCount val="1"/>
                      <c:pt idx="0">
                        <c:v>2011</c:v>
                      </c:pt>
                    </c:strCache>
                  </c:strRef>
                </c:tx>
                <c:spPr>
                  <a:solidFill>
                    <a:schemeClr val="accent3">
                      <a:alpha val="7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FAMILIES!$A$6:$A$17</c15:sqref>
                        </c15:formulaRef>
                      </c:ext>
                    </c:extLst>
                    <c:strCache>
                      <c:ptCount val="12"/>
                      <c:pt idx="0">
                        <c:v>GENER</c:v>
                      </c:pt>
                      <c:pt idx="1">
                        <c:v>FEBRER</c:v>
                      </c:pt>
                      <c:pt idx="2">
                        <c:v>MARÇ</c:v>
                      </c:pt>
                      <c:pt idx="3">
                        <c:v>ABRIL</c:v>
                      </c:pt>
                      <c:pt idx="4">
                        <c:v>MAIG</c:v>
                      </c:pt>
                      <c:pt idx="5">
                        <c:v>JUNY</c:v>
                      </c:pt>
                      <c:pt idx="6">
                        <c:v>JULIOL</c:v>
                      </c:pt>
                      <c:pt idx="7">
                        <c:v>AGOST</c:v>
                      </c:pt>
                      <c:pt idx="8">
                        <c:v>SETEMBRE</c:v>
                      </c:pt>
                      <c:pt idx="9">
                        <c:v>OCTUBRE</c:v>
                      </c:pt>
                      <c:pt idx="10">
                        <c:v>NOVEMBRE</c:v>
                      </c:pt>
                      <c:pt idx="11">
                        <c:v>DESEMBRE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FAMILIES!$F$6:$F$17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20</c:v>
                      </c:pt>
                      <c:pt idx="1">
                        <c:v>18</c:v>
                      </c:pt>
                      <c:pt idx="2">
                        <c:v>23</c:v>
                      </c:pt>
                      <c:pt idx="3">
                        <c:v>20</c:v>
                      </c:pt>
                      <c:pt idx="4">
                        <c:v>25</c:v>
                      </c:pt>
                      <c:pt idx="5">
                        <c:v>21</c:v>
                      </c:pt>
                      <c:pt idx="6">
                        <c:v>19</c:v>
                      </c:pt>
                      <c:pt idx="7">
                        <c:v>21</c:v>
                      </c:pt>
                      <c:pt idx="8">
                        <c:v>15</c:v>
                      </c:pt>
                      <c:pt idx="9">
                        <c:v>17</c:v>
                      </c:pt>
                      <c:pt idx="10">
                        <c:v>24</c:v>
                      </c:pt>
                      <c:pt idx="11">
                        <c:v>31</c:v>
                      </c:pt>
                    </c:numCache>
                  </c:numRef>
                </c:val>
              </c15:ser>
            </c15:filteredBarSeries>
            <c15:filteredBarSeries>
              <c15:ser>
                <c:idx val="4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FAMILIES!$G$5</c15:sqref>
                        </c15:formulaRef>
                      </c:ext>
                    </c:extLst>
                    <c:strCache>
                      <c:ptCount val="1"/>
                      <c:pt idx="0">
                        <c:v>2012</c:v>
                      </c:pt>
                    </c:strCache>
                  </c:strRef>
                </c:tx>
                <c:spPr>
                  <a:solidFill>
                    <a:schemeClr val="accent6">
                      <a:alpha val="7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FAMILIES!$A$6:$A$17</c15:sqref>
                        </c15:formulaRef>
                      </c:ext>
                    </c:extLst>
                    <c:strCache>
                      <c:ptCount val="12"/>
                      <c:pt idx="0">
                        <c:v>GENER</c:v>
                      </c:pt>
                      <c:pt idx="1">
                        <c:v>FEBRER</c:v>
                      </c:pt>
                      <c:pt idx="2">
                        <c:v>MARÇ</c:v>
                      </c:pt>
                      <c:pt idx="3">
                        <c:v>ABRIL</c:v>
                      </c:pt>
                      <c:pt idx="4">
                        <c:v>MAIG</c:v>
                      </c:pt>
                      <c:pt idx="5">
                        <c:v>JUNY</c:v>
                      </c:pt>
                      <c:pt idx="6">
                        <c:v>JULIOL</c:v>
                      </c:pt>
                      <c:pt idx="7">
                        <c:v>AGOST</c:v>
                      </c:pt>
                      <c:pt idx="8">
                        <c:v>SETEMBRE</c:v>
                      </c:pt>
                      <c:pt idx="9">
                        <c:v>OCTUBRE</c:v>
                      </c:pt>
                      <c:pt idx="10">
                        <c:v>NOVEMBRE</c:v>
                      </c:pt>
                      <c:pt idx="11">
                        <c:v>DESEMBRE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FAMILIES!$G$6:$G$17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22</c:v>
                      </c:pt>
                      <c:pt idx="1">
                        <c:v>24</c:v>
                      </c:pt>
                      <c:pt idx="2">
                        <c:v>27</c:v>
                      </c:pt>
                      <c:pt idx="3">
                        <c:v>27</c:v>
                      </c:pt>
                      <c:pt idx="4">
                        <c:v>25</c:v>
                      </c:pt>
                      <c:pt idx="5">
                        <c:v>27</c:v>
                      </c:pt>
                      <c:pt idx="6">
                        <c:v>34</c:v>
                      </c:pt>
                      <c:pt idx="7">
                        <c:v>30</c:v>
                      </c:pt>
                      <c:pt idx="8">
                        <c:v>28</c:v>
                      </c:pt>
                      <c:pt idx="9">
                        <c:v>28</c:v>
                      </c:pt>
                      <c:pt idx="10">
                        <c:v>30</c:v>
                      </c:pt>
                      <c:pt idx="11">
                        <c:v>33</c:v>
                      </c:pt>
                    </c:numCache>
                  </c:numRef>
                </c:val>
              </c15:ser>
            </c15:filteredBarSeries>
            <c15:filteredBarSeries>
              <c15:ser>
                <c:idx val="9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FAMILIES!$H$5</c15:sqref>
                        </c15:formulaRef>
                      </c:ext>
                    </c:extLst>
                    <c:strCache>
                      <c:ptCount val="1"/>
                      <c:pt idx="0">
                        <c:v>2013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  <a:alpha val="7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FAMILIES!$A$6:$A$17</c15:sqref>
                        </c15:formulaRef>
                      </c:ext>
                    </c:extLst>
                    <c:strCache>
                      <c:ptCount val="12"/>
                      <c:pt idx="0">
                        <c:v>GENER</c:v>
                      </c:pt>
                      <c:pt idx="1">
                        <c:v>FEBRER</c:v>
                      </c:pt>
                      <c:pt idx="2">
                        <c:v>MARÇ</c:v>
                      </c:pt>
                      <c:pt idx="3">
                        <c:v>ABRIL</c:v>
                      </c:pt>
                      <c:pt idx="4">
                        <c:v>MAIG</c:v>
                      </c:pt>
                      <c:pt idx="5">
                        <c:v>JUNY</c:v>
                      </c:pt>
                      <c:pt idx="6">
                        <c:v>JULIOL</c:v>
                      </c:pt>
                      <c:pt idx="7">
                        <c:v>AGOST</c:v>
                      </c:pt>
                      <c:pt idx="8">
                        <c:v>SETEMBRE</c:v>
                      </c:pt>
                      <c:pt idx="9">
                        <c:v>OCTUBRE</c:v>
                      </c:pt>
                      <c:pt idx="10">
                        <c:v>NOVEMBRE</c:v>
                      </c:pt>
                      <c:pt idx="11">
                        <c:v>DESEMBRE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FAMILIES!$H$6:$H$17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24</c:v>
                      </c:pt>
                      <c:pt idx="1">
                        <c:v>26</c:v>
                      </c:pt>
                      <c:pt idx="2">
                        <c:v>26</c:v>
                      </c:pt>
                      <c:pt idx="3">
                        <c:v>26</c:v>
                      </c:pt>
                      <c:pt idx="4">
                        <c:v>32</c:v>
                      </c:pt>
                      <c:pt idx="5">
                        <c:v>32</c:v>
                      </c:pt>
                      <c:pt idx="6">
                        <c:v>29</c:v>
                      </c:pt>
                      <c:pt idx="7">
                        <c:v>32</c:v>
                      </c:pt>
                      <c:pt idx="8">
                        <c:v>27</c:v>
                      </c:pt>
                      <c:pt idx="9">
                        <c:v>22</c:v>
                      </c:pt>
                      <c:pt idx="10">
                        <c:v>32</c:v>
                      </c:pt>
                      <c:pt idx="11">
                        <c:v>46</c:v>
                      </c:pt>
                    </c:numCache>
                  </c:numRef>
                </c:val>
              </c15:ser>
            </c15:filteredBarSeries>
          </c:ext>
        </c:extLst>
      </c:barChart>
      <c:catAx>
        <c:axId val="-1933947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a-ES"/>
          </a:p>
        </c:txPr>
        <c:crossAx val="-19339458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-19339458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a-ES"/>
          </a:p>
        </c:txPr>
        <c:crossAx val="-1933947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a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a-E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32043769795318833"/>
          <c:y val="3.289658769068934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754463721469127"/>
          <c:y val="0.17820883815304026"/>
          <c:w val="0.53247836171110319"/>
          <c:h val="0.55625903763944884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Tipus de família</c:v>
                </c:pt>
              </c:strCache>
            </c:strRef>
          </c:tx>
          <c:dPt>
            <c:idx val="0"/>
            <c:bubble3D val="0"/>
            <c:spPr>
              <a:solidFill>
                <a:srgbClr val="92D050"/>
              </a:solidFill>
            </c:spPr>
          </c:dPt>
          <c:dPt>
            <c:idx val="2"/>
            <c:bubble3D val="0"/>
            <c:spPr>
              <a:solidFill>
                <a:srgbClr val="00B0F0"/>
              </a:solidFill>
            </c:spPr>
          </c:dPt>
          <c:dPt>
            <c:idx val="3"/>
            <c:bubble3D val="0"/>
            <c:spPr>
              <a:solidFill>
                <a:srgbClr val="FF9933"/>
              </a:solidFill>
            </c:spPr>
          </c:dPt>
          <c:dLbls>
            <c:dLbl>
              <c:idx val="0"/>
              <c:layout>
                <c:manualLayout>
                  <c:x val="-0.11573988087774716"/>
                  <c:y val="0.12707174333900809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0.15836992624647789"/>
                  <c:y val="1.16541365924499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.13767551355798444"/>
                  <c:y val="-0.11026873033894027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schemeClr val="tx1"/>
              </a:solidFill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Hoja1!$A$2:$A$5</c:f>
              <c:strCache>
                <c:ptCount val="4"/>
                <c:pt idx="0">
                  <c:v>Unipersonal</c:v>
                </c:pt>
                <c:pt idx="1">
                  <c:v>Família sense fills</c:v>
                </c:pt>
                <c:pt idx="2">
                  <c:v>Monoparentals</c:v>
                </c:pt>
                <c:pt idx="3">
                  <c:v>Família amb fills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5</c:v>
                </c:pt>
                <c:pt idx="1">
                  <c:v>0</c:v>
                </c:pt>
                <c:pt idx="2">
                  <c:v>4</c:v>
                </c:pt>
                <c:pt idx="3">
                  <c:v>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>
        <c:manualLayout>
          <c:xMode val="edge"/>
          <c:yMode val="edge"/>
          <c:x val="0.19999253502336828"/>
          <c:y val="0.79795812212745587"/>
          <c:w val="0.79597905962303661"/>
          <c:h val="0.11947269172880301"/>
        </c:manualLayout>
      </c:layout>
      <c:overlay val="0"/>
      <c:txPr>
        <a:bodyPr/>
        <a:lstStyle/>
        <a:p>
          <a:pPr>
            <a:defRPr sz="1600"/>
          </a:pPr>
          <a:endParaRPr lang="ca-E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Noves </a:t>
            </a:r>
            <a:r>
              <a:rPr lang="en-US" dirty="0" err="1"/>
              <a:t>Famílies</a:t>
            </a:r>
            <a:r>
              <a:rPr lang="en-US"/>
              <a:t> 2018</a:t>
            </a:r>
          </a:p>
        </c:rich>
      </c:tx>
      <c:layout>
        <c:manualLayout>
          <c:xMode val="edge"/>
          <c:yMode val="edge"/>
          <c:x val="0.17166407620609961"/>
          <c:y val="7.6775508612752423E-4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0360326625873101"/>
          <c:y val="0.17829959047426905"/>
          <c:w val="0.58021289326212788"/>
          <c:h val="0.61385286943124917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Noves famílies 2018</c:v>
                </c:pt>
              </c:strCache>
            </c:strRef>
          </c:tx>
          <c:dPt>
            <c:idx val="0"/>
            <c:bubble3D val="0"/>
            <c:spPr>
              <a:solidFill>
                <a:srgbClr val="FF9933"/>
              </a:solidFill>
            </c:spPr>
          </c:dPt>
          <c:dPt>
            <c:idx val="1"/>
            <c:bubble3D val="0"/>
            <c:spPr>
              <a:solidFill>
                <a:srgbClr val="92D050"/>
              </a:solidFill>
            </c:spPr>
          </c:dPt>
          <c:dLbls>
            <c:dLbl>
              <c:idx val="0"/>
              <c:layout>
                <c:manualLayout>
                  <c:x val="-0.13035712693653026"/>
                  <c:y val="-0.19755747916414665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2567683831068291"/>
                  <c:y val="0.14510246231452167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schemeClr val="tx1"/>
              </a:solidFill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Resta</c:v>
                </c:pt>
                <c:pt idx="1">
                  <c:v>Noves 2018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23</c:v>
                </c:pt>
                <c:pt idx="1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>
        <c:manualLayout>
          <c:xMode val="edge"/>
          <c:yMode val="edge"/>
          <c:x val="0.16177649129793467"/>
          <c:y val="0.86305281388457311"/>
          <c:w val="0.63241414084378678"/>
          <c:h val="9.2357091764681223E-2"/>
        </c:manualLayout>
      </c:layout>
      <c:overlay val="0"/>
      <c:txPr>
        <a:bodyPr/>
        <a:lstStyle/>
        <a:p>
          <a:pPr>
            <a:defRPr sz="1600"/>
          </a:pPr>
          <a:endParaRPr lang="ca-E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36703371431282489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5149345617455621"/>
          <c:y val="0.17698218077429609"/>
          <c:w val="0.53718198680164742"/>
          <c:h val="0.60522496371552981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Per edats</c:v>
                </c:pt>
              </c:strCache>
            </c:strRef>
          </c:tx>
          <c:dPt>
            <c:idx val="0"/>
            <c:bubble3D val="0"/>
            <c:spPr>
              <a:solidFill>
                <a:srgbClr val="92D050"/>
              </a:solidFill>
            </c:spPr>
          </c:dPt>
          <c:dPt>
            <c:idx val="1"/>
            <c:bubble3D val="0"/>
            <c:spPr>
              <a:solidFill>
                <a:srgbClr val="FF9933"/>
              </a:solidFill>
            </c:spPr>
          </c:dPt>
          <c:dPt>
            <c:idx val="2"/>
            <c:bubble3D val="0"/>
            <c:spPr>
              <a:solidFill>
                <a:srgbClr val="00B0F0"/>
              </a:solidFill>
            </c:spPr>
          </c:dPt>
          <c:dLbls>
            <c:dLbl>
              <c:idx val="0"/>
              <c:layout>
                <c:manualLayout>
                  <c:x val="-0.18444618655268158"/>
                  <c:y val="6.350356303776197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7442158366675628"/>
                  <c:y val="-4.303894835929112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2.762662353066098E-2"/>
                  <c:y val="0.12134360753683621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schemeClr val="tx1"/>
              </a:solidFill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Hoja1!$A$2:$A$4</c:f>
              <c:strCache>
                <c:ptCount val="3"/>
                <c:pt idx="0">
                  <c:v>Menors 13 anys</c:v>
                </c:pt>
                <c:pt idx="1">
                  <c:v>Entre 13 i 65 anys</c:v>
                </c:pt>
                <c:pt idx="2">
                  <c:v>Majors de 65 anys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39</c:v>
                </c:pt>
                <c:pt idx="1">
                  <c:v>58</c:v>
                </c:pt>
                <c:pt idx="2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>
        <c:manualLayout>
          <c:xMode val="edge"/>
          <c:yMode val="edge"/>
          <c:x val="0.12425157749909066"/>
          <c:y val="0.82939299173920578"/>
          <c:w val="0.78935840463049367"/>
          <c:h val="0.12795296534864908"/>
        </c:manualLayout>
      </c:layout>
      <c:overlay val="0"/>
      <c:txPr>
        <a:bodyPr/>
        <a:lstStyle/>
        <a:p>
          <a:pPr>
            <a:defRPr sz="1600"/>
          </a:pPr>
          <a:endParaRPr lang="ca-E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357444560475481"/>
          <c:y val="0.21431336747408833"/>
          <c:w val="0.67742590806308567"/>
          <c:h val="0.61996892038865725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spPr>
            <a:solidFill>
              <a:srgbClr val="92D050"/>
            </a:solidFill>
          </c:spPr>
          <c:dPt>
            <c:idx val="1"/>
            <c:bubble3D val="0"/>
            <c:spPr>
              <a:solidFill>
                <a:srgbClr val="FF9933"/>
              </a:solidFill>
            </c:spPr>
          </c:dPt>
          <c:dLbls>
            <c:dLbl>
              <c:idx val="0"/>
              <c:layout>
                <c:manualLayout>
                  <c:x val="-8.6281057225817651E-2"/>
                  <c:y val="-0.16189645951727566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1221735471211979"/>
                  <c:y val="0.1198890155362043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schemeClr val="tx1"/>
              </a:solidFill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Aprovats</c:v>
                </c:pt>
                <c:pt idx="1">
                  <c:v>Denegats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149</c:v>
                </c:pt>
                <c:pt idx="1">
                  <c:v>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>
        <c:manualLayout>
          <c:xMode val="edge"/>
          <c:yMode val="edge"/>
          <c:x val="0.63721353027893524"/>
          <c:y val="0.87231362136894341"/>
          <c:w val="0.35966297766678584"/>
          <c:h val="0.1243774174031418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0.07177</cdr:x>
      <cdr:y>0.03134</cdr:y>
    </cdr:from>
    <cdr:to>
      <cdr:x>0.94555</cdr:x>
      <cdr:y>0.18941</cdr:y>
    </cdr:to>
    <cdr:sp macro="" textlink="">
      <cdr:nvSpPr>
        <cdr:cNvPr id="2" name="QuadreDeText 4"/>
        <cdr:cNvSpPr txBox="1"/>
      </cdr:nvSpPr>
      <cdr:spPr>
        <a:xfrm xmlns:a="http://schemas.openxmlformats.org/drawingml/2006/main">
          <a:off x="313899" y="150124"/>
          <a:ext cx="3821373" cy="75713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ca-ES" sz="2160" b="1" dirty="0" smtClean="0"/>
            <a:t>AJUTS MATERIAL I SORTIDES ESCOLARS</a:t>
          </a:r>
          <a:endParaRPr lang="ca-ES" sz="2160" b="1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0.04478</cdr:x>
      <cdr:y>0</cdr:y>
    </cdr:from>
    <cdr:to>
      <cdr:x>0.97612</cdr:x>
      <cdr:y>0.10443</cdr:y>
    </cdr:to>
    <cdr:sp macro="" textlink="">
      <cdr:nvSpPr>
        <cdr:cNvPr id="2" name="QuadreDeText 4"/>
        <cdr:cNvSpPr txBox="1"/>
      </cdr:nvSpPr>
      <cdr:spPr>
        <a:xfrm xmlns:a="http://schemas.openxmlformats.org/drawingml/2006/main">
          <a:off x="204716" y="0"/>
          <a:ext cx="4258101" cy="4247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ca-ES" sz="2160" b="1" dirty="0" smtClean="0"/>
            <a:t>AJUTS ACTIVITATS ESPORTIVES</a:t>
          </a:r>
          <a:endParaRPr lang="ca-ES" sz="2160" b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726E3A-B57B-481B-B3A2-87DD76B71761}" type="datetimeFigureOut">
              <a:rPr lang="es-ES" smtClean="0"/>
              <a:t>12/03/2019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97659B-F4CC-4CFE-9B67-981036632EF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4797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97659B-F4CC-4CFE-9B67-981036632EF6}" type="slidenum">
              <a:rPr lang="es-ES" smtClean="0"/>
              <a:t>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01556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a-ES" smtClean="0"/>
              <a:t>Feu clic aquí per editar l'estil de subtítols del patró.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3/12/2019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60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253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55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0460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415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663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3/12/2019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87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3/12/2019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2954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3/12/2019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053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391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a-ES" smtClean="0"/>
              <a:t>Feu clic a la icona per afegir una imatge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7939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3/12/2019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91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2764260" y="3712565"/>
            <a:ext cx="5136801" cy="396943"/>
          </a:xfrm>
        </p:spPr>
        <p:txBody>
          <a:bodyPr>
            <a:normAutofit/>
          </a:bodyPr>
          <a:lstStyle/>
          <a:p>
            <a:pPr algn="l"/>
            <a:r>
              <a:rPr lang="ca-ES" sz="14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SERVEIS SOCIALS SANTA </a:t>
            </a:r>
            <a:r>
              <a:rPr lang="ca-ES" sz="1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EULÀLIA</a:t>
            </a:r>
            <a:r>
              <a:rPr lang="ca-ES" sz="14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DE RONÇANA</a:t>
            </a:r>
            <a:endParaRPr lang="ca-ES" sz="14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37983" y="2696902"/>
            <a:ext cx="564399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</a:rPr>
              <a:t>MEMÒRIA </a:t>
            </a:r>
            <a:r>
              <a:rPr lang="ca-ES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</a:rPr>
              <a:t>2018</a:t>
            </a:r>
            <a:endParaRPr lang="ca-ES" sz="6000" dirty="0"/>
          </a:p>
        </p:txBody>
      </p:sp>
    </p:spTree>
    <p:extLst>
      <p:ext uri="{BB962C8B-B14F-4D97-AF65-F5344CB8AC3E}">
        <p14:creationId xmlns:p14="http://schemas.microsoft.com/office/powerpoint/2010/main" val="2669876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832513" y="443468"/>
            <a:ext cx="10645254" cy="85306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 smtClean="0">
                <a:solidFill>
                  <a:prstClr val="white"/>
                </a:solidFill>
              </a:rPr>
              <a:t> Ajuts activitats esportives</a:t>
            </a:r>
            <a:endParaRPr lang="ca-ES" dirty="0">
              <a:solidFill>
                <a:prstClr val="white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0080185"/>
              </p:ext>
            </p:extLst>
          </p:nvPr>
        </p:nvGraphicFramePr>
        <p:xfrm>
          <a:off x="802490" y="1610436"/>
          <a:ext cx="5991569" cy="36127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5236"/>
                <a:gridCol w="1146412"/>
                <a:gridCol w="887104"/>
                <a:gridCol w="952817"/>
              </a:tblGrid>
              <a:tr h="518615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Clubs</a:t>
                      </a:r>
                      <a:r>
                        <a:rPr lang="ca-ES" baseline="0" noProof="0" dirty="0" smtClean="0"/>
                        <a:t> Esportius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noProof="0" dirty="0" smtClean="0"/>
                        <a:t>Sol·licituds</a:t>
                      </a:r>
                      <a:endParaRPr lang="ca-ES" sz="1400" noProof="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noProof="0" dirty="0" smtClean="0"/>
                        <a:t>Aprovats</a:t>
                      </a:r>
                      <a:endParaRPr lang="ca-ES" sz="1400" noProof="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noProof="0" dirty="0" smtClean="0"/>
                        <a:t>Denegats</a:t>
                      </a:r>
                      <a:endParaRPr lang="ca-ES" sz="1400" noProof="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273">
                <a:tc>
                  <a:txBody>
                    <a:bodyPr/>
                    <a:lstStyle/>
                    <a:p>
                      <a:r>
                        <a:rPr lang="ca-ES" sz="1600" b="1" noProof="0" dirty="0" smtClean="0"/>
                        <a:t>CE</a:t>
                      </a:r>
                      <a:r>
                        <a:rPr lang="ca-ES" sz="1600" b="1" baseline="0" noProof="0" dirty="0" smtClean="0"/>
                        <a:t> Santa Eulàlia</a:t>
                      </a:r>
                      <a:endParaRPr lang="ca-ES" sz="1600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31</a:t>
                      </a:r>
                      <a:endParaRPr lang="ca-ES" noProof="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21</a:t>
                      </a:r>
                      <a:endParaRPr lang="ca-ES" noProof="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 smtClean="0"/>
                        <a:t>10</a:t>
                      </a:r>
                      <a:endParaRPr lang="ca-ES" b="0" noProof="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6CD"/>
                    </a:solidFill>
                  </a:tcPr>
                </a:tc>
              </a:tr>
              <a:tr h="343949">
                <a:tc>
                  <a:txBody>
                    <a:bodyPr/>
                    <a:lstStyle/>
                    <a:p>
                      <a:r>
                        <a:rPr lang="ca-ES" sz="1600" b="1" noProof="0" dirty="0" smtClean="0"/>
                        <a:t>CEB</a:t>
                      </a:r>
                      <a:r>
                        <a:rPr lang="ca-ES" sz="1600" b="1" baseline="0" noProof="0" dirty="0" smtClean="0"/>
                        <a:t> Ronçana</a:t>
                      </a:r>
                      <a:endParaRPr lang="ca-ES" sz="1600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9</a:t>
                      </a:r>
                      <a:endParaRPr lang="ca-ES" noProof="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5</a:t>
                      </a:r>
                      <a:endParaRPr lang="ca-ES" noProof="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 smtClean="0"/>
                        <a:t>4</a:t>
                      </a:r>
                      <a:endParaRPr lang="ca-ES" b="0" noProof="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E8"/>
                    </a:solidFill>
                  </a:tcPr>
                </a:tc>
              </a:tr>
              <a:tr h="389985">
                <a:tc>
                  <a:txBody>
                    <a:bodyPr/>
                    <a:lstStyle/>
                    <a:p>
                      <a:r>
                        <a:rPr lang="ca-ES" sz="1600" b="1" noProof="0" dirty="0" smtClean="0"/>
                        <a:t>Patinatge</a:t>
                      </a:r>
                      <a:r>
                        <a:rPr lang="ca-ES" sz="1600" b="1" baseline="0" noProof="0" dirty="0" smtClean="0"/>
                        <a:t> Santa Eulàlia</a:t>
                      </a:r>
                      <a:endParaRPr lang="ca-ES" sz="1600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10</a:t>
                      </a:r>
                      <a:endParaRPr lang="ca-ES" noProof="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5</a:t>
                      </a:r>
                      <a:endParaRPr lang="ca-ES" noProof="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 smtClean="0"/>
                        <a:t>5</a:t>
                      </a:r>
                      <a:endParaRPr lang="ca-ES" b="0" noProof="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6CD"/>
                    </a:solidFill>
                  </a:tcPr>
                </a:tc>
              </a:tr>
              <a:tr h="395785">
                <a:tc>
                  <a:txBody>
                    <a:bodyPr/>
                    <a:lstStyle/>
                    <a:p>
                      <a:r>
                        <a:rPr lang="ca-ES" sz="1600" b="1" noProof="0" dirty="0" smtClean="0"/>
                        <a:t>Patinatge</a:t>
                      </a:r>
                      <a:r>
                        <a:rPr lang="ca-ES" sz="1600" b="1" baseline="0" noProof="0" dirty="0" smtClean="0"/>
                        <a:t>  artístic Ronçana</a:t>
                      </a:r>
                      <a:endParaRPr lang="ca-ES" sz="1600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</a:t>
                      </a:r>
                      <a:endParaRPr lang="ca-ES" noProof="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0</a:t>
                      </a:r>
                      <a:endParaRPr lang="ca-ES" noProof="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 smtClean="0"/>
                        <a:t>2</a:t>
                      </a:r>
                      <a:endParaRPr lang="ca-ES" b="0" noProof="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E8"/>
                    </a:solidFill>
                  </a:tcPr>
                </a:tc>
              </a:tr>
              <a:tr h="337555">
                <a:tc>
                  <a:txBody>
                    <a:bodyPr/>
                    <a:lstStyle/>
                    <a:p>
                      <a:r>
                        <a:rPr lang="ca-ES" sz="1600" b="1" noProof="0" dirty="0" smtClean="0"/>
                        <a:t>Trackdance</a:t>
                      </a:r>
                      <a:endParaRPr lang="ca-ES" sz="1600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24</a:t>
                      </a:r>
                      <a:endParaRPr lang="ca-ES" noProof="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11</a:t>
                      </a:r>
                      <a:endParaRPr lang="ca-ES" noProof="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 smtClean="0"/>
                        <a:t>13</a:t>
                      </a:r>
                      <a:endParaRPr lang="ca-ES" b="0" noProof="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6CD"/>
                    </a:solidFill>
                  </a:tcPr>
                </a:tc>
              </a:tr>
              <a:tr h="408523">
                <a:tc>
                  <a:txBody>
                    <a:bodyPr/>
                    <a:lstStyle/>
                    <a:p>
                      <a:r>
                        <a:rPr lang="ca-ES" sz="1600" b="1" noProof="0" dirty="0" smtClean="0"/>
                        <a:t>Club esportiu Pinedes</a:t>
                      </a:r>
                      <a:r>
                        <a:rPr lang="ca-ES" sz="1600" b="1" baseline="0" noProof="0" dirty="0" smtClean="0"/>
                        <a:t> Castellet</a:t>
                      </a:r>
                      <a:endParaRPr lang="ca-ES" sz="1600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1</a:t>
                      </a:r>
                      <a:endParaRPr lang="ca-ES" noProof="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0</a:t>
                      </a:r>
                      <a:endParaRPr lang="ca-ES" noProof="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 smtClean="0"/>
                        <a:t>1</a:t>
                      </a:r>
                      <a:endParaRPr lang="ca-ES" b="0" noProof="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E8"/>
                    </a:solidFill>
                  </a:tcPr>
                </a:tc>
              </a:tr>
              <a:tr h="401273">
                <a:tc>
                  <a:txBody>
                    <a:bodyPr/>
                    <a:lstStyle/>
                    <a:p>
                      <a:r>
                        <a:rPr lang="ca-ES" sz="1600" b="1" noProof="0" dirty="0" smtClean="0"/>
                        <a:t>Club tenis Can Juli</a:t>
                      </a:r>
                      <a:endParaRPr lang="ca-ES" sz="1600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3</a:t>
                      </a:r>
                      <a:endParaRPr lang="ca-ES" noProof="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1</a:t>
                      </a:r>
                      <a:endParaRPr lang="ca-ES" noProof="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 smtClean="0"/>
                        <a:t>2</a:t>
                      </a:r>
                      <a:endParaRPr lang="ca-ES" b="0" noProof="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6CD"/>
                    </a:solidFill>
                  </a:tcPr>
                </a:tc>
              </a:tr>
              <a:tr h="343949">
                <a:tc>
                  <a:txBody>
                    <a:bodyPr/>
                    <a:lstStyle/>
                    <a:p>
                      <a:r>
                        <a:rPr lang="ca-ES" sz="1600" b="1" noProof="0" dirty="0" smtClean="0"/>
                        <a:t>TOTALS</a:t>
                      </a:r>
                      <a:endParaRPr lang="ca-ES" sz="1600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noProof="0" dirty="0" smtClean="0"/>
                        <a:t>80</a:t>
                      </a:r>
                      <a:endParaRPr lang="ca-ES" b="1" noProof="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noProof="0" dirty="0" smtClean="0"/>
                        <a:t>43</a:t>
                      </a:r>
                      <a:endParaRPr lang="ca-ES" b="1" noProof="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800" b="1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37</a:t>
                      </a:r>
                      <a:endParaRPr lang="ca-ES" sz="1800" b="1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3E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1823624992"/>
              </p:ext>
            </p:extLst>
          </p:nvPr>
        </p:nvGraphicFramePr>
        <p:xfrm>
          <a:off x="6946710" y="1596789"/>
          <a:ext cx="4694830" cy="43263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970306"/>
              </p:ext>
            </p:extLst>
          </p:nvPr>
        </p:nvGraphicFramePr>
        <p:xfrm>
          <a:off x="915990" y="5500047"/>
          <a:ext cx="4859288" cy="61642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308375"/>
                <a:gridCol w="1550913"/>
              </a:tblGrid>
              <a:tr h="61642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Import ajuts</a:t>
                      </a:r>
                      <a:r>
                        <a:rPr lang="ca-ES" baseline="0" noProof="0" dirty="0" smtClean="0"/>
                        <a:t> activitats esportives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4.300,00€</a:t>
                      </a:r>
                      <a:endParaRPr lang="ca-ES" b="1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5735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762693"/>
              </p:ext>
            </p:extLst>
          </p:nvPr>
        </p:nvGraphicFramePr>
        <p:xfrm>
          <a:off x="712024" y="1624518"/>
          <a:ext cx="5473336" cy="46200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8970"/>
                <a:gridCol w="1204366"/>
              </a:tblGrid>
              <a:tr h="586419">
                <a:tc>
                  <a:txBody>
                    <a:bodyPr/>
                    <a:lstStyle/>
                    <a:p>
                      <a:pPr algn="l"/>
                      <a:r>
                        <a:rPr lang="ca-ES" noProof="0" dirty="0" smtClean="0"/>
                        <a:t>  Total tràmits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190</a:t>
                      </a:r>
                      <a:endParaRPr lang="ca-ES" noProof="0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Reconeixement Discapacitat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28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a-E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Revisió Discapacitat</a:t>
                      </a:r>
                      <a:endParaRPr kumimoji="0" lang="ca-E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12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Sol·licitud  PUA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Targeta Discapacitat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4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Targeta aparcament Discapacitat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28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Sol·licitud</a:t>
                      </a:r>
                      <a:r>
                        <a:rPr lang="ca-ES" baseline="0" noProof="0" dirty="0" smtClean="0"/>
                        <a:t> accés serveis residencials</a:t>
                      </a:r>
                      <a:r>
                        <a:rPr lang="ca-ES" noProof="0" dirty="0" smtClean="0"/>
                        <a:t> 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1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928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Reconeixement  Dependència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45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Revisió Dependència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9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Targeta acreditativa discapacitat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5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Doc. complement. Dependència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7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Comunicació</a:t>
                      </a:r>
                      <a:r>
                        <a:rPr lang="ca-ES" baseline="0" noProof="0" dirty="0" smtClean="0"/>
                        <a:t> </a:t>
                      </a:r>
                      <a:r>
                        <a:rPr lang="ca-ES" baseline="0" noProof="0" dirty="0" err="1" smtClean="0"/>
                        <a:t>modif</a:t>
                      </a:r>
                      <a:r>
                        <a:rPr lang="ca-ES" baseline="0" noProof="0" dirty="0" smtClean="0"/>
                        <a:t>. dades Dependència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23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ítol 1"/>
          <p:cNvSpPr txBox="1">
            <a:spLocks/>
          </p:cNvSpPr>
          <p:nvPr/>
        </p:nvSpPr>
        <p:spPr>
          <a:xfrm>
            <a:off x="614149" y="465267"/>
            <a:ext cx="10727141" cy="872213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 smtClean="0">
                <a:solidFill>
                  <a:schemeClr val="bg1"/>
                </a:solidFill>
              </a:rPr>
              <a:t> Sol·licituds  tramitades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4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3869475"/>
              </p:ext>
            </p:extLst>
          </p:nvPr>
        </p:nvGraphicFramePr>
        <p:xfrm>
          <a:off x="6310663" y="1651813"/>
          <a:ext cx="5075518" cy="2780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7988"/>
                <a:gridCol w="1027530"/>
              </a:tblGrid>
              <a:tr h="586420">
                <a:tc gridSpan="2">
                  <a:txBody>
                    <a:bodyPr/>
                    <a:lstStyle/>
                    <a:p>
                      <a:r>
                        <a:rPr lang="ca-ES" dirty="0" smtClean="0"/>
                        <a:t>   Tràmits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81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Pensió no contributiva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81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Ajut lloguer titular PNC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81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Termalisme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12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898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Imserso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9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81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Medalla centenària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81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Full sol·licitud general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8484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77237" y="465887"/>
            <a:ext cx="10906763" cy="100869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 smtClean="0">
                <a:solidFill>
                  <a:schemeClr val="bg1"/>
                </a:solidFill>
              </a:rPr>
              <a:t> Projecte socioeducatiu ESPAI RAJOLER </a:t>
            </a:r>
            <a:endParaRPr lang="ca-ES" sz="3600" dirty="0">
              <a:solidFill>
                <a:schemeClr val="bg1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3706835"/>
              </p:ext>
            </p:extLst>
          </p:nvPr>
        </p:nvGraphicFramePr>
        <p:xfrm>
          <a:off x="777237" y="2240833"/>
          <a:ext cx="4944251" cy="23658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1611"/>
                <a:gridCol w="1450679"/>
                <a:gridCol w="1211961"/>
              </a:tblGrid>
              <a:tr h="543207">
                <a:tc>
                  <a:txBody>
                    <a:bodyPr/>
                    <a:lstStyle/>
                    <a:p>
                      <a:r>
                        <a:rPr lang="es-ES" dirty="0" smtClean="0"/>
                        <a:t>EDAT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HOMES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DONES</a:t>
                      </a:r>
                      <a:endParaRPr lang="ca-E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3273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De</a:t>
                      </a:r>
                      <a:r>
                        <a:rPr lang="ca-ES" baseline="0" noProof="0" dirty="0" smtClean="0"/>
                        <a:t> 4 a 9 anys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7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4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E8"/>
                    </a:solidFill>
                  </a:tcPr>
                </a:tc>
              </a:tr>
              <a:tr h="5244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noProof="0" dirty="0" smtClean="0"/>
                        <a:t>De</a:t>
                      </a:r>
                      <a:r>
                        <a:rPr lang="ca-ES" baseline="0" noProof="0" dirty="0" smtClean="0"/>
                        <a:t> 10 a 12 anys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6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2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6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2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6CD"/>
                    </a:solidFill>
                  </a:tcPr>
                </a:tc>
              </a:tr>
              <a:tr h="4327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noProof="0" dirty="0" smtClean="0"/>
                        <a:t>De</a:t>
                      </a:r>
                      <a:r>
                        <a:rPr lang="ca-ES" baseline="0" noProof="0" dirty="0" smtClean="0"/>
                        <a:t> 13 a 16 anys</a:t>
                      </a:r>
                      <a:endParaRPr lang="ca-ES" noProof="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5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0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E8"/>
                    </a:solidFill>
                  </a:tcPr>
                </a:tc>
              </a:tr>
              <a:tr h="432734">
                <a:tc>
                  <a:txBody>
                    <a:bodyPr/>
                    <a:lstStyle/>
                    <a:p>
                      <a:r>
                        <a:rPr lang="es-ES" b="1" dirty="0" smtClean="0"/>
                        <a:t>TOTAL</a:t>
                      </a:r>
                      <a:r>
                        <a:rPr lang="es-ES" b="1" baseline="0" dirty="0" smtClean="0"/>
                        <a:t> </a:t>
                      </a:r>
                      <a:endParaRPr lang="ca-E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6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dirty="0" smtClean="0"/>
                        <a:t>14</a:t>
                      </a:r>
                      <a:endParaRPr lang="ca-E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6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dirty="0" smtClean="0"/>
                        <a:t>6</a:t>
                      </a:r>
                      <a:endParaRPr lang="ca-E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6CD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5 Gráfico"/>
          <p:cNvGraphicFramePr/>
          <p:nvPr>
            <p:extLst>
              <p:ext uri="{D42A27DB-BD31-4B8C-83A1-F6EECF244321}">
                <p14:modId xmlns:p14="http://schemas.microsoft.com/office/powerpoint/2010/main" val="338504283"/>
              </p:ext>
            </p:extLst>
          </p:nvPr>
        </p:nvGraphicFramePr>
        <p:xfrm>
          <a:off x="6230618" y="1651379"/>
          <a:ext cx="5165263" cy="4135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2650419"/>
              </p:ext>
            </p:extLst>
          </p:nvPr>
        </p:nvGraphicFramePr>
        <p:xfrm>
          <a:off x="777236" y="5046260"/>
          <a:ext cx="4231491" cy="48108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880948"/>
                <a:gridCol w="1350543"/>
              </a:tblGrid>
              <a:tr h="481083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  COST 2018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11.638,63€</a:t>
                      </a:r>
                      <a:endParaRPr lang="ca-ES" b="1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3060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77237" y="465267"/>
            <a:ext cx="10777453" cy="126378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dirty="0" smtClean="0">
                <a:solidFill>
                  <a:schemeClr val="bg1"/>
                </a:solidFill>
              </a:rPr>
              <a:t>Suport d’atenció social per a infants i adolescents en situació de risc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9179928"/>
              </p:ext>
            </p:extLst>
          </p:nvPr>
        </p:nvGraphicFramePr>
        <p:xfrm>
          <a:off x="777237" y="2140341"/>
          <a:ext cx="4476406" cy="24180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5716"/>
                <a:gridCol w="1313410"/>
                <a:gridCol w="1097280"/>
              </a:tblGrid>
              <a:tr h="465512">
                <a:tc>
                  <a:txBody>
                    <a:bodyPr/>
                    <a:lstStyle/>
                    <a:p>
                      <a:r>
                        <a:rPr lang="es-ES" dirty="0" smtClean="0"/>
                        <a:t>EDAT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HOMES</a:t>
                      </a:r>
                      <a:endParaRPr lang="ca-ES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DONES</a:t>
                      </a:r>
                      <a:endParaRPr lang="ca-ES" sz="16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7598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De</a:t>
                      </a:r>
                      <a:r>
                        <a:rPr lang="ca-ES" baseline="0" noProof="0" dirty="0" smtClean="0"/>
                        <a:t> 3 a 6 anys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0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0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22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noProof="0" dirty="0" smtClean="0"/>
                        <a:t>De</a:t>
                      </a:r>
                      <a:r>
                        <a:rPr lang="ca-ES" baseline="0" noProof="0" dirty="0" smtClean="0"/>
                        <a:t> 7 a 12 anys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1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3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67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noProof="0" dirty="0" smtClean="0"/>
                        <a:t>De</a:t>
                      </a:r>
                      <a:r>
                        <a:rPr lang="ca-ES" baseline="0" noProof="0" dirty="0" smtClean="0"/>
                        <a:t> 13 a 16 anys</a:t>
                      </a:r>
                      <a:endParaRPr lang="ca-ES" noProof="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4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3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967">
                <a:tc>
                  <a:txBody>
                    <a:bodyPr/>
                    <a:lstStyle/>
                    <a:p>
                      <a:r>
                        <a:rPr lang="es-ES" b="1" dirty="0" smtClean="0"/>
                        <a:t>TOTAL</a:t>
                      </a:r>
                      <a:r>
                        <a:rPr lang="es-ES" b="1" baseline="0" dirty="0" smtClean="0"/>
                        <a:t> </a:t>
                      </a:r>
                      <a:endParaRPr lang="ca-E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dirty="0" smtClean="0"/>
                        <a:t>5</a:t>
                      </a:r>
                      <a:endParaRPr lang="ca-E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dirty="0" smtClean="0"/>
                        <a:t>6</a:t>
                      </a:r>
                      <a:endParaRPr lang="ca-E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6 Gráfico"/>
          <p:cNvGraphicFramePr/>
          <p:nvPr>
            <p:extLst>
              <p:ext uri="{D42A27DB-BD31-4B8C-83A1-F6EECF244321}">
                <p14:modId xmlns:p14="http://schemas.microsoft.com/office/powerpoint/2010/main" val="4233549670"/>
              </p:ext>
            </p:extLst>
          </p:nvPr>
        </p:nvGraphicFramePr>
        <p:xfrm>
          <a:off x="5643693" y="1883391"/>
          <a:ext cx="5910997" cy="38455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4772136"/>
              </p:ext>
            </p:extLst>
          </p:nvPr>
        </p:nvGraphicFramePr>
        <p:xfrm>
          <a:off x="777237" y="5032613"/>
          <a:ext cx="4231491" cy="48108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880948"/>
                <a:gridCol w="1350543"/>
              </a:tblGrid>
              <a:tr h="481083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  COST 2018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6.983,33€</a:t>
                      </a:r>
                      <a:endParaRPr lang="ca-ES" b="1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2202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1142998" y="814401"/>
            <a:ext cx="9875520" cy="78238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 smtClean="0">
                <a:solidFill>
                  <a:schemeClr val="bg1"/>
                </a:solidFill>
              </a:rPr>
              <a:t> Dependència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3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17651616"/>
              </p:ext>
            </p:extLst>
          </p:nvPr>
        </p:nvGraphicFramePr>
        <p:xfrm>
          <a:off x="1998797" y="2116176"/>
          <a:ext cx="8163922" cy="35589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81862"/>
                <a:gridCol w="2282060"/>
              </a:tblGrid>
              <a:tr h="619811">
                <a:tc gridSpan="2">
                  <a:txBody>
                    <a:bodyPr/>
                    <a:lstStyle/>
                    <a:p>
                      <a:r>
                        <a:rPr lang="ca-ES" noProof="0" dirty="0" smtClean="0"/>
                        <a:t>Tràmits dependència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9791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Visites realitzades tècnic Dependència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67</a:t>
                      </a:r>
                      <a:endParaRPr lang="ca-ES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98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noProof="0" dirty="0" err="1" smtClean="0"/>
                        <a:t>PIA’s</a:t>
                      </a:r>
                      <a:r>
                        <a:rPr lang="ca-ES" noProof="0" dirty="0" smtClean="0"/>
                        <a:t> tramitats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24</a:t>
                      </a:r>
                      <a:endParaRPr lang="ca-ES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9829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Modificacions </a:t>
                      </a:r>
                      <a:r>
                        <a:rPr lang="ca-ES" noProof="0" dirty="0" err="1" smtClean="0"/>
                        <a:t>PIA’s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30</a:t>
                      </a:r>
                      <a:endParaRPr lang="ca-ES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9805">
                <a:tc>
                  <a:txBody>
                    <a:bodyPr/>
                    <a:lstStyle/>
                    <a:p>
                      <a:r>
                        <a:rPr lang="ca-ES" noProof="0" dirty="0" err="1" smtClean="0"/>
                        <a:t>PIA’s</a:t>
                      </a:r>
                      <a:r>
                        <a:rPr lang="ca-ES" noProof="0" dirty="0" smtClean="0"/>
                        <a:t> tancats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43</a:t>
                      </a:r>
                      <a:endParaRPr lang="ca-ES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858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Desistiments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6</a:t>
                      </a:r>
                      <a:endParaRPr lang="ca-ES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6240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1142996" y="601745"/>
            <a:ext cx="9875520" cy="81762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 smtClean="0">
                <a:solidFill>
                  <a:schemeClr val="bg1"/>
                </a:solidFill>
              </a:rPr>
              <a:t> SAD  Servei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ca-ES" dirty="0" smtClean="0">
                <a:solidFill>
                  <a:schemeClr val="bg1"/>
                </a:solidFill>
              </a:rPr>
              <a:t>d’atenció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ca-ES" dirty="0" smtClean="0">
                <a:solidFill>
                  <a:schemeClr val="bg1"/>
                </a:solidFill>
              </a:rPr>
              <a:t>domiciliària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3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7943279"/>
              </p:ext>
            </p:extLst>
          </p:nvPr>
        </p:nvGraphicFramePr>
        <p:xfrm>
          <a:off x="1142996" y="1805976"/>
          <a:ext cx="4916610" cy="17404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1243"/>
                <a:gridCol w="801098"/>
                <a:gridCol w="1569493"/>
                <a:gridCol w="1364776"/>
              </a:tblGrid>
              <a:tr h="596030">
                <a:tc gridSpan="2">
                  <a:txBody>
                    <a:bodyPr/>
                    <a:lstStyle/>
                    <a:p>
                      <a:r>
                        <a:rPr lang="ca-ES" noProof="0" dirty="0" smtClean="0"/>
                        <a:t>Persones ateses 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SAD Dependència</a:t>
                      </a:r>
                      <a:endParaRPr lang="ca-ES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SAD Social</a:t>
                      </a:r>
                      <a:endParaRPr lang="ca-ES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Dones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29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14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15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Homes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14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6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8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dirty="0" smtClean="0"/>
                        <a:t>TOTAL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43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20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23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4872071"/>
              </p:ext>
            </p:extLst>
          </p:nvPr>
        </p:nvGraphicFramePr>
        <p:xfrm>
          <a:off x="1142996" y="3848828"/>
          <a:ext cx="4902963" cy="17467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5047"/>
                <a:gridCol w="1624083"/>
                <a:gridCol w="1323833"/>
              </a:tblGrid>
              <a:tr h="644016">
                <a:tc>
                  <a:txBody>
                    <a:bodyPr/>
                    <a:lstStyle/>
                    <a:p>
                      <a:pPr algn="l"/>
                      <a:r>
                        <a:rPr lang="ca-ES" dirty="0" smtClean="0"/>
                        <a:t>Serveis SAD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Atenció persona</a:t>
                      </a:r>
                      <a:endParaRPr lang="ca-ES" noProof="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a-ES" noProof="0" dirty="0" smtClean="0"/>
                        <a:t>Atenció llar</a:t>
                      </a:r>
                      <a:endParaRPr lang="ca-ES" noProof="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842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Dones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12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5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219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Homes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25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9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546">
                <a:tc>
                  <a:txBody>
                    <a:bodyPr/>
                    <a:lstStyle/>
                    <a:p>
                      <a:r>
                        <a:rPr lang="ca-ES" dirty="0" smtClean="0"/>
                        <a:t>TOTAL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37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14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QuadreDeText 6"/>
          <p:cNvSpPr txBox="1"/>
          <p:nvPr/>
        </p:nvSpPr>
        <p:spPr>
          <a:xfrm>
            <a:off x="1142996" y="5859199"/>
            <a:ext cx="45030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a-ES" dirty="0" smtClean="0"/>
              <a:t>*Usuaris beneficiaris del SAD atenció a la persona i SAD atenció a la llar.</a:t>
            </a:r>
            <a:endParaRPr lang="ca-ES" dirty="0"/>
          </a:p>
        </p:txBody>
      </p:sp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726799777"/>
              </p:ext>
            </p:extLst>
          </p:nvPr>
        </p:nvGraphicFramePr>
        <p:xfrm>
          <a:off x="6080756" y="1828800"/>
          <a:ext cx="4967785" cy="3916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61911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1085669" y="668466"/>
            <a:ext cx="9875520" cy="753933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es-ES" dirty="0" err="1" smtClean="0">
                <a:solidFill>
                  <a:schemeClr val="bg1"/>
                </a:solidFill>
              </a:rPr>
              <a:t>Servei</a:t>
            </a:r>
            <a:r>
              <a:rPr lang="es-ES" dirty="0" smtClean="0">
                <a:solidFill>
                  <a:schemeClr val="bg1"/>
                </a:solidFill>
              </a:rPr>
              <a:t> de </a:t>
            </a:r>
            <a:r>
              <a:rPr lang="ca-ES" dirty="0" smtClean="0">
                <a:solidFill>
                  <a:schemeClr val="bg1"/>
                </a:solidFill>
              </a:rPr>
              <a:t>Teleassistència 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3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66462676"/>
              </p:ext>
            </p:extLst>
          </p:nvPr>
        </p:nvGraphicFramePr>
        <p:xfrm>
          <a:off x="1658875" y="1793379"/>
          <a:ext cx="4509913" cy="39659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8916"/>
                <a:gridCol w="1514902"/>
                <a:gridCol w="846161"/>
                <a:gridCol w="1009934"/>
              </a:tblGrid>
              <a:tr h="968633">
                <a:tc gridSpan="3">
                  <a:txBody>
                    <a:bodyPr/>
                    <a:lstStyle/>
                    <a:p>
                      <a:r>
                        <a:rPr lang="ca-ES" dirty="0" smtClean="0"/>
                        <a:t>Persones</a:t>
                      </a:r>
                      <a:r>
                        <a:rPr lang="ca-ES" baseline="0" dirty="0" smtClean="0"/>
                        <a:t> amb servei de teleassistència</a:t>
                      </a:r>
                      <a:endParaRPr lang="ca-ES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198</a:t>
                      </a: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17916">
                <a:tc rowSpan="4">
                  <a:txBody>
                    <a:bodyPr/>
                    <a:lstStyle/>
                    <a:p>
                      <a:r>
                        <a:rPr lang="ca-ES" sz="1600" noProof="0" dirty="0" smtClean="0"/>
                        <a:t>Dones</a:t>
                      </a:r>
                      <a:endParaRPr lang="ca-ES" noProof="0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a-ES" baseline="0" noProof="0" dirty="0" smtClean="0"/>
                        <a:t>0 a17 anys</a:t>
                      </a:r>
                      <a:endParaRPr lang="ca-ES" noProof="0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0</a:t>
                      </a:r>
                      <a:endParaRPr lang="ca-ES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141</a:t>
                      </a:r>
                      <a:endParaRPr lang="ca-ES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025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18 a 64 anys</a:t>
                      </a:r>
                      <a:endParaRPr lang="ca-ES" noProof="0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1</a:t>
                      </a:r>
                      <a:endParaRPr lang="ca-ES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119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65 a 84 anys</a:t>
                      </a:r>
                      <a:endParaRPr lang="ca-ES" noProof="0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78</a:t>
                      </a:r>
                      <a:endParaRPr lang="ca-ES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30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+ 85 anys</a:t>
                      </a:r>
                      <a:endParaRPr lang="ca-ES" noProof="0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62</a:t>
                      </a:r>
                      <a:endParaRPr lang="ca-ES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087">
                <a:tc rowSpan="4">
                  <a:txBody>
                    <a:bodyPr/>
                    <a:lstStyle/>
                    <a:p>
                      <a:r>
                        <a:rPr lang="ca-ES" sz="1600" noProof="0" dirty="0" smtClean="0"/>
                        <a:t>Homes</a:t>
                      </a:r>
                      <a:endParaRPr lang="ca-ES" noProof="0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a-ES" baseline="0" noProof="0" dirty="0" smtClean="0"/>
                        <a:t>0 a17 anys</a:t>
                      </a:r>
                      <a:endParaRPr lang="ca-ES" noProof="0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0</a:t>
                      </a:r>
                      <a:endParaRPr lang="ca-ES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57</a:t>
                      </a:r>
                      <a:endParaRPr lang="ca-ES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24817">
                <a:tc vMerge="1">
                  <a:txBody>
                    <a:bodyPr/>
                    <a:lstStyle/>
                    <a:p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18 a 64 anys</a:t>
                      </a:r>
                      <a:endParaRPr lang="ca-ES" noProof="0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2</a:t>
                      </a:r>
                      <a:endParaRPr lang="ca-ES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817">
                <a:tc vMerge="1">
                  <a:txBody>
                    <a:bodyPr/>
                    <a:lstStyle/>
                    <a:p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65 a 84 anys</a:t>
                      </a:r>
                      <a:endParaRPr lang="ca-ES" noProof="0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26</a:t>
                      </a:r>
                      <a:endParaRPr lang="ca-ES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867">
                <a:tc vMerge="1">
                  <a:txBody>
                    <a:bodyPr/>
                    <a:lstStyle/>
                    <a:p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+ 85 anys</a:t>
                      </a:r>
                      <a:endParaRPr lang="ca-ES" noProof="0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29</a:t>
                      </a:r>
                      <a:endParaRPr lang="ca-ES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2060229103"/>
              </p:ext>
            </p:extLst>
          </p:nvPr>
        </p:nvGraphicFramePr>
        <p:xfrm>
          <a:off x="5716895" y="1883392"/>
          <a:ext cx="5760872" cy="38864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92933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1142998" y="465268"/>
            <a:ext cx="9875520" cy="79032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 smtClean="0">
                <a:solidFill>
                  <a:schemeClr val="bg1"/>
                </a:solidFill>
              </a:rPr>
              <a:t> Àpats</a:t>
            </a:r>
            <a:r>
              <a:rPr lang="es-ES" dirty="0" smtClean="0">
                <a:solidFill>
                  <a:schemeClr val="bg1"/>
                </a:solidFill>
              </a:rPr>
              <a:t> a </a:t>
            </a:r>
            <a:r>
              <a:rPr lang="ca-ES" dirty="0" smtClean="0">
                <a:solidFill>
                  <a:schemeClr val="bg1"/>
                </a:solidFill>
              </a:rPr>
              <a:t>domicili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2285844"/>
              </p:ext>
            </p:extLst>
          </p:nvPr>
        </p:nvGraphicFramePr>
        <p:xfrm>
          <a:off x="1607022" y="1815153"/>
          <a:ext cx="3811139" cy="1828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3157"/>
                <a:gridCol w="1937982"/>
              </a:tblGrid>
              <a:tr h="832512">
                <a:tc>
                  <a:txBody>
                    <a:bodyPr/>
                    <a:lstStyle/>
                    <a:p>
                      <a:r>
                        <a:rPr lang="ca-ES" dirty="0" smtClean="0"/>
                        <a:t>Persones</a:t>
                      </a:r>
                      <a:r>
                        <a:rPr lang="ca-ES" baseline="0" dirty="0" smtClean="0"/>
                        <a:t> beneficiàries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9448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Dones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7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6839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Homes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1147450"/>
              </p:ext>
            </p:extLst>
          </p:nvPr>
        </p:nvGraphicFramePr>
        <p:xfrm>
          <a:off x="1552431" y="4147539"/>
          <a:ext cx="3722342" cy="17311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3249"/>
                <a:gridCol w="1739093"/>
              </a:tblGrid>
              <a:tr h="833894">
                <a:tc>
                  <a:txBody>
                    <a:bodyPr/>
                    <a:lstStyle/>
                    <a:p>
                      <a:r>
                        <a:rPr lang="ca-ES" dirty="0" smtClean="0"/>
                        <a:t>Àpats lliurats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2.373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4353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Dones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1.593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2872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Homes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780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3580408218"/>
              </p:ext>
            </p:extLst>
          </p:nvPr>
        </p:nvGraphicFramePr>
        <p:xfrm>
          <a:off x="6080758" y="1787856"/>
          <a:ext cx="4740548" cy="40806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98581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1142998" y="465268"/>
            <a:ext cx="9875520" cy="79032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 smtClean="0">
                <a:solidFill>
                  <a:schemeClr val="bg1"/>
                </a:solidFill>
              </a:rPr>
              <a:t> Ajuts IBI  Impost de Bens Immobles 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589358"/>
              </p:ext>
            </p:extLst>
          </p:nvPr>
        </p:nvGraphicFramePr>
        <p:xfrm>
          <a:off x="1375010" y="1678676"/>
          <a:ext cx="4473736" cy="132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1232"/>
                <a:gridCol w="1416252"/>
                <a:gridCol w="1416252"/>
              </a:tblGrid>
              <a:tr h="832512"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Sol·licituds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Atorgats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Desestimats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9448"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30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23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7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1392819559"/>
              </p:ext>
            </p:extLst>
          </p:nvPr>
        </p:nvGraphicFramePr>
        <p:xfrm>
          <a:off x="6277970" y="1610435"/>
          <a:ext cx="4740548" cy="40806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6323701"/>
              </p:ext>
            </p:extLst>
          </p:nvPr>
        </p:nvGraphicFramePr>
        <p:xfrm>
          <a:off x="1418683" y="5005318"/>
          <a:ext cx="4231491" cy="48108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880948"/>
                <a:gridCol w="1350543"/>
              </a:tblGrid>
              <a:tr h="481083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  COST 2018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2.121,50€</a:t>
                      </a:r>
                      <a:endParaRPr lang="ca-ES" b="1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7590979"/>
              </p:ext>
            </p:extLst>
          </p:nvPr>
        </p:nvGraphicFramePr>
        <p:xfrm>
          <a:off x="1405718" y="3396555"/>
          <a:ext cx="3498436" cy="917171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2511189"/>
                <a:gridCol w="987247"/>
              </a:tblGrid>
              <a:tr h="370840">
                <a:tc>
                  <a:txBody>
                    <a:bodyPr/>
                    <a:lstStyle/>
                    <a:p>
                      <a:r>
                        <a:rPr lang="ca-ES" sz="1400" b="0" i="0" baseline="0" noProof="0" dirty="0" smtClean="0">
                          <a:solidFill>
                            <a:schemeClr val="tx1"/>
                          </a:solidFill>
                        </a:rPr>
                        <a:t>Un o més membres de la unitat familiar amb  discapacitat</a:t>
                      </a:r>
                      <a:endParaRPr lang="ca-ES" sz="1400" b="0" i="0" baseline="0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0" i="0" baseline="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99011">
                <a:tc>
                  <a:txBody>
                    <a:bodyPr/>
                    <a:lstStyle/>
                    <a:p>
                      <a:r>
                        <a:rPr lang="ca-ES" sz="1400" b="0" i="0" baseline="0" noProof="0" dirty="0" smtClean="0">
                          <a:solidFill>
                            <a:schemeClr val="tx1"/>
                          </a:solidFill>
                        </a:rPr>
                        <a:t>Família monoparental</a:t>
                      </a:r>
                      <a:endParaRPr lang="ca-ES" sz="1400" b="0" i="0" baseline="0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0" i="0" baseline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8" name="7 Conector recto de flecha"/>
          <p:cNvCxnSpPr/>
          <p:nvPr/>
        </p:nvCxnSpPr>
        <p:spPr>
          <a:xfrm>
            <a:off x="2204309" y="2944511"/>
            <a:ext cx="0" cy="3693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5017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36979" y="465268"/>
            <a:ext cx="10281539" cy="81762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6000" dirty="0" smtClean="0">
                <a:solidFill>
                  <a:prstClr val="white"/>
                </a:solidFill>
              </a:rPr>
              <a:t> Porta ’m</a:t>
            </a:r>
            <a:r>
              <a:rPr lang="es-ES" sz="24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endParaRPr lang="ca-ES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graphicFrame>
        <p:nvGraphicFramePr>
          <p:cNvPr id="7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4562166"/>
              </p:ext>
            </p:extLst>
          </p:nvPr>
        </p:nvGraphicFramePr>
        <p:xfrm>
          <a:off x="1538784" y="1654246"/>
          <a:ext cx="4056799" cy="1868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9193"/>
                <a:gridCol w="1487606"/>
              </a:tblGrid>
              <a:tr h="823099">
                <a:tc>
                  <a:txBody>
                    <a:bodyPr/>
                    <a:lstStyle/>
                    <a:p>
                      <a:r>
                        <a:rPr lang="ca-ES" dirty="0" smtClean="0"/>
                        <a:t>Persones</a:t>
                      </a:r>
                      <a:r>
                        <a:rPr lang="ca-ES" baseline="0" dirty="0" smtClean="0"/>
                        <a:t> beneficiàries </a:t>
                      </a:r>
                      <a:endParaRPr lang="ca-ES" sz="1800" b="1" kern="1200" baseline="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69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55286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Homes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1E6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1E6CD"/>
                    </a:solidFill>
                  </a:tcPr>
                </a:tc>
              </a:tr>
              <a:tr h="492862">
                <a:tc>
                  <a:txBody>
                    <a:bodyPr/>
                    <a:lstStyle/>
                    <a:p>
                      <a:r>
                        <a:rPr lang="es-ES" dirty="0" smtClean="0"/>
                        <a:t>Dones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>
                          <a:solidFill>
                            <a:schemeClr val="tx1"/>
                          </a:solidFill>
                        </a:rPr>
                        <a:t>55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E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065758"/>
              </p:ext>
            </p:extLst>
          </p:nvPr>
        </p:nvGraphicFramePr>
        <p:xfrm>
          <a:off x="6028057" y="1695190"/>
          <a:ext cx="3893865" cy="18688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2612"/>
                <a:gridCol w="1501253"/>
              </a:tblGrid>
              <a:tr h="751713">
                <a:tc>
                  <a:txBody>
                    <a:bodyPr/>
                    <a:lstStyle/>
                    <a:p>
                      <a:r>
                        <a:rPr lang="ca-ES" dirty="0" smtClean="0"/>
                        <a:t>Noves sol·licituds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8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545308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Homes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1E6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1E6CD"/>
                    </a:solidFill>
                  </a:tcPr>
                </a:tc>
              </a:tr>
              <a:tr h="571803">
                <a:tc>
                  <a:txBody>
                    <a:bodyPr/>
                    <a:lstStyle/>
                    <a:p>
                      <a:r>
                        <a:rPr lang="es-ES" dirty="0" smtClean="0"/>
                        <a:t>Dones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3E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3101030"/>
              </p:ext>
            </p:extLst>
          </p:nvPr>
        </p:nvGraphicFramePr>
        <p:xfrm>
          <a:off x="881161" y="3971368"/>
          <a:ext cx="10364594" cy="16502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8015"/>
                <a:gridCol w="1223655"/>
                <a:gridCol w="1225510"/>
                <a:gridCol w="1331265"/>
                <a:gridCol w="1514901"/>
                <a:gridCol w="1187356"/>
                <a:gridCol w="1132764"/>
                <a:gridCol w="1351128"/>
              </a:tblGrid>
              <a:tr h="696599">
                <a:tc rowSpan="2"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Tipologia</a:t>
                      </a:r>
                      <a:r>
                        <a:rPr lang="es-ES" dirty="0" smtClean="0"/>
                        <a:t> </a:t>
                      </a:r>
                      <a:r>
                        <a:rPr lang="ca-ES" noProof="0" dirty="0" smtClean="0"/>
                        <a:t>serveis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CAP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COMERÇ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FARMÀCIA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PODÒLEG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SOCIALITZADOR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TOTAL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33948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>
                          <a:solidFill>
                            <a:schemeClr val="bg1"/>
                          </a:solidFill>
                        </a:rPr>
                        <a:t>CASAL AVIS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>
                          <a:solidFill>
                            <a:schemeClr val="bg1"/>
                          </a:solidFill>
                        </a:rPr>
                        <a:t>TALLERS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ES" sz="1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686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2018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6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416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6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190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6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368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6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46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6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163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6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184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6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1.367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6CD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3060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878006"/>
          </a:xfrm>
          <a:solidFill>
            <a:schemeClr val="tx1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ca-ES" dirty="0" smtClean="0">
                <a:solidFill>
                  <a:schemeClr val="bg1"/>
                </a:solidFill>
              </a:rPr>
              <a:t> Persones ateses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idor de contingut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838223"/>
              </p:ext>
            </p:extLst>
          </p:nvPr>
        </p:nvGraphicFramePr>
        <p:xfrm>
          <a:off x="1649082" y="2546553"/>
          <a:ext cx="4314939" cy="1984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323"/>
                <a:gridCol w="1571616"/>
              </a:tblGrid>
              <a:tr h="698178">
                <a:tc>
                  <a:txBody>
                    <a:bodyPr/>
                    <a:lstStyle/>
                    <a:p>
                      <a:pPr algn="l"/>
                      <a:r>
                        <a:rPr lang="ca-ES" dirty="0" smtClean="0"/>
                        <a:t>Nombre usuaris/àries ateses</a:t>
                      </a:r>
                      <a:endParaRPr lang="ca-ES" dirty="0"/>
                    </a:p>
                  </a:txBody>
                  <a:tcPr marL="278348" marR="2783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1.197</a:t>
                      </a:r>
                      <a:endParaRPr lang="ca-ES" dirty="0"/>
                    </a:p>
                  </a:txBody>
                  <a:tcPr marL="278348" marR="27834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148">
                <a:tc>
                  <a:txBody>
                    <a:bodyPr/>
                    <a:lstStyle/>
                    <a:p>
                      <a:pPr algn="l"/>
                      <a:r>
                        <a:rPr lang="ca-ES" dirty="0" smtClean="0"/>
                        <a:t>Dones</a:t>
                      </a:r>
                      <a:endParaRPr lang="ca-ES" dirty="0"/>
                    </a:p>
                  </a:txBody>
                  <a:tcPr marL="278348" marR="2783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681</a:t>
                      </a:r>
                      <a:endParaRPr lang="ca-ES" dirty="0"/>
                    </a:p>
                  </a:txBody>
                  <a:tcPr marL="278348" marR="2783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8178">
                <a:tc>
                  <a:txBody>
                    <a:bodyPr/>
                    <a:lstStyle/>
                    <a:p>
                      <a:pPr algn="l"/>
                      <a:r>
                        <a:rPr lang="ca-ES" dirty="0" smtClean="0"/>
                        <a:t>Homes</a:t>
                      </a:r>
                      <a:endParaRPr lang="ca-ES" dirty="0"/>
                    </a:p>
                  </a:txBody>
                  <a:tcPr marL="278348" marR="2783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516</a:t>
                      </a:r>
                    </a:p>
                    <a:p>
                      <a:pPr algn="ctr"/>
                      <a:endParaRPr lang="ca-ES" dirty="0"/>
                    </a:p>
                  </a:txBody>
                  <a:tcPr marL="278348" marR="2783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4 Gráfico" title="USUARIS/USUÀRIES ATESOS/ES"/>
          <p:cNvGraphicFramePr/>
          <p:nvPr>
            <p:extLst>
              <p:ext uri="{D42A27DB-BD31-4B8C-83A1-F6EECF244321}">
                <p14:modId xmlns:p14="http://schemas.microsoft.com/office/powerpoint/2010/main" val="3974922422"/>
              </p:ext>
            </p:extLst>
          </p:nvPr>
        </p:nvGraphicFramePr>
        <p:xfrm>
          <a:off x="6371771" y="1668455"/>
          <a:ext cx="5820229" cy="36006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QuadreDeText 2"/>
          <p:cNvSpPr txBox="1"/>
          <p:nvPr/>
        </p:nvSpPr>
        <p:spPr>
          <a:xfrm>
            <a:off x="1307939" y="5811020"/>
            <a:ext cx="7071786" cy="369332"/>
          </a:xfrm>
          <a:prstGeom prst="rect">
            <a:avLst/>
          </a:prstGeom>
          <a:solidFill>
            <a:schemeClr val="accent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b="1" dirty="0" smtClean="0"/>
              <a:t>El 16,64% de la població del municipi és atesa pels  Serveis Socials</a:t>
            </a:r>
            <a:endParaRPr lang="ca-ES" b="1" dirty="0"/>
          </a:p>
        </p:txBody>
      </p:sp>
    </p:spTree>
    <p:extLst>
      <p:ext uri="{BB962C8B-B14F-4D97-AF65-F5344CB8AC3E}">
        <p14:creationId xmlns:p14="http://schemas.microsoft.com/office/powerpoint/2010/main" val="1661320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901337" y="465268"/>
            <a:ext cx="10450286" cy="96452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 smtClean="0">
                <a:solidFill>
                  <a:prstClr val="white"/>
                </a:solidFill>
              </a:rPr>
              <a:t> Visites / </a:t>
            </a:r>
            <a:r>
              <a:rPr lang="ca-ES" dirty="0" smtClean="0">
                <a:solidFill>
                  <a:prstClr val="white"/>
                </a:solidFill>
              </a:rPr>
              <a:t>trucades</a:t>
            </a:r>
            <a:r>
              <a:rPr lang="es-ES" dirty="0" smtClean="0">
                <a:solidFill>
                  <a:prstClr val="white"/>
                </a:solidFill>
              </a:rPr>
              <a:t>  Serveis Socials</a:t>
            </a:r>
            <a:endParaRPr lang="ca-ES" dirty="0">
              <a:solidFill>
                <a:prstClr val="white"/>
              </a:solidFill>
            </a:endParaRPr>
          </a:p>
        </p:txBody>
      </p:sp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3677718094"/>
              </p:ext>
            </p:extLst>
          </p:nvPr>
        </p:nvGraphicFramePr>
        <p:xfrm>
          <a:off x="6005015" y="1693993"/>
          <a:ext cx="6373503" cy="4345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6667168"/>
              </p:ext>
            </p:extLst>
          </p:nvPr>
        </p:nvGraphicFramePr>
        <p:xfrm>
          <a:off x="2374710" y="4624854"/>
          <a:ext cx="3498436" cy="769851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2238233"/>
                <a:gridCol w="1260203"/>
              </a:tblGrid>
              <a:tr h="370840">
                <a:tc>
                  <a:txBody>
                    <a:bodyPr/>
                    <a:lstStyle/>
                    <a:p>
                      <a:r>
                        <a:rPr lang="ca-ES" sz="1400" b="0" i="0" baseline="0" noProof="0" dirty="0" smtClean="0">
                          <a:solidFill>
                            <a:schemeClr val="tx1"/>
                          </a:solidFill>
                        </a:rPr>
                        <a:t>Servei Orientació</a:t>
                      </a:r>
                      <a:r>
                        <a:rPr lang="es-ES" sz="1400" b="0" i="0" baseline="0" dirty="0" smtClean="0">
                          <a:solidFill>
                            <a:schemeClr val="tx1"/>
                          </a:solidFill>
                        </a:rPr>
                        <a:t> Jurídica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0" i="0" baseline="0" dirty="0" smtClean="0">
                          <a:solidFill>
                            <a:schemeClr val="tx1"/>
                          </a:solidFill>
                        </a:rPr>
                        <a:t>139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99011">
                <a:tc>
                  <a:txBody>
                    <a:bodyPr/>
                    <a:lstStyle/>
                    <a:p>
                      <a:r>
                        <a:rPr lang="es-ES" sz="1400" b="0" i="0" baseline="0" dirty="0" smtClean="0">
                          <a:solidFill>
                            <a:schemeClr val="tx1"/>
                          </a:solidFill>
                        </a:rPr>
                        <a:t>Serveis Socials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0" i="0" baseline="0" dirty="0" smtClean="0">
                          <a:solidFill>
                            <a:schemeClr val="tx1"/>
                          </a:solidFill>
                        </a:rPr>
                        <a:t>3.186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8" name="7 Conector recto de flecha"/>
          <p:cNvCxnSpPr/>
          <p:nvPr/>
        </p:nvCxnSpPr>
        <p:spPr>
          <a:xfrm>
            <a:off x="4715497" y="3866605"/>
            <a:ext cx="0" cy="7386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8286792"/>
              </p:ext>
            </p:extLst>
          </p:nvPr>
        </p:nvGraphicFramePr>
        <p:xfrm>
          <a:off x="1480488" y="1996263"/>
          <a:ext cx="3990704" cy="22396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053"/>
                <a:gridCol w="966651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ca-ES" noProof="0" dirty="0" smtClean="0"/>
                        <a:t>Visites / trucades </a:t>
                      </a:r>
                    </a:p>
                    <a:p>
                      <a:r>
                        <a:rPr lang="ca-ES" noProof="0" dirty="0" smtClean="0"/>
                        <a:t>Oficines Serveis Socials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893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Trucades rebudes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3.535</a:t>
                      </a:r>
                      <a:endParaRPr lang="ca-ES" noProof="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Trucades realitzades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1.100</a:t>
                      </a:r>
                      <a:endParaRPr lang="ca-ES" noProof="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2015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Recepció de visites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3.325</a:t>
                      </a:r>
                      <a:endParaRPr lang="ca-ES" noProof="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1822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4598807"/>
              </p:ext>
            </p:extLst>
          </p:nvPr>
        </p:nvGraphicFramePr>
        <p:xfrm>
          <a:off x="872310" y="1526674"/>
          <a:ext cx="4587438" cy="45685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7311"/>
                <a:gridCol w="995512"/>
                <a:gridCol w="1194615"/>
              </a:tblGrid>
              <a:tr h="721894">
                <a:tc>
                  <a:txBody>
                    <a:bodyPr/>
                    <a:lstStyle/>
                    <a:p>
                      <a:pPr algn="l"/>
                      <a:r>
                        <a:rPr lang="ca-ES" dirty="0" smtClean="0"/>
                        <a:t>Problemàtiques ateses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934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% aprox. 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Aprenentatge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25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>
                          <a:solidFill>
                            <a:schemeClr val="tx1"/>
                          </a:solidFill>
                        </a:rPr>
                        <a:t>3%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Discapacitats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tx1"/>
                          </a:solidFill>
                        </a:rPr>
                        <a:t>41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>
                          <a:solidFill>
                            <a:schemeClr val="tx1"/>
                          </a:solidFill>
                        </a:rPr>
                        <a:t>4%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Econòmiques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tx1"/>
                          </a:solidFill>
                        </a:rPr>
                        <a:t>377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>
                          <a:solidFill>
                            <a:schemeClr val="tx1"/>
                          </a:solidFill>
                        </a:rPr>
                        <a:t>40%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Habitatge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37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>
                          <a:solidFill>
                            <a:schemeClr val="tx1"/>
                          </a:solidFill>
                        </a:rPr>
                        <a:t>4%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Laborals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53 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>
                          <a:solidFill>
                            <a:schemeClr val="tx1"/>
                          </a:solidFill>
                        </a:rPr>
                        <a:t>6%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928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Mancances socials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241  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>
                          <a:solidFill>
                            <a:schemeClr val="tx1"/>
                          </a:solidFill>
                        </a:rPr>
                        <a:t>26%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Salut i drogodependències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149 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>
                          <a:solidFill>
                            <a:schemeClr val="tx1"/>
                          </a:solidFill>
                        </a:rPr>
                        <a:t>16%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Sospita</a:t>
                      </a:r>
                      <a:r>
                        <a:rPr lang="ca-ES" baseline="0" noProof="0" dirty="0" smtClean="0"/>
                        <a:t> de maltractament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8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>
                          <a:solidFill>
                            <a:schemeClr val="tx1"/>
                          </a:solidFill>
                        </a:rPr>
                        <a:t>1%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Altres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ca-E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dirty="0" smtClean="0">
                          <a:solidFill>
                            <a:schemeClr val="tx1"/>
                          </a:solidFill>
                        </a:rPr>
                        <a:t>0%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ítol 1"/>
          <p:cNvSpPr txBox="1">
            <a:spLocks/>
          </p:cNvSpPr>
          <p:nvPr/>
        </p:nvSpPr>
        <p:spPr>
          <a:xfrm>
            <a:off x="813601" y="477672"/>
            <a:ext cx="10759699" cy="81590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 smtClean="0">
                <a:solidFill>
                  <a:schemeClr val="bg1"/>
                </a:solidFill>
              </a:rPr>
              <a:t> Problemàtiques ateses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2" name="1 Gráfico"/>
          <p:cNvGraphicFramePr/>
          <p:nvPr>
            <p:extLst>
              <p:ext uri="{D42A27DB-BD31-4B8C-83A1-F6EECF244321}">
                <p14:modId xmlns:p14="http://schemas.microsoft.com/office/powerpoint/2010/main" val="3707784984"/>
              </p:ext>
            </p:extLst>
          </p:nvPr>
        </p:nvGraphicFramePr>
        <p:xfrm>
          <a:off x="5225577" y="1293573"/>
          <a:ext cx="6811748" cy="47660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78910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928048" y="465268"/>
            <a:ext cx="10090470" cy="95409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 smtClean="0">
                <a:solidFill>
                  <a:schemeClr val="bg1"/>
                </a:solidFill>
              </a:rPr>
              <a:t> Ajuts d’urgència social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0445472"/>
              </p:ext>
            </p:extLst>
          </p:nvPr>
        </p:nvGraphicFramePr>
        <p:xfrm>
          <a:off x="1043795" y="1854188"/>
          <a:ext cx="4592786" cy="40241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0454"/>
                <a:gridCol w="1052295"/>
                <a:gridCol w="1330037"/>
              </a:tblGrid>
              <a:tr h="589382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Tipologia ajut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Nombre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Import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717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Alimentació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85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noProof="0" dirty="0" smtClean="0"/>
                        <a:t>27.256,00€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826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Habitatge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14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noProof="0" dirty="0" smtClean="0"/>
                        <a:t>4.455,00€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015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Farmàcia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6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noProof="0" dirty="0" smtClean="0"/>
                        <a:t>919,00€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9382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Atenció a menors en risc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36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noProof="0" dirty="0" smtClean="0"/>
                        <a:t>25.502,00€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9382">
                <a:tc>
                  <a:txBody>
                    <a:bodyPr/>
                    <a:lstStyle/>
                    <a:p>
                      <a:r>
                        <a:rPr lang="ca-ES" i="0" noProof="0" dirty="0" smtClean="0"/>
                        <a:t>Desplaçaments</a:t>
                      </a:r>
                      <a:r>
                        <a:rPr lang="ca-ES" i="0" baseline="0" noProof="0" dirty="0" smtClean="0"/>
                        <a:t> i transport</a:t>
                      </a:r>
                      <a:endParaRPr lang="ca-ES" i="0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i="0" noProof="0" dirty="0" smtClean="0"/>
                        <a:t>17</a:t>
                      </a:r>
                      <a:endParaRPr lang="ca-ES" i="0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i="0" noProof="0" dirty="0" smtClean="0"/>
                        <a:t>1.066,34€</a:t>
                      </a:r>
                      <a:endParaRPr lang="ca-ES" i="0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93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i="0" noProof="0" dirty="0" smtClean="0"/>
                        <a:t>Subministraments</a:t>
                      </a:r>
                      <a:r>
                        <a:rPr lang="ca-ES" i="0" baseline="0" noProof="0" dirty="0" smtClean="0"/>
                        <a:t> d’habitatge</a:t>
                      </a:r>
                      <a:endParaRPr lang="ca-ES" i="0" noProof="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i="0" noProof="0" dirty="0" smtClean="0"/>
                        <a:t>42</a:t>
                      </a:r>
                      <a:endParaRPr lang="ca-ES" i="0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i="0" noProof="0" dirty="0" smtClean="0"/>
                        <a:t>5.467,09€</a:t>
                      </a:r>
                      <a:endParaRPr lang="ca-ES" i="0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0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b="1" i="0" noProof="0" dirty="0" smtClean="0"/>
                        <a:t>Total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i="0" noProof="0" dirty="0" smtClean="0"/>
                        <a:t>200</a:t>
                      </a:r>
                      <a:endParaRPr lang="ca-ES" b="1" i="0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b="1" i="0" noProof="0" dirty="0" smtClean="0"/>
                        <a:t>64.665,43€</a:t>
                      </a:r>
                      <a:endParaRPr lang="ca-ES" b="1" i="0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4045745341"/>
              </p:ext>
            </p:extLst>
          </p:nvPr>
        </p:nvGraphicFramePr>
        <p:xfrm>
          <a:off x="5895833" y="1651378"/>
          <a:ext cx="5936776" cy="42308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82157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77237" y="354842"/>
            <a:ext cx="10777453" cy="76275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 smtClean="0">
                <a:solidFill>
                  <a:schemeClr val="bg1"/>
                </a:solidFill>
              </a:rPr>
              <a:t> Banc d’aliments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626167"/>
              </p:ext>
            </p:extLst>
          </p:nvPr>
        </p:nvGraphicFramePr>
        <p:xfrm>
          <a:off x="777237" y="1305581"/>
          <a:ext cx="4720738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2820"/>
                <a:gridCol w="1218408"/>
                <a:gridCol w="1047404"/>
                <a:gridCol w="1142106"/>
              </a:tblGrid>
              <a:tr h="360816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2018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noProof="0" dirty="0" smtClean="0"/>
                        <a:t>Beneficiaris</a:t>
                      </a:r>
                      <a:endParaRPr lang="ca-ES" sz="14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noProof="0" dirty="0" smtClean="0"/>
                        <a:t>Famílies</a:t>
                      </a:r>
                      <a:endParaRPr lang="ca-ES" sz="14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noProof="0" dirty="0" smtClean="0"/>
                        <a:t>Lliuraments</a:t>
                      </a:r>
                      <a:endParaRPr lang="ca-ES" sz="14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Gener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82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24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Febrer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79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23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Març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72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21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Abril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73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23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Maig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72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21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Juny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67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20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Juliol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76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23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Agost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54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16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Setembre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65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19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Octubre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70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21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Novembre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63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19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909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Desembre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83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36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1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909">
                <a:tc>
                  <a:txBody>
                    <a:bodyPr/>
                    <a:lstStyle/>
                    <a:p>
                      <a:r>
                        <a:rPr lang="es-ES" b="1" dirty="0" smtClean="0"/>
                        <a:t>TOTAL</a:t>
                      </a:r>
                      <a:endParaRPr lang="ca-E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dirty="0" smtClean="0"/>
                        <a:t>856</a:t>
                      </a:r>
                      <a:endParaRPr lang="ca-E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dirty="0" smtClean="0"/>
                        <a:t>291</a:t>
                      </a:r>
                      <a:endParaRPr lang="ca-E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dirty="0" smtClean="0"/>
                        <a:t>23</a:t>
                      </a:r>
                      <a:endParaRPr lang="ca-E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5555323"/>
              </p:ext>
            </p:extLst>
          </p:nvPr>
        </p:nvGraphicFramePr>
        <p:xfrm>
          <a:off x="5732060" y="2080246"/>
          <a:ext cx="6182436" cy="4347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QuadreDeText 4"/>
          <p:cNvSpPr txBox="1"/>
          <p:nvPr/>
        </p:nvSpPr>
        <p:spPr>
          <a:xfrm>
            <a:off x="6346210" y="1412005"/>
            <a:ext cx="464023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160" b="1" dirty="0" smtClean="0"/>
              <a:t>FAMÍLIES BENEFICIÀRIES 2015-2018</a:t>
            </a:r>
            <a:endParaRPr lang="ca-ES" sz="2160" b="1" dirty="0"/>
          </a:p>
        </p:txBody>
      </p:sp>
    </p:spTree>
    <p:extLst>
      <p:ext uri="{BB962C8B-B14F-4D97-AF65-F5344CB8AC3E}">
        <p14:creationId xmlns:p14="http://schemas.microsoft.com/office/powerpoint/2010/main" val="3339826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77237" y="465267"/>
            <a:ext cx="10777453" cy="92680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 smtClean="0">
                <a:solidFill>
                  <a:schemeClr val="bg1"/>
                </a:solidFill>
              </a:rPr>
              <a:t> Targeta moneder social</a:t>
            </a:r>
            <a:endParaRPr lang="ca-ES" dirty="0">
              <a:solidFill>
                <a:schemeClr val="bg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777237" y="1662545"/>
            <a:ext cx="75022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a-ES" dirty="0"/>
          </a:p>
        </p:txBody>
      </p:sp>
      <p:graphicFrame>
        <p:nvGraphicFramePr>
          <p:cNvPr id="8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3551449"/>
              </p:ext>
            </p:extLst>
          </p:nvPr>
        </p:nvGraphicFramePr>
        <p:xfrm>
          <a:off x="620004" y="5898362"/>
          <a:ext cx="8341825" cy="498763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6396647"/>
                <a:gridCol w="1945178"/>
              </a:tblGrid>
              <a:tr h="4987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400" b="0" noProof="0" dirty="0" smtClean="0"/>
                        <a:t>TOTAL FAMÍLIES BENEFICIÀRIES</a:t>
                      </a:r>
                      <a:endParaRPr lang="ca-ES" sz="2400" b="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2400" b="0" dirty="0" smtClean="0"/>
                        <a:t>29</a:t>
                      </a:r>
                      <a:endParaRPr lang="ca-ES" sz="2400" b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10 Gráfico"/>
          <p:cNvGraphicFramePr/>
          <p:nvPr>
            <p:extLst>
              <p:ext uri="{D42A27DB-BD31-4B8C-83A1-F6EECF244321}">
                <p14:modId xmlns:p14="http://schemas.microsoft.com/office/powerpoint/2010/main" val="124525899"/>
              </p:ext>
            </p:extLst>
          </p:nvPr>
        </p:nvGraphicFramePr>
        <p:xfrm>
          <a:off x="7276495" y="1501255"/>
          <a:ext cx="4474227" cy="44965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2 Gráfico"/>
          <p:cNvGraphicFramePr/>
          <p:nvPr>
            <p:extLst>
              <p:ext uri="{D42A27DB-BD31-4B8C-83A1-F6EECF244321}">
                <p14:modId xmlns:p14="http://schemas.microsoft.com/office/powerpoint/2010/main" val="18496539"/>
              </p:ext>
            </p:extLst>
          </p:nvPr>
        </p:nvGraphicFramePr>
        <p:xfrm>
          <a:off x="490464" y="1662545"/>
          <a:ext cx="4037892" cy="40012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4 Gráfico"/>
          <p:cNvGraphicFramePr/>
          <p:nvPr>
            <p:extLst>
              <p:ext uri="{D42A27DB-BD31-4B8C-83A1-F6EECF244321}">
                <p14:modId xmlns:p14="http://schemas.microsoft.com/office/powerpoint/2010/main" val="1768874409"/>
              </p:ext>
            </p:extLst>
          </p:nvPr>
        </p:nvGraphicFramePr>
        <p:xfrm>
          <a:off x="3853166" y="1662545"/>
          <a:ext cx="4426310" cy="4113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492239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20087" y="465267"/>
            <a:ext cx="10777453" cy="100869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 smtClean="0">
                <a:solidFill>
                  <a:schemeClr val="bg1"/>
                </a:solidFill>
              </a:rPr>
              <a:t> Ajuts material i sortides escolars 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5091009"/>
              </p:ext>
            </p:extLst>
          </p:nvPr>
        </p:nvGraphicFramePr>
        <p:xfrm>
          <a:off x="777237" y="2057215"/>
          <a:ext cx="6224454" cy="2319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1497"/>
                <a:gridCol w="1487606"/>
                <a:gridCol w="1282890"/>
                <a:gridCol w="1392461"/>
              </a:tblGrid>
              <a:tr h="465512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Centre escolar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Sol·licituds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Aprovats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Denegats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La Sagrera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61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52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9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Ronçana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51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46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5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IES Vall Tenes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68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51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17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Altres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1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1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a-ES" b="1" noProof="0" dirty="0" smtClean="0"/>
                        <a:t>Totals</a:t>
                      </a:r>
                      <a:endParaRPr lang="ca-ES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noProof="0" dirty="0" smtClean="0"/>
                        <a:t>181</a:t>
                      </a:r>
                      <a:endParaRPr lang="ca-ES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noProof="0" dirty="0" smtClean="0"/>
                        <a:t>149</a:t>
                      </a:r>
                      <a:endParaRPr lang="ca-ES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noProof="0" dirty="0" smtClean="0"/>
                        <a:t>32</a:t>
                      </a:r>
                      <a:endParaRPr lang="ca-ES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7 Gráfico"/>
          <p:cNvGraphicFramePr/>
          <p:nvPr>
            <p:extLst>
              <p:ext uri="{D42A27DB-BD31-4B8C-83A1-F6EECF244321}">
                <p14:modId xmlns:p14="http://schemas.microsoft.com/office/powerpoint/2010/main" val="1102794244"/>
              </p:ext>
            </p:extLst>
          </p:nvPr>
        </p:nvGraphicFramePr>
        <p:xfrm>
          <a:off x="7124131" y="1651875"/>
          <a:ext cx="4373409" cy="47898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9655149"/>
              </p:ext>
            </p:extLst>
          </p:nvPr>
        </p:nvGraphicFramePr>
        <p:xfrm>
          <a:off x="777239" y="5220393"/>
          <a:ext cx="4804696" cy="947651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271207"/>
                <a:gridCol w="1533489"/>
              </a:tblGrid>
              <a:tr h="49199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Import ajuts sortides escolars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dirty="0" smtClean="0"/>
                        <a:t>12.752,85€</a:t>
                      </a:r>
                      <a:endParaRPr lang="ca-ES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5661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Import ajuts material escolar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dirty="0" smtClean="0"/>
                        <a:t>11.130,88€</a:t>
                      </a:r>
                      <a:endParaRPr lang="ca-ES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0451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77237" y="465267"/>
            <a:ext cx="10777453" cy="94045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 smtClean="0">
                <a:solidFill>
                  <a:schemeClr val="bg1"/>
                </a:solidFill>
              </a:rPr>
              <a:t> Ajuts menjador escolar  2018/2019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8815385"/>
              </p:ext>
            </p:extLst>
          </p:nvPr>
        </p:nvGraphicFramePr>
        <p:xfrm>
          <a:off x="777237" y="1840091"/>
          <a:ext cx="5606937" cy="24316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5716"/>
                <a:gridCol w="1313410"/>
                <a:gridCol w="1097280"/>
                <a:gridCol w="1130531"/>
              </a:tblGrid>
              <a:tr h="548268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Centre escolar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sz="1600" noProof="0" dirty="0" smtClean="0"/>
                        <a:t>Sol·licituds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sz="1600" noProof="0" dirty="0" smtClean="0"/>
                        <a:t>Aprovats</a:t>
                      </a:r>
                      <a:endParaRPr lang="ca-ES" sz="1600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sz="1600" noProof="0" dirty="0" smtClean="0"/>
                        <a:t>Denegats</a:t>
                      </a:r>
                      <a:endParaRPr lang="ca-ES" sz="1600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02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La Sagrera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56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47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9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433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Ronçana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60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51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9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037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a-ES" sz="18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Altres</a:t>
                      </a:r>
                      <a:endParaRPr lang="ca-ES" sz="18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 smtClean="0"/>
                        <a:t>1</a:t>
                      </a:r>
                      <a:endParaRPr lang="ca-ES" b="0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 smtClean="0"/>
                        <a:t>0</a:t>
                      </a:r>
                      <a:endParaRPr lang="ca-ES" b="0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0" noProof="0" dirty="0" smtClean="0"/>
                        <a:t>1</a:t>
                      </a:r>
                      <a:endParaRPr lang="ca-ES" b="0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9558">
                <a:tc>
                  <a:txBody>
                    <a:bodyPr/>
                    <a:lstStyle/>
                    <a:p>
                      <a:r>
                        <a:rPr lang="ca-ES" b="1" noProof="0" dirty="0" smtClean="0"/>
                        <a:t>Totals</a:t>
                      </a:r>
                      <a:endParaRPr lang="ca-ES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noProof="0" dirty="0" smtClean="0"/>
                        <a:t>117</a:t>
                      </a:r>
                      <a:endParaRPr lang="ca-ES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noProof="0" dirty="0" smtClean="0"/>
                        <a:t>98</a:t>
                      </a:r>
                      <a:endParaRPr lang="ca-ES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noProof="0" dirty="0" smtClean="0"/>
                        <a:t>19</a:t>
                      </a:r>
                      <a:endParaRPr lang="ca-ES" b="1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1661368794"/>
              </p:ext>
            </p:extLst>
          </p:nvPr>
        </p:nvGraphicFramePr>
        <p:xfrm>
          <a:off x="6165963" y="2047166"/>
          <a:ext cx="5543816" cy="43399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3949853"/>
              </p:ext>
            </p:extLst>
          </p:nvPr>
        </p:nvGraphicFramePr>
        <p:xfrm>
          <a:off x="777237" y="4899546"/>
          <a:ext cx="4859288" cy="55955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308375"/>
                <a:gridCol w="1550913"/>
              </a:tblGrid>
              <a:tr h="559558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Import ajuts menjador</a:t>
                      </a:r>
                      <a:endParaRPr lang="ca-ES" noProof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36.389,91€</a:t>
                      </a:r>
                      <a:endParaRPr lang="ca-ES" b="1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4774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e">
  <a:themeElements>
    <a:clrScheme name="Base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e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4923</TotalTime>
  <Words>787</Words>
  <Application>Microsoft Office PowerPoint</Application>
  <PresentationFormat>Pantalla panoràmica</PresentationFormat>
  <Paragraphs>447</Paragraphs>
  <Slides>19</Slides>
  <Notes>1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4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Corbel</vt:lpstr>
      <vt:lpstr>Verdana</vt:lpstr>
      <vt:lpstr>Base</vt:lpstr>
      <vt:lpstr>Presentació del PowerPoint</vt:lpstr>
      <vt:lpstr> Persones ateses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MÈMORIA 2015</dc:title>
  <dc:creator>Montse Iglesias</dc:creator>
  <cp:lastModifiedBy>Montse Iglesias</cp:lastModifiedBy>
  <cp:revision>268</cp:revision>
  <cp:lastPrinted>2019-03-12T13:34:24Z</cp:lastPrinted>
  <dcterms:created xsi:type="dcterms:W3CDTF">2016-04-22T11:12:21Z</dcterms:created>
  <dcterms:modified xsi:type="dcterms:W3CDTF">2019-03-12T13:34:26Z</dcterms:modified>
</cp:coreProperties>
</file>