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7.xml" ContentType="application/vnd.ms-office.chartcolorstyle+xml"/>
  <Override PartName="/ppt/charts/style7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6" r:id="rId1"/>
  </p:sldMasterIdLst>
  <p:sldIdLst>
    <p:sldId id="256" r:id="rId2"/>
    <p:sldId id="257" r:id="rId3"/>
    <p:sldId id="273" r:id="rId4"/>
    <p:sldId id="258" r:id="rId5"/>
    <p:sldId id="276" r:id="rId6"/>
    <p:sldId id="277" r:id="rId7"/>
    <p:sldId id="278" r:id="rId8"/>
    <p:sldId id="274" r:id="rId9"/>
    <p:sldId id="275" r:id="rId10"/>
    <p:sldId id="282" r:id="rId11"/>
    <p:sldId id="279" r:id="rId12"/>
    <p:sldId id="284" r:id="rId13"/>
    <p:sldId id="285" r:id="rId14"/>
    <p:sldId id="280" r:id="rId15"/>
    <p:sldId id="259" r:id="rId16"/>
    <p:sldId id="260" r:id="rId17"/>
    <p:sldId id="261" r:id="rId18"/>
    <p:sldId id="287" r:id="rId1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6CD"/>
    <a:srgbClr val="F1F3E8"/>
    <a:srgbClr val="FFFFFF"/>
    <a:srgbClr val="E1F2CE"/>
    <a:srgbClr val="FA06C6"/>
    <a:srgbClr val="CC04A1"/>
    <a:srgbClr val="C907A4"/>
    <a:srgbClr val="3E941C"/>
    <a:srgbClr val="9CFE42"/>
    <a:srgbClr val="CDF4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03" autoAdjust="0"/>
    <p:restoredTop sz="94660" autoAdjust="0"/>
  </p:normalViewPr>
  <p:slideViewPr>
    <p:cSldViewPr snapToGrid="0">
      <p:cViewPr varScale="1">
        <p:scale>
          <a:sx n="83" d="100"/>
          <a:sy n="83" d="100"/>
        </p:scale>
        <p:origin x="-72" y="-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\\server\ofimatica$\Serveis%20socials\SAD\SAD%20SOCIL+%20DEPENDENCIA%202017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\\server\ofimatica$\Serveis%20socials\&#192;PATS%20A%20DOMICILI\GENT%20GRAN%20MENJAR%20A%20DOMICILI-LLISTAT%20ACTUA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ontse\Desktop\Llibre1.xlsx" TargetMode="External"/><Relationship Id="rId4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Llibre1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\\server\ofimatica$\Serveis%20socials\BANC%20D'ALIMENTS\ESTAD&#205;STICA%20BANC%20ALIMENTS%202009-17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Llibre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PERSONES ATESES</a:t>
            </a:r>
            <a:endParaRPr lang="en-US" dirty="0"/>
          </a:p>
        </c:rich>
      </c:tx>
      <c:layout>
        <c:manualLayout>
          <c:xMode val="edge"/>
          <c:yMode val="edge"/>
          <c:x val="0.28173995745418273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5417109238191579E-2"/>
          <c:y val="0.1631565882146164"/>
          <c:w val="0.50675686400994291"/>
          <c:h val="0.7767966993243181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explosion val="1"/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Hoja1!$A$2:$A$3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653</c:v>
                </c:pt>
                <c:pt idx="1">
                  <c:v>536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2268146719470694"/>
          <c:y val="0.31154196688536551"/>
          <c:w val="0.20593828868245562"/>
          <c:h val="0.4344881124669363"/>
        </c:manualLayout>
      </c:layout>
      <c:overlay val="0"/>
      <c:txPr>
        <a:bodyPr/>
        <a:lstStyle/>
        <a:p>
          <a:pPr>
            <a:defRPr sz="18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Hoja1!$A$2:$A$5</c:f>
              <c:strCache>
                <c:ptCount val="4"/>
                <c:pt idx="0">
                  <c:v>EDATS</c:v>
                </c:pt>
                <c:pt idx="1">
                  <c:v>De 3 a 6 anys</c:v>
                </c:pt>
                <c:pt idx="2">
                  <c:v>De 7 a 12 anys</c:v>
                </c:pt>
                <c:pt idx="3">
                  <c:v>De 13 a 16 anys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11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Columna1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EDATS</c:v>
                </c:pt>
                <c:pt idx="1">
                  <c:v>De 3 a 6 anys</c:v>
                </c:pt>
                <c:pt idx="2">
                  <c:v>De 7 a 12 anys</c:v>
                </c:pt>
                <c:pt idx="3">
                  <c:v>De 13 a 16 anys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9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a-ES" noProof="0" dirty="0" smtClean="0"/>
              <a:t>Suport</a:t>
            </a:r>
            <a:r>
              <a:rPr lang="ca-ES" baseline="0" noProof="0" dirty="0" smtClean="0"/>
              <a:t> d’atenció </a:t>
            </a:r>
            <a:r>
              <a:rPr lang="en-US" baseline="0" dirty="0" smtClean="0"/>
              <a:t>social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Hoja1!$A$2:$A$3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6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a-ES" dirty="0" smtClean="0"/>
              <a:t>SERVEI </a:t>
            </a:r>
            <a:r>
              <a:rPr lang="ca-ES" dirty="0"/>
              <a:t>D’ATENCIÓ DOMICILIÀRIA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ESTADÍSTICA!$B$95:$B$96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ESTADÍSTICA!$C$95:$C$96</c:f>
              <c:numCache>
                <c:formatCode>General</c:formatCode>
                <c:ptCount val="2"/>
                <c:pt idx="0">
                  <c:v>10</c:v>
                </c:pt>
                <c:pt idx="1">
                  <c:v>28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218286072777583"/>
          <c:y val="0.37670005565427012"/>
          <c:w val="0.24355508171560766"/>
          <c:h val="0.2383407521154520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a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a-ES" dirty="0" smtClean="0"/>
              <a:t>TELEASSISTÈNCIA</a:t>
            </a:r>
            <a:endParaRPr lang="ca-E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0307844772960946"/>
          <c:y val="0.20684438698893981"/>
          <c:w val="0.44693591426071744"/>
          <c:h val="0.74489319043452906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ca-E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Hoja1!$O$23:$O$24</c:f>
              <c:strCache>
                <c:ptCount val="2"/>
                <c:pt idx="0">
                  <c:v>Homes</c:v>
                </c:pt>
                <c:pt idx="1">
                  <c:v>Dones </c:v>
                </c:pt>
              </c:strCache>
            </c:strRef>
          </c:cat>
          <c:val>
            <c:numRef>
              <c:f>Hoja1!$P$23:$P$24</c:f>
              <c:numCache>
                <c:formatCode>General</c:formatCode>
                <c:ptCount val="2"/>
                <c:pt idx="0">
                  <c:v>37</c:v>
                </c:pt>
                <c:pt idx="1">
                  <c:v>123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a-ES"/>
              <a:t>ÀPATS A DOMICILI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4737810381499182E-2"/>
          <c:y val="0.14639091071416127"/>
          <c:w val="0.58180346147811846"/>
          <c:h val="0.8232518872040949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'LLISTAT GENERAL BENEFICIARIS '!$C$34:$C$35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'LLISTAT GENERAL BENEFICIARIS '!$D$34:$D$35</c:f>
              <c:numCache>
                <c:formatCode>General</c:formatCode>
                <c:ptCount val="2"/>
                <c:pt idx="0">
                  <c:v>3</c:v>
                </c:pt>
                <c:pt idx="1">
                  <c:v>5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279987602386029"/>
          <c:y val="0.40239109716798865"/>
          <c:w val="0.2278996282462932"/>
          <c:h val="0.2136569514113872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a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VISITES / TRUCADES  SERVEIS SOCIALS</a:t>
            </a:r>
            <a:endParaRPr lang="en-US" dirty="0"/>
          </a:p>
        </c:rich>
      </c:tx>
      <c:layout>
        <c:manualLayout>
          <c:xMode val="edge"/>
          <c:yMode val="edge"/>
          <c:x val="0.10415372533323289"/>
          <c:y val="1.961676491345601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Hoja1!$A$2:$A$4</c:f>
              <c:strCache>
                <c:ptCount val="3"/>
                <c:pt idx="0">
                  <c:v>Trucades rebudes</c:v>
                </c:pt>
                <c:pt idx="1">
                  <c:v>Trucades realitzades</c:v>
                </c:pt>
                <c:pt idx="2">
                  <c:v>Recepció de visites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3503</c:v>
                </c:pt>
                <c:pt idx="1">
                  <c:v>1188</c:v>
                </c:pt>
                <c:pt idx="2">
                  <c:v>3781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105711651069611"/>
          <c:y val="8.3252657697472185E-2"/>
          <c:w val="0.32894288348930395"/>
          <c:h val="0.7454782112856178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a-ES"/>
              <a:t>PROBLEMÀTIQUES</a:t>
            </a:r>
            <a:r>
              <a:rPr lang="ca-ES" baseline="0"/>
              <a:t> ATESES</a:t>
            </a:r>
            <a:endParaRPr lang="ca-ES"/>
          </a:p>
        </c:rich>
      </c:tx>
      <c:layout>
        <c:manualLayout>
          <c:xMode val="edge"/>
          <c:yMode val="edge"/>
          <c:x val="1.3846110125836477E-2"/>
          <c:y val="4.973692776014623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0072879481361125E-2"/>
          <c:y val="0.2299621518317651"/>
          <c:w val="0.46594192194283229"/>
          <c:h val="0.6976269093552055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solidFill>
                <a:sysClr val="windowText" lastClr="000000">
                  <a:lumMod val="75000"/>
                  <a:lumOff val="25000"/>
                </a:sys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Full2!$B$1:$B$9</c:f>
              <c:numCache>
                <c:formatCode>General</c:formatCode>
                <c:ptCount val="9"/>
                <c:pt idx="0">
                  <c:v>332</c:v>
                </c:pt>
                <c:pt idx="1">
                  <c:v>682</c:v>
                </c:pt>
                <c:pt idx="2">
                  <c:v>1699</c:v>
                </c:pt>
                <c:pt idx="3">
                  <c:v>5067</c:v>
                </c:pt>
                <c:pt idx="4">
                  <c:v>1070</c:v>
                </c:pt>
                <c:pt idx="5">
                  <c:v>1474</c:v>
                </c:pt>
                <c:pt idx="6">
                  <c:v>2989</c:v>
                </c:pt>
                <c:pt idx="7">
                  <c:v>4924</c:v>
                </c:pt>
                <c:pt idx="8">
                  <c:v>506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3013436854910845"/>
          <c:y val="7.1424928483356853E-2"/>
          <c:w val="5.8690475821858629E-2"/>
          <c:h val="0.85725345883576665"/>
        </c:manualLayout>
      </c:layout>
      <c:overlay val="0"/>
      <c:spPr>
        <a:solidFill>
          <a:schemeClr val="bg1"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noFill/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a-E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a-ES"/>
              <a:t>AJUTS D’URGÈNCIA SOCIAL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2"/>
              <c:layout>
                <c:manualLayout>
                  <c:x val="4.3262723139396324E-2"/>
                  <c:y val="-0.134146594635400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8744087916895864E-2"/>
                  <c:y val="6.593125575031258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Full1!$A$2:$A$8</c:f>
              <c:strCache>
                <c:ptCount val="7"/>
                <c:pt idx="0">
                  <c:v>Alimentació</c:v>
                </c:pt>
                <c:pt idx="1">
                  <c:v>Habitatge</c:v>
                </c:pt>
                <c:pt idx="2">
                  <c:v>Farmàcia</c:v>
                </c:pt>
                <c:pt idx="3">
                  <c:v>Atenció a menors en risc</c:v>
                </c:pt>
                <c:pt idx="4">
                  <c:v>Desplaçaments i transport</c:v>
                </c:pt>
                <c:pt idx="5">
                  <c:v>Situacions urgents i de greu necessitat</c:v>
                </c:pt>
                <c:pt idx="6">
                  <c:v>Subministraments d’habitatge</c:v>
                </c:pt>
              </c:strCache>
            </c:strRef>
          </c:cat>
          <c:val>
            <c:numRef>
              <c:f>Full1!$B$2:$B$8</c:f>
              <c:numCache>
                <c:formatCode>General</c:formatCode>
                <c:ptCount val="7"/>
                <c:pt idx="0">
                  <c:v>132</c:v>
                </c:pt>
                <c:pt idx="1">
                  <c:v>10</c:v>
                </c:pt>
                <c:pt idx="2">
                  <c:v>2</c:v>
                </c:pt>
                <c:pt idx="3">
                  <c:v>65</c:v>
                </c:pt>
                <c:pt idx="4">
                  <c:v>12</c:v>
                </c:pt>
                <c:pt idx="5">
                  <c:v>1</c:v>
                </c:pt>
                <c:pt idx="6">
                  <c:v>46</c:v>
                </c:pt>
              </c:numCache>
            </c:numRef>
          </c:val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Full1!$A$2:$A$8</c:f>
              <c:strCache>
                <c:ptCount val="7"/>
                <c:pt idx="0">
                  <c:v>Alimentació</c:v>
                </c:pt>
                <c:pt idx="1">
                  <c:v>Habitatge</c:v>
                </c:pt>
                <c:pt idx="2">
                  <c:v>Farmàcia</c:v>
                </c:pt>
                <c:pt idx="3">
                  <c:v>Atenció a menors en risc</c:v>
                </c:pt>
                <c:pt idx="4">
                  <c:v>Desplaçaments i transport</c:v>
                </c:pt>
                <c:pt idx="5">
                  <c:v>Situacions urgents i de greu necessitat</c:v>
                </c:pt>
                <c:pt idx="6">
                  <c:v>Subministraments d’habitatge</c:v>
                </c:pt>
              </c:strCache>
            </c:strRef>
          </c:cat>
          <c:val>
            <c:numRef>
              <c:f>Full1!$C$2:$C$8</c:f>
              <c:numCache>
                <c:formatCode>"€"#,##0.00_);[Red]\("€"#,##0.00\)</c:formatCode>
                <c:ptCount val="7"/>
                <c:pt idx="0">
                  <c:v>29062</c:v>
                </c:pt>
                <c:pt idx="1">
                  <c:v>5145.21</c:v>
                </c:pt>
                <c:pt idx="2">
                  <c:v>204</c:v>
                </c:pt>
                <c:pt idx="3">
                  <c:v>23584.92</c:v>
                </c:pt>
                <c:pt idx="4">
                  <c:v>1569.28</c:v>
                </c:pt>
                <c:pt idx="5">
                  <c:v>410</c:v>
                </c:pt>
                <c:pt idx="6">
                  <c:v>5561.47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922867276604679"/>
          <c:y val="0.12073957866427612"/>
          <c:w val="0.33741425266466624"/>
          <c:h val="0.8539602255302082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a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837391947628169E-2"/>
          <c:y val="4.8695261776488467E-2"/>
          <c:w val="0.80455742849328482"/>
          <c:h val="0.66597062256678075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FAMILIES!$D$5</c:f>
              <c:strCache>
                <c:ptCount val="1"/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FAMILIES!$D$6:$D$17</c:f>
            </c:numRef>
          </c:val>
        </c:ser>
        <c:ser>
          <c:idx val="4"/>
          <c:order val="1"/>
          <c:tx>
            <c:strRef>
              <c:f>FAMILIES!$E$5</c:f>
              <c:strCache>
                <c:ptCount val="1"/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FAMILIES!$E$6:$E$17</c:f>
            </c:numRef>
          </c:val>
        </c:ser>
        <c:ser>
          <c:idx val="7"/>
          <c:order val="2"/>
          <c:tx>
            <c:strRef>
              <c:f>FAMILIES!$I$5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FAMILIES!$I$6:$I$17</c:f>
              <c:numCache>
                <c:formatCode>General</c:formatCode>
                <c:ptCount val="12"/>
                <c:pt idx="0">
                  <c:v>25</c:v>
                </c:pt>
                <c:pt idx="1">
                  <c:v>28</c:v>
                </c:pt>
                <c:pt idx="2">
                  <c:v>33</c:v>
                </c:pt>
                <c:pt idx="3">
                  <c:v>35</c:v>
                </c:pt>
                <c:pt idx="4">
                  <c:v>28</c:v>
                </c:pt>
                <c:pt idx="5">
                  <c:v>30</c:v>
                </c:pt>
                <c:pt idx="6">
                  <c:v>35</c:v>
                </c:pt>
                <c:pt idx="7">
                  <c:v>35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45</c:v>
                </c:pt>
              </c:numCache>
            </c:numRef>
          </c:val>
        </c:ser>
        <c:ser>
          <c:idx val="8"/>
          <c:order val="3"/>
          <c:tx>
            <c:strRef>
              <c:f>FAMILIES!$J$5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FAMILIES!$J$6:$J$17</c:f>
              <c:numCache>
                <c:formatCode>General</c:formatCode>
                <c:ptCount val="12"/>
                <c:pt idx="0">
                  <c:v>33</c:v>
                </c:pt>
                <c:pt idx="1">
                  <c:v>33</c:v>
                </c:pt>
                <c:pt idx="2">
                  <c:v>37</c:v>
                </c:pt>
                <c:pt idx="3">
                  <c:v>32</c:v>
                </c:pt>
                <c:pt idx="4">
                  <c:v>28</c:v>
                </c:pt>
                <c:pt idx="5">
                  <c:v>29</c:v>
                </c:pt>
                <c:pt idx="6">
                  <c:v>29</c:v>
                </c:pt>
                <c:pt idx="7">
                  <c:v>29</c:v>
                </c:pt>
                <c:pt idx="8">
                  <c:v>28</c:v>
                </c:pt>
                <c:pt idx="9">
                  <c:v>24</c:v>
                </c:pt>
                <c:pt idx="10">
                  <c:v>28</c:v>
                </c:pt>
                <c:pt idx="11">
                  <c:v>37</c:v>
                </c:pt>
              </c:numCache>
            </c:numRef>
          </c:val>
        </c:ser>
        <c:ser>
          <c:idx val="9"/>
          <c:order val="4"/>
          <c:tx>
            <c:strRef>
              <c:f>FAMILIES!$K$5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FAMILIES!$K$6:$K$17</c:f>
              <c:numCache>
                <c:formatCode>General</c:formatCode>
                <c:ptCount val="12"/>
                <c:pt idx="0">
                  <c:v>26</c:v>
                </c:pt>
                <c:pt idx="1">
                  <c:v>26</c:v>
                </c:pt>
                <c:pt idx="2">
                  <c:v>30</c:v>
                </c:pt>
                <c:pt idx="3">
                  <c:v>33</c:v>
                </c:pt>
                <c:pt idx="4">
                  <c:v>31</c:v>
                </c:pt>
                <c:pt idx="5">
                  <c:v>27</c:v>
                </c:pt>
                <c:pt idx="6">
                  <c:v>25</c:v>
                </c:pt>
                <c:pt idx="7">
                  <c:v>27</c:v>
                </c:pt>
                <c:pt idx="8">
                  <c:v>25</c:v>
                </c:pt>
                <c:pt idx="9">
                  <c:v>27</c:v>
                </c:pt>
                <c:pt idx="10">
                  <c:v>27</c:v>
                </c:pt>
                <c:pt idx="11">
                  <c:v>30</c:v>
                </c:pt>
              </c:numCache>
            </c:numRef>
          </c:val>
        </c:ser>
        <c:ser>
          <c:idx val="10"/>
          <c:order val="5"/>
          <c:tx>
            <c:strRef>
              <c:f>FAMILIES!$L$5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7030A0">
                <a:alpha val="70000"/>
              </a:srgbClr>
            </a:solidFill>
            <a:ln>
              <a:noFill/>
            </a:ln>
            <a:effectLst/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FAMILIES!$L$6:$L$17</c:f>
              <c:numCache>
                <c:formatCode>General</c:formatCode>
                <c:ptCount val="12"/>
                <c:pt idx="0">
                  <c:v>26</c:v>
                </c:pt>
                <c:pt idx="1">
                  <c:v>24</c:v>
                </c:pt>
                <c:pt idx="2">
                  <c:v>23</c:v>
                </c:pt>
                <c:pt idx="3">
                  <c:v>26</c:v>
                </c:pt>
                <c:pt idx="4">
                  <c:v>21</c:v>
                </c:pt>
                <c:pt idx="5">
                  <c:v>21</c:v>
                </c:pt>
                <c:pt idx="6">
                  <c:v>26</c:v>
                </c:pt>
                <c:pt idx="7">
                  <c:v>18</c:v>
                </c:pt>
                <c:pt idx="8">
                  <c:v>24</c:v>
                </c:pt>
                <c:pt idx="9">
                  <c:v>25</c:v>
                </c:pt>
                <c:pt idx="10">
                  <c:v>21</c:v>
                </c:pt>
                <c:pt idx="11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85421056"/>
        <c:axId val="8543104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FAMILIES!$B$5</c15:sqref>
                        </c15:formulaRef>
                      </c:ext>
                    </c:extLst>
                    <c:strCache>
                      <c:ptCount val="1"/>
                      <c:pt idx="0">
                        <c:v>2009</c:v>
                      </c:pt>
                    </c:strCache>
                  </c:strRef>
                </c:tx>
                <c:spPr>
                  <a:solidFill>
                    <a:schemeClr val="accent1"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FAMILIES!$A$6:$A$17</c15:sqref>
                        </c15:formulaRef>
                      </c:ext>
                    </c:extLst>
                    <c:strCache>
                      <c:ptCount val="12"/>
                      <c:pt idx="0">
                        <c:v>GENER</c:v>
                      </c:pt>
                      <c:pt idx="1">
                        <c:v>FEBRER</c:v>
                      </c:pt>
                      <c:pt idx="2">
                        <c:v>MARÇ</c:v>
                      </c:pt>
                      <c:pt idx="3">
                        <c:v>ABRIL</c:v>
                      </c:pt>
                      <c:pt idx="4">
                        <c:v>MAIG</c:v>
                      </c:pt>
                      <c:pt idx="5">
                        <c:v>JUNY</c:v>
                      </c:pt>
                      <c:pt idx="6">
                        <c:v>JULIOL</c:v>
                      </c:pt>
                      <c:pt idx="7">
                        <c:v>AGOST</c:v>
                      </c:pt>
                      <c:pt idx="8">
                        <c:v>SETEMBRE</c:v>
                      </c:pt>
                      <c:pt idx="9">
                        <c:v>OCTUBRE</c:v>
                      </c:pt>
                      <c:pt idx="10">
                        <c:v>NOVEMBRE</c:v>
                      </c:pt>
                      <c:pt idx="11">
                        <c:v>DESEMBRE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FAMILIES!$B$6:$B$17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10</c:v>
                      </c:pt>
                      <c:pt idx="4">
                        <c:v>16</c:v>
                      </c:pt>
                      <c:pt idx="5">
                        <c:v>17</c:v>
                      </c:pt>
                      <c:pt idx="6">
                        <c:v>16</c:v>
                      </c:pt>
                      <c:pt idx="7">
                        <c:v>18</c:v>
                      </c:pt>
                      <c:pt idx="8">
                        <c:v>19</c:v>
                      </c:pt>
                      <c:pt idx="9">
                        <c:v>18</c:v>
                      </c:pt>
                      <c:pt idx="10">
                        <c:v>22</c:v>
                      </c:pt>
                      <c:pt idx="11">
                        <c:v>32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FAMILIES!$C$5</c15:sqref>
                        </c15:formulaRef>
                      </c:ext>
                    </c:extLst>
                    <c:strCache>
                      <c:ptCount val="1"/>
                      <c:pt idx="0">
                        <c:v>2010</c:v>
                      </c:pt>
                    </c:strCache>
                  </c:strRef>
                </c:tx>
                <c:spPr>
                  <a:solidFill>
                    <a:schemeClr val="accent2"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FAMILIES!$A$6:$A$17</c15:sqref>
                        </c15:formulaRef>
                      </c:ext>
                    </c:extLst>
                    <c:strCache>
                      <c:ptCount val="12"/>
                      <c:pt idx="0">
                        <c:v>GENER</c:v>
                      </c:pt>
                      <c:pt idx="1">
                        <c:v>FEBRER</c:v>
                      </c:pt>
                      <c:pt idx="2">
                        <c:v>MARÇ</c:v>
                      </c:pt>
                      <c:pt idx="3">
                        <c:v>ABRIL</c:v>
                      </c:pt>
                      <c:pt idx="4">
                        <c:v>MAIG</c:v>
                      </c:pt>
                      <c:pt idx="5">
                        <c:v>JUNY</c:v>
                      </c:pt>
                      <c:pt idx="6">
                        <c:v>JULIOL</c:v>
                      </c:pt>
                      <c:pt idx="7">
                        <c:v>AGOST</c:v>
                      </c:pt>
                      <c:pt idx="8">
                        <c:v>SETEMBRE</c:v>
                      </c:pt>
                      <c:pt idx="9">
                        <c:v>OCTUBRE</c:v>
                      </c:pt>
                      <c:pt idx="10">
                        <c:v>NOVEMBRE</c:v>
                      </c:pt>
                      <c:pt idx="11">
                        <c:v>DESEMBRE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FAMILIES!$C$6:$C$17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17</c:v>
                      </c:pt>
                      <c:pt idx="1">
                        <c:v>15</c:v>
                      </c:pt>
                      <c:pt idx="2">
                        <c:v>19</c:v>
                      </c:pt>
                      <c:pt idx="3">
                        <c:v>20</c:v>
                      </c:pt>
                      <c:pt idx="4">
                        <c:v>18</c:v>
                      </c:pt>
                      <c:pt idx="5">
                        <c:v>24</c:v>
                      </c:pt>
                      <c:pt idx="6">
                        <c:v>15</c:v>
                      </c:pt>
                      <c:pt idx="7">
                        <c:v>17</c:v>
                      </c:pt>
                      <c:pt idx="8">
                        <c:v>14</c:v>
                      </c:pt>
                      <c:pt idx="9">
                        <c:v>17</c:v>
                      </c:pt>
                      <c:pt idx="10">
                        <c:v>19</c:v>
                      </c:pt>
                      <c:pt idx="11">
                        <c:v>30</c:v>
                      </c:pt>
                    </c:numCache>
                  </c:numRef>
                </c:val>
              </c15:ser>
            </c15:filteredBarSeries>
            <c15:filteredBarSeries>
              <c15:ser>
                <c:idx val="2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FAMILIES!$F$5</c15:sqref>
                        </c15:formulaRef>
                      </c:ext>
                    </c:extLst>
                    <c:strCache>
                      <c:ptCount val="1"/>
                      <c:pt idx="0">
                        <c:v>2011</c:v>
                      </c:pt>
                    </c:strCache>
                  </c:strRef>
                </c:tx>
                <c:spPr>
                  <a:solidFill>
                    <a:schemeClr val="accent3"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FAMILIES!$A$6:$A$17</c15:sqref>
                        </c15:formulaRef>
                      </c:ext>
                    </c:extLst>
                    <c:strCache>
                      <c:ptCount val="12"/>
                      <c:pt idx="0">
                        <c:v>GENER</c:v>
                      </c:pt>
                      <c:pt idx="1">
                        <c:v>FEBRER</c:v>
                      </c:pt>
                      <c:pt idx="2">
                        <c:v>MARÇ</c:v>
                      </c:pt>
                      <c:pt idx="3">
                        <c:v>ABRIL</c:v>
                      </c:pt>
                      <c:pt idx="4">
                        <c:v>MAIG</c:v>
                      </c:pt>
                      <c:pt idx="5">
                        <c:v>JUNY</c:v>
                      </c:pt>
                      <c:pt idx="6">
                        <c:v>JULIOL</c:v>
                      </c:pt>
                      <c:pt idx="7">
                        <c:v>AGOST</c:v>
                      </c:pt>
                      <c:pt idx="8">
                        <c:v>SETEMBRE</c:v>
                      </c:pt>
                      <c:pt idx="9">
                        <c:v>OCTUBRE</c:v>
                      </c:pt>
                      <c:pt idx="10">
                        <c:v>NOVEMBRE</c:v>
                      </c:pt>
                      <c:pt idx="11">
                        <c:v>DESEMBRE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FAMILIES!$F$6:$F$17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</c:v>
                      </c:pt>
                      <c:pt idx="1">
                        <c:v>18</c:v>
                      </c:pt>
                      <c:pt idx="2">
                        <c:v>23</c:v>
                      </c:pt>
                      <c:pt idx="3">
                        <c:v>20</c:v>
                      </c:pt>
                      <c:pt idx="4">
                        <c:v>25</c:v>
                      </c:pt>
                      <c:pt idx="5">
                        <c:v>21</c:v>
                      </c:pt>
                      <c:pt idx="6">
                        <c:v>19</c:v>
                      </c:pt>
                      <c:pt idx="7">
                        <c:v>21</c:v>
                      </c:pt>
                      <c:pt idx="8">
                        <c:v>15</c:v>
                      </c:pt>
                      <c:pt idx="9">
                        <c:v>17</c:v>
                      </c:pt>
                      <c:pt idx="10">
                        <c:v>24</c:v>
                      </c:pt>
                      <c:pt idx="11">
                        <c:v>31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FAMILIES!$G$5</c15:sqref>
                        </c15:formulaRef>
                      </c:ext>
                    </c:extLst>
                    <c:strCache>
                      <c:ptCount val="1"/>
                      <c:pt idx="0">
                        <c:v>2012</c:v>
                      </c:pt>
                    </c:strCache>
                  </c:strRef>
                </c:tx>
                <c:spPr>
                  <a:solidFill>
                    <a:schemeClr val="accent6"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FAMILIES!$A$6:$A$17</c15:sqref>
                        </c15:formulaRef>
                      </c:ext>
                    </c:extLst>
                    <c:strCache>
                      <c:ptCount val="12"/>
                      <c:pt idx="0">
                        <c:v>GENER</c:v>
                      </c:pt>
                      <c:pt idx="1">
                        <c:v>FEBRER</c:v>
                      </c:pt>
                      <c:pt idx="2">
                        <c:v>MARÇ</c:v>
                      </c:pt>
                      <c:pt idx="3">
                        <c:v>ABRIL</c:v>
                      </c:pt>
                      <c:pt idx="4">
                        <c:v>MAIG</c:v>
                      </c:pt>
                      <c:pt idx="5">
                        <c:v>JUNY</c:v>
                      </c:pt>
                      <c:pt idx="6">
                        <c:v>JULIOL</c:v>
                      </c:pt>
                      <c:pt idx="7">
                        <c:v>AGOST</c:v>
                      </c:pt>
                      <c:pt idx="8">
                        <c:v>SETEMBRE</c:v>
                      </c:pt>
                      <c:pt idx="9">
                        <c:v>OCTUBRE</c:v>
                      </c:pt>
                      <c:pt idx="10">
                        <c:v>NOVEMBRE</c:v>
                      </c:pt>
                      <c:pt idx="11">
                        <c:v>DESEMBRE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FAMILIES!$G$6:$G$17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22</c:v>
                      </c:pt>
                      <c:pt idx="1">
                        <c:v>24</c:v>
                      </c:pt>
                      <c:pt idx="2">
                        <c:v>27</c:v>
                      </c:pt>
                      <c:pt idx="3">
                        <c:v>27</c:v>
                      </c:pt>
                      <c:pt idx="4">
                        <c:v>25</c:v>
                      </c:pt>
                      <c:pt idx="5">
                        <c:v>27</c:v>
                      </c:pt>
                      <c:pt idx="6">
                        <c:v>34</c:v>
                      </c:pt>
                      <c:pt idx="7">
                        <c:v>30</c:v>
                      </c:pt>
                      <c:pt idx="8">
                        <c:v>28</c:v>
                      </c:pt>
                      <c:pt idx="9">
                        <c:v>28</c:v>
                      </c:pt>
                      <c:pt idx="10">
                        <c:v>30</c:v>
                      </c:pt>
                      <c:pt idx="11">
                        <c:v>33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FAMILIES!$H$5</c15:sqref>
                        </c15:formulaRef>
                      </c:ext>
                    </c:extLst>
                    <c:strCache>
                      <c:ptCount val="1"/>
                      <c:pt idx="0">
                        <c:v>2013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FAMILIES!$A$6:$A$17</c15:sqref>
                        </c15:formulaRef>
                      </c:ext>
                    </c:extLst>
                    <c:strCache>
                      <c:ptCount val="12"/>
                      <c:pt idx="0">
                        <c:v>GENER</c:v>
                      </c:pt>
                      <c:pt idx="1">
                        <c:v>FEBRER</c:v>
                      </c:pt>
                      <c:pt idx="2">
                        <c:v>MARÇ</c:v>
                      </c:pt>
                      <c:pt idx="3">
                        <c:v>ABRIL</c:v>
                      </c:pt>
                      <c:pt idx="4">
                        <c:v>MAIG</c:v>
                      </c:pt>
                      <c:pt idx="5">
                        <c:v>JUNY</c:v>
                      </c:pt>
                      <c:pt idx="6">
                        <c:v>JULIOL</c:v>
                      </c:pt>
                      <c:pt idx="7">
                        <c:v>AGOST</c:v>
                      </c:pt>
                      <c:pt idx="8">
                        <c:v>SETEMBRE</c:v>
                      </c:pt>
                      <c:pt idx="9">
                        <c:v>OCTUBRE</c:v>
                      </c:pt>
                      <c:pt idx="10">
                        <c:v>NOVEMBRE</c:v>
                      </c:pt>
                      <c:pt idx="11">
                        <c:v>DESEMBRE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FAMILIES!$H$6:$H$17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24</c:v>
                      </c:pt>
                      <c:pt idx="1">
                        <c:v>26</c:v>
                      </c:pt>
                      <c:pt idx="2">
                        <c:v>26</c:v>
                      </c:pt>
                      <c:pt idx="3">
                        <c:v>26</c:v>
                      </c:pt>
                      <c:pt idx="4">
                        <c:v>32</c:v>
                      </c:pt>
                      <c:pt idx="5">
                        <c:v>32</c:v>
                      </c:pt>
                      <c:pt idx="6">
                        <c:v>29</c:v>
                      </c:pt>
                      <c:pt idx="7">
                        <c:v>32</c:v>
                      </c:pt>
                      <c:pt idx="8">
                        <c:v>27</c:v>
                      </c:pt>
                      <c:pt idx="9">
                        <c:v>22</c:v>
                      </c:pt>
                      <c:pt idx="10">
                        <c:v>32</c:v>
                      </c:pt>
                      <c:pt idx="11">
                        <c:v>46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8542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85431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5431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8542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8296194477566528"/>
          <c:y val="2.959598911426894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2011696499518022"/>
          <c:y val="0.54918781136193473"/>
          <c:w val="0.42229074746726819"/>
          <c:h val="0.44584261241385692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Tipus de família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Hoja1!$A$2:$A$5</c:f>
              <c:strCache>
                <c:ptCount val="4"/>
                <c:pt idx="0">
                  <c:v>Unipersonal</c:v>
                </c:pt>
                <c:pt idx="1">
                  <c:v>Família sense fills</c:v>
                </c:pt>
                <c:pt idx="2">
                  <c:v>Monoparentals</c:v>
                </c:pt>
                <c:pt idx="3">
                  <c:v>Família amb fills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</c:v>
                </c:pt>
                <c:pt idx="1">
                  <c:v>2</c:v>
                </c:pt>
                <c:pt idx="2">
                  <c:v>1</c:v>
                </c:pt>
                <c:pt idx="3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4.5747206339485008E-2"/>
          <c:y val="0.14643019294336809"/>
          <c:w val="0.64902895127328297"/>
          <c:h val="0.3614817040225187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AJUTS MATERIAL/SORTIDES</a:t>
            </a:r>
            <a:r>
              <a:rPr lang="en-US" baseline="0" dirty="0" smtClean="0"/>
              <a:t> ESCOLARS</a:t>
            </a:r>
            <a:endParaRPr lang="en-US" dirty="0"/>
          </a:p>
        </c:rich>
      </c:tx>
      <c:layout>
        <c:manualLayout>
          <c:xMode val="edge"/>
          <c:yMode val="edge"/>
          <c:x val="2.4037841976394251E-2"/>
          <c:y val="0.1098049933330423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147</c:v>
                </c:pt>
                <c:pt idx="1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AJUTS MENJADOR ESCOLAR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76</c:v>
                </c:pt>
                <c:pt idx="1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 smtClean="0"/>
              <a:t>AJUTS ESPORTIVES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0544648567520075E-2"/>
          <c:y val="0.15734907486665603"/>
          <c:w val="0.61327557936923449"/>
          <c:h val="0.7915001027044072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Full1!$F$12:$G$12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Full1!$F$13:$G$13</c:f>
              <c:numCache>
                <c:formatCode>General</c:formatCode>
                <c:ptCount val="2"/>
                <c:pt idx="0">
                  <c:v>40</c:v>
                </c:pt>
                <c:pt idx="1">
                  <c:v>38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58467517800905"/>
          <c:y val="0.37636888864354606"/>
          <c:w val="0.26086324908761133"/>
          <c:h val="0.152457407285876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a-E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0.58228</cdr:x>
      <cdr:y>0.08138</cdr:y>
    </cdr:from>
    <cdr:to>
      <cdr:x>0.72422</cdr:x>
      <cdr:y>0.18555</cdr:y>
    </cdr:to>
    <cdr:sp macro="" textlink="">
      <cdr:nvSpPr>
        <cdr:cNvPr id="2" name="QuadreDeText 1"/>
        <cdr:cNvSpPr txBox="1"/>
      </cdr:nvSpPr>
      <cdr:spPr>
        <a:xfrm xmlns:a="http://schemas.openxmlformats.org/drawingml/2006/main">
          <a:off x="3524254" y="371779"/>
          <a:ext cx="859062" cy="4759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a-ES" sz="1600" dirty="0"/>
            <a:t>Altres</a:t>
          </a:r>
        </a:p>
      </cdr:txBody>
    </cdr:sp>
  </cdr:relSizeAnchor>
  <cdr:relSizeAnchor xmlns:cdr="http://schemas.openxmlformats.org/drawingml/2006/chartDrawing">
    <cdr:from>
      <cdr:x>0.57933</cdr:x>
      <cdr:y>0.17352</cdr:y>
    </cdr:from>
    <cdr:to>
      <cdr:x>0.82494</cdr:x>
      <cdr:y>0.26911</cdr:y>
    </cdr:to>
    <cdr:sp macro="" textlink="">
      <cdr:nvSpPr>
        <cdr:cNvPr id="3" name="QuadreDeText 2"/>
        <cdr:cNvSpPr txBox="1"/>
      </cdr:nvSpPr>
      <cdr:spPr>
        <a:xfrm xmlns:a="http://schemas.openxmlformats.org/drawingml/2006/main">
          <a:off x="3506351" y="792726"/>
          <a:ext cx="1486565" cy="4367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a-ES" sz="1600" dirty="0"/>
            <a:t>Aprenentatge</a:t>
          </a:r>
        </a:p>
      </cdr:txBody>
    </cdr:sp>
  </cdr:relSizeAnchor>
  <cdr:relSizeAnchor xmlns:cdr="http://schemas.openxmlformats.org/drawingml/2006/chartDrawing">
    <cdr:from>
      <cdr:x>0.57803</cdr:x>
      <cdr:y>0.26521</cdr:y>
    </cdr:from>
    <cdr:to>
      <cdr:x>0.83453</cdr:x>
      <cdr:y>0.3659</cdr:y>
    </cdr:to>
    <cdr:sp macro="" textlink="">
      <cdr:nvSpPr>
        <cdr:cNvPr id="4" name="QuadreDeText 3"/>
        <cdr:cNvSpPr txBox="1"/>
      </cdr:nvSpPr>
      <cdr:spPr>
        <a:xfrm xmlns:a="http://schemas.openxmlformats.org/drawingml/2006/main">
          <a:off x="3498531" y="1211618"/>
          <a:ext cx="1552442" cy="4600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a-ES" sz="1600" dirty="0"/>
            <a:t>Discapacitats</a:t>
          </a:r>
        </a:p>
      </cdr:txBody>
    </cdr:sp>
  </cdr:relSizeAnchor>
  <cdr:relSizeAnchor xmlns:cdr="http://schemas.openxmlformats.org/drawingml/2006/chartDrawing">
    <cdr:from>
      <cdr:x>0.79063</cdr:x>
      <cdr:y>0.47049</cdr:y>
    </cdr:from>
    <cdr:to>
      <cdr:x>0.83854</cdr:x>
      <cdr:y>0.60243</cdr:y>
    </cdr:to>
    <cdr:sp macro="" textlink="">
      <cdr:nvSpPr>
        <cdr:cNvPr id="5" name="QuadreDeText 4"/>
        <cdr:cNvSpPr txBox="1"/>
      </cdr:nvSpPr>
      <cdr:spPr>
        <a:xfrm xmlns:a="http://schemas.openxmlformats.org/drawingml/2006/main">
          <a:off x="3614738" y="1290638"/>
          <a:ext cx="219075" cy="361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a-ES" sz="1100"/>
        </a:p>
      </cdr:txBody>
    </cdr:sp>
  </cdr:relSizeAnchor>
  <cdr:relSizeAnchor xmlns:cdr="http://schemas.openxmlformats.org/drawingml/2006/chartDrawing">
    <cdr:from>
      <cdr:x>0.01111</cdr:x>
      <cdr:y>0.01852</cdr:y>
    </cdr:from>
    <cdr:to>
      <cdr:x>0.05903</cdr:x>
      <cdr:y>0.15046</cdr:y>
    </cdr:to>
    <cdr:sp macro="" textlink="">
      <cdr:nvSpPr>
        <cdr:cNvPr id="6" name="QuadreDeText 1"/>
        <cdr:cNvSpPr txBox="1"/>
      </cdr:nvSpPr>
      <cdr:spPr>
        <a:xfrm xmlns:a="http://schemas.openxmlformats.org/drawingml/2006/main">
          <a:off x="50800" y="50800"/>
          <a:ext cx="219075" cy="361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ca-ES" sz="1100"/>
        </a:p>
      </cdr:txBody>
    </cdr:sp>
  </cdr:relSizeAnchor>
  <cdr:relSizeAnchor xmlns:cdr="http://schemas.openxmlformats.org/drawingml/2006/chartDrawing">
    <cdr:from>
      <cdr:x>0.57803</cdr:x>
      <cdr:y>0.35853</cdr:y>
    </cdr:from>
    <cdr:to>
      <cdr:x>0.83213</cdr:x>
      <cdr:y>0.45055</cdr:y>
    </cdr:to>
    <cdr:sp macro="" textlink="">
      <cdr:nvSpPr>
        <cdr:cNvPr id="7" name="QuadreDeText 1"/>
        <cdr:cNvSpPr txBox="1"/>
      </cdr:nvSpPr>
      <cdr:spPr>
        <a:xfrm xmlns:a="http://schemas.openxmlformats.org/drawingml/2006/main">
          <a:off x="3498531" y="1637946"/>
          <a:ext cx="1537928" cy="4204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a-ES" sz="1600" dirty="0"/>
            <a:t>Econòmiques</a:t>
          </a:r>
        </a:p>
      </cdr:txBody>
    </cdr:sp>
  </cdr:relSizeAnchor>
  <cdr:relSizeAnchor xmlns:cdr="http://schemas.openxmlformats.org/drawingml/2006/chartDrawing">
    <cdr:from>
      <cdr:x>0.58227</cdr:x>
      <cdr:y>0.46193</cdr:y>
    </cdr:from>
    <cdr:to>
      <cdr:x>0.77698</cdr:x>
      <cdr:y>0.59387</cdr:y>
    </cdr:to>
    <cdr:sp macro="" textlink="">
      <cdr:nvSpPr>
        <cdr:cNvPr id="8" name="QuadreDeText 1"/>
        <cdr:cNvSpPr txBox="1"/>
      </cdr:nvSpPr>
      <cdr:spPr>
        <a:xfrm xmlns:a="http://schemas.openxmlformats.org/drawingml/2006/main">
          <a:off x="3524182" y="2110347"/>
          <a:ext cx="1178448" cy="6027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a-ES" sz="1600" dirty="0"/>
            <a:t>Habitatge</a:t>
          </a:r>
        </a:p>
      </cdr:txBody>
    </cdr:sp>
  </cdr:relSizeAnchor>
  <cdr:relSizeAnchor xmlns:cdr="http://schemas.openxmlformats.org/drawingml/2006/chartDrawing">
    <cdr:from>
      <cdr:x>0.58411</cdr:x>
      <cdr:y>0.55363</cdr:y>
    </cdr:from>
    <cdr:to>
      <cdr:x>0.7458</cdr:x>
      <cdr:y>0.638</cdr:y>
    </cdr:to>
    <cdr:sp macro="" textlink="">
      <cdr:nvSpPr>
        <cdr:cNvPr id="9" name="QuadreDeText 1"/>
        <cdr:cNvSpPr txBox="1"/>
      </cdr:nvSpPr>
      <cdr:spPr>
        <a:xfrm xmlns:a="http://schemas.openxmlformats.org/drawingml/2006/main">
          <a:off x="3535318" y="2529271"/>
          <a:ext cx="978626" cy="385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a-ES" sz="1600" dirty="0"/>
            <a:t>Laborals</a:t>
          </a:r>
        </a:p>
      </cdr:txBody>
    </cdr:sp>
  </cdr:relSizeAnchor>
  <cdr:relSizeAnchor xmlns:cdr="http://schemas.openxmlformats.org/drawingml/2006/chartDrawing">
    <cdr:from>
      <cdr:x>0.58596</cdr:x>
      <cdr:y>0.65075</cdr:y>
    </cdr:from>
    <cdr:to>
      <cdr:x>0.88969</cdr:x>
      <cdr:y>0.72378</cdr:y>
    </cdr:to>
    <cdr:sp macro="" textlink="">
      <cdr:nvSpPr>
        <cdr:cNvPr id="10" name="QuadreDeText 1"/>
        <cdr:cNvSpPr txBox="1"/>
      </cdr:nvSpPr>
      <cdr:spPr>
        <a:xfrm xmlns:a="http://schemas.openxmlformats.org/drawingml/2006/main">
          <a:off x="3546515" y="2972951"/>
          <a:ext cx="1838286" cy="3336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a-ES" sz="1600" dirty="0"/>
            <a:t>Mancances socials</a:t>
          </a:r>
        </a:p>
      </cdr:txBody>
    </cdr:sp>
  </cdr:relSizeAnchor>
  <cdr:relSizeAnchor xmlns:cdr="http://schemas.openxmlformats.org/drawingml/2006/chartDrawing">
    <cdr:from>
      <cdr:x>0.58034</cdr:x>
      <cdr:y>0.74588</cdr:y>
    </cdr:from>
    <cdr:to>
      <cdr:x>0.98321</cdr:x>
      <cdr:y>0.85492</cdr:y>
    </cdr:to>
    <cdr:sp macro="" textlink="">
      <cdr:nvSpPr>
        <cdr:cNvPr id="11" name="QuadreDeText 1"/>
        <cdr:cNvSpPr txBox="1"/>
      </cdr:nvSpPr>
      <cdr:spPr>
        <a:xfrm xmlns:a="http://schemas.openxmlformats.org/drawingml/2006/main">
          <a:off x="3512459" y="3407561"/>
          <a:ext cx="2438399" cy="4981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a-ES" sz="1600" dirty="0"/>
            <a:t>Salut</a:t>
          </a:r>
          <a:r>
            <a:rPr lang="ca-ES" sz="1600" baseline="0" dirty="0"/>
            <a:t> i drogodependències</a:t>
          </a:r>
          <a:endParaRPr lang="ca-ES" sz="1600" dirty="0"/>
        </a:p>
      </cdr:txBody>
    </cdr:sp>
  </cdr:relSizeAnchor>
  <cdr:relSizeAnchor xmlns:cdr="http://schemas.openxmlformats.org/drawingml/2006/chartDrawing">
    <cdr:from>
      <cdr:x>0.00983</cdr:x>
      <cdr:y>0.0153</cdr:y>
    </cdr:from>
    <cdr:to>
      <cdr:x>0.05223</cdr:x>
      <cdr:y>0.12434</cdr:y>
    </cdr:to>
    <cdr:sp macro="" textlink="">
      <cdr:nvSpPr>
        <cdr:cNvPr id="12" name="QuadreDeText 1"/>
        <cdr:cNvSpPr txBox="1"/>
      </cdr:nvSpPr>
      <cdr:spPr>
        <a:xfrm xmlns:a="http://schemas.openxmlformats.org/drawingml/2006/main">
          <a:off x="50800" y="50800"/>
          <a:ext cx="219075" cy="361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ca-ES" sz="1100"/>
        </a:p>
      </cdr:txBody>
    </cdr:sp>
  </cdr:relSizeAnchor>
  <cdr:relSizeAnchor xmlns:cdr="http://schemas.openxmlformats.org/drawingml/2006/chartDrawing">
    <cdr:from>
      <cdr:x>0.57938</cdr:x>
      <cdr:y>0.84468</cdr:y>
    </cdr:from>
    <cdr:to>
      <cdr:x>0.97602</cdr:x>
      <cdr:y>0.95372</cdr:y>
    </cdr:to>
    <cdr:sp macro="" textlink="">
      <cdr:nvSpPr>
        <cdr:cNvPr id="13" name="QuadreDeText 1"/>
        <cdr:cNvSpPr txBox="1"/>
      </cdr:nvSpPr>
      <cdr:spPr>
        <a:xfrm xmlns:a="http://schemas.openxmlformats.org/drawingml/2006/main">
          <a:off x="3506663" y="3858921"/>
          <a:ext cx="2400651" cy="4981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a-ES" sz="1600" dirty="0"/>
            <a:t>Sospita de maltractament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a-ES" smtClean="0"/>
              <a:t>Feu clic aquí per editar l'estil de subtítols del patró.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0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25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5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46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415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66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87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95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05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391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93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91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2764260" y="3712565"/>
            <a:ext cx="5136801" cy="396943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ca-ES" b="1" dirty="0" smtClean="0">
                <a:solidFill>
                  <a:schemeClr val="tx1"/>
                </a:solidFill>
              </a:rPr>
              <a:t>SERVEIS SOCIALS SANTA EULÀLIA DE RONÇANA</a:t>
            </a: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37983" y="2696902"/>
            <a:ext cx="56439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MEMÒRIA 2017</a:t>
            </a:r>
            <a:endParaRPr lang="ca-ES" sz="6000" dirty="0"/>
          </a:p>
        </p:txBody>
      </p:sp>
    </p:spTree>
    <p:extLst>
      <p:ext uri="{BB962C8B-B14F-4D97-AF65-F5344CB8AC3E}">
        <p14:creationId xmlns:p14="http://schemas.microsoft.com/office/powerpoint/2010/main" val="266987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365761" y="595896"/>
            <a:ext cx="11188930" cy="12637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prstClr val="white"/>
                </a:solidFill>
              </a:rPr>
              <a:t>Ajuts activitats esportives</a:t>
            </a:r>
            <a:endParaRPr lang="ca-ES" dirty="0">
              <a:solidFill>
                <a:prstClr val="white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908245"/>
              </p:ext>
            </p:extLst>
          </p:nvPr>
        </p:nvGraphicFramePr>
        <p:xfrm>
          <a:off x="365761" y="2095017"/>
          <a:ext cx="6351871" cy="4330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5956"/>
                <a:gridCol w="1065530"/>
                <a:gridCol w="916305"/>
                <a:gridCol w="952818"/>
                <a:gridCol w="852869"/>
                <a:gridCol w="1108393"/>
              </a:tblGrid>
              <a:tr h="786167">
                <a:tc>
                  <a:txBody>
                    <a:bodyPr/>
                    <a:lstStyle/>
                    <a:p>
                      <a:r>
                        <a:rPr lang="es-ES" dirty="0" smtClean="0"/>
                        <a:t>Clubs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Esportius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err="1" smtClean="0"/>
                        <a:t>Sol·licituds</a:t>
                      </a:r>
                      <a:endParaRPr lang="es-ES" sz="1400" dirty="0" smtClean="0"/>
                    </a:p>
                    <a:p>
                      <a:endParaRPr lang="ca-E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err="1" smtClean="0"/>
                        <a:t>Aprovats</a:t>
                      </a:r>
                      <a:endParaRPr lang="ca-E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 err="1" smtClean="0"/>
                        <a:t>Denegats</a:t>
                      </a:r>
                      <a:endParaRPr lang="ca-E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Ren/</a:t>
                      </a:r>
                      <a:r>
                        <a:rPr lang="ca-ES" sz="1400" dirty="0" err="1" smtClean="0"/>
                        <a:t>Rev</a:t>
                      </a:r>
                      <a:endParaRPr lang="ca-E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Beneficiaris</a:t>
                      </a:r>
                      <a:endParaRPr lang="ca-E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273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CE</a:t>
                      </a:r>
                      <a:r>
                        <a:rPr lang="es-ES" sz="1100" b="1" baseline="0" dirty="0" smtClean="0"/>
                        <a:t> SANTA EULÀLIA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26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15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dirty="0" smtClean="0"/>
                        <a:t>14</a:t>
                      </a:r>
                      <a:endParaRPr lang="ca-ES" b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  <a:tr h="343949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CEB</a:t>
                      </a:r>
                      <a:r>
                        <a:rPr lang="es-ES" sz="1100" b="1" baseline="0" dirty="0" smtClean="0"/>
                        <a:t> RONÇANA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8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5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dirty="0" smtClean="0"/>
                        <a:t>4</a:t>
                      </a:r>
                      <a:endParaRPr lang="ca-ES" b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  <a:tr h="533693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PATINATGE</a:t>
                      </a:r>
                      <a:r>
                        <a:rPr lang="es-ES" sz="1100" b="1" baseline="0" dirty="0" smtClean="0"/>
                        <a:t> SANTA EULÀLIA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12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8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dirty="0" smtClean="0"/>
                        <a:t>3</a:t>
                      </a:r>
                      <a:endParaRPr lang="ca-ES" b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  <a:tr h="343949">
                <a:tc>
                  <a:txBody>
                    <a:bodyPr/>
                    <a:lstStyle/>
                    <a:p>
                      <a:r>
                        <a:rPr lang="ca-ES" sz="1100" b="1" dirty="0" smtClean="0"/>
                        <a:t>TRACKDANCE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dirty="0" smtClean="0"/>
                        <a:t>8</a:t>
                      </a:r>
                      <a:endParaRPr lang="ca-ES" b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  <a:tr h="684221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CLUB</a:t>
                      </a:r>
                      <a:r>
                        <a:rPr lang="es-ES" sz="1100" b="1" baseline="0" dirty="0" smtClean="0"/>
                        <a:t> ESPORTIU PINEDES CASTELLET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8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dirty="0" smtClean="0"/>
                        <a:t>2</a:t>
                      </a:r>
                      <a:endParaRPr lang="ca-ES" b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  <a:tr h="401273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CLUB</a:t>
                      </a:r>
                      <a:r>
                        <a:rPr lang="es-ES" sz="1100" b="1" baseline="0" dirty="0" smtClean="0"/>
                        <a:t> TENIS CAN JULI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dirty="0" smtClean="0"/>
                        <a:t>1</a:t>
                      </a:r>
                      <a:endParaRPr lang="ca-ES" b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  <a:tr h="343949">
                <a:tc>
                  <a:txBody>
                    <a:bodyPr/>
                    <a:lstStyle/>
                    <a:p>
                      <a:r>
                        <a:rPr lang="ca-ES" sz="1100" b="1" dirty="0" smtClean="0"/>
                        <a:t>TOTALS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78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40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38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8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dirty="0" smtClean="0"/>
                        <a:t>32</a:t>
                      </a:r>
                      <a:endParaRPr lang="ca-ES" b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</a:tr>
              <a:tr h="401273">
                <a:tc>
                  <a:txBody>
                    <a:bodyPr/>
                    <a:lstStyle/>
                    <a:p>
                      <a:r>
                        <a:rPr lang="ca-ES" sz="1100" b="1" dirty="0" smtClean="0"/>
                        <a:t>IMPORT AJUTS 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1" dirty="0" smtClean="0"/>
                        <a:t>3200€</a:t>
                      </a:r>
                      <a:endParaRPr lang="ca-ES" sz="1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Gràfic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5145528"/>
              </p:ext>
            </p:extLst>
          </p:nvPr>
        </p:nvGraphicFramePr>
        <p:xfrm>
          <a:off x="6836229" y="2095017"/>
          <a:ext cx="4949371" cy="4220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573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1658161"/>
              </p:ext>
            </p:extLst>
          </p:nvPr>
        </p:nvGraphicFramePr>
        <p:xfrm>
          <a:off x="439508" y="1651813"/>
          <a:ext cx="5473336" cy="4755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4251"/>
                <a:gridCol w="849085"/>
              </a:tblGrid>
              <a:tr h="721894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Total tràmits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176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Reconeixement Discapacitat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29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Revisió Discapacitat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Sol•licitud  PUA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Targeta Discapacitat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Targeta aparcament Discapacitat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23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Sol·licitud</a:t>
                      </a:r>
                      <a:r>
                        <a:rPr lang="ca-ES" baseline="0" noProof="0" dirty="0" smtClean="0"/>
                        <a:t> accés serveis residencials</a:t>
                      </a:r>
                      <a:r>
                        <a:rPr lang="ca-ES" noProof="0" dirty="0" smtClean="0"/>
                        <a:t> 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92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Reconeixement 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35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Revisió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20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Prestacions meritades no perceb.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Doc. complement.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Comunicació</a:t>
                      </a:r>
                      <a:r>
                        <a:rPr lang="ca-ES" baseline="0" noProof="0" dirty="0" smtClean="0"/>
                        <a:t> modif. dades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20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ítol 1"/>
          <p:cNvSpPr txBox="1">
            <a:spLocks/>
          </p:cNvSpPr>
          <p:nvPr/>
        </p:nvSpPr>
        <p:spPr>
          <a:xfrm>
            <a:off x="404949" y="465268"/>
            <a:ext cx="11351622" cy="10476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Sol·licituds    tramitades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9505633"/>
              </p:ext>
            </p:extLst>
          </p:nvPr>
        </p:nvGraphicFramePr>
        <p:xfrm>
          <a:off x="6310663" y="1651813"/>
          <a:ext cx="5075518" cy="3258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8684"/>
                <a:gridCol w="796834"/>
              </a:tblGrid>
              <a:tr h="698268">
                <a:tc>
                  <a:txBody>
                    <a:bodyPr/>
                    <a:lstStyle/>
                    <a:p>
                      <a:r>
                        <a:rPr lang="ca-ES" dirty="0" smtClean="0"/>
                        <a:t>Tràmits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Pensió no contributiva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Ajut lloguer titular PNC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Termalisme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89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Imserso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Medalla centenària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Recurs d’alçada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Full sol·licitud general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48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6"/>
            <a:ext cx="10906763" cy="162954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Projecte socioeducatiu ESPAI RAJOLER </a:t>
            </a:r>
            <a:r>
              <a:rPr lang="ca-ES" sz="3600" dirty="0" smtClean="0">
                <a:solidFill>
                  <a:schemeClr val="bg1"/>
                </a:solidFill>
              </a:rPr>
              <a:t>2017</a:t>
            </a:r>
            <a:endParaRPr lang="ca-ES" sz="3600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411250"/>
              </p:ext>
            </p:extLst>
          </p:nvPr>
        </p:nvGraphicFramePr>
        <p:xfrm>
          <a:off x="785217" y="2786743"/>
          <a:ext cx="4944251" cy="2365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1611"/>
                <a:gridCol w="1450679"/>
                <a:gridCol w="1211961"/>
              </a:tblGrid>
              <a:tr h="543207">
                <a:tc>
                  <a:txBody>
                    <a:bodyPr/>
                    <a:lstStyle/>
                    <a:p>
                      <a:r>
                        <a:rPr lang="es-ES" dirty="0" smtClean="0"/>
                        <a:t>EDATS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HOMES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DONES</a:t>
                      </a:r>
                      <a:endParaRPr lang="ca-E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3273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3 a 6 anys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244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7 a 12 anys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11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9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327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13 a 16 anys</a:t>
                      </a:r>
                      <a:endParaRPr lang="ca-ES" noProof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8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6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32734"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r>
                        <a:rPr lang="es-ES" baseline="0" dirty="0" smtClean="0"/>
                        <a:t>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20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16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970852"/>
              </p:ext>
            </p:extLst>
          </p:nvPr>
        </p:nvGraphicFramePr>
        <p:xfrm>
          <a:off x="777238" y="5529124"/>
          <a:ext cx="4952230" cy="3837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67440"/>
                <a:gridCol w="1284790"/>
              </a:tblGrid>
              <a:tr h="383752">
                <a:tc>
                  <a:txBody>
                    <a:bodyPr/>
                    <a:lstStyle/>
                    <a:p>
                      <a:r>
                        <a:rPr lang="es-ES" dirty="0" smtClean="0"/>
                        <a:t>COST</a:t>
                      </a:r>
                      <a:r>
                        <a:rPr lang="es-ES" baseline="0" dirty="0" smtClean="0"/>
                        <a:t> 2017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b="1" dirty="0" smtClean="0"/>
                        <a:t>11.170,96€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262734184"/>
              </p:ext>
            </p:extLst>
          </p:nvPr>
        </p:nvGraphicFramePr>
        <p:xfrm>
          <a:off x="6230618" y="2324657"/>
          <a:ext cx="4804228" cy="3396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306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637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 smtClean="0">
                <a:solidFill>
                  <a:schemeClr val="bg1"/>
                </a:solidFill>
              </a:rPr>
              <a:t>Suport d’atenció social per a infants i adolescents en situació de risc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733605"/>
              </p:ext>
            </p:extLst>
          </p:nvPr>
        </p:nvGraphicFramePr>
        <p:xfrm>
          <a:off x="777237" y="2140341"/>
          <a:ext cx="4476406" cy="2027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716"/>
                <a:gridCol w="1313410"/>
                <a:gridCol w="1097280"/>
              </a:tblGrid>
              <a:tr h="465512">
                <a:tc>
                  <a:txBody>
                    <a:bodyPr/>
                    <a:lstStyle/>
                    <a:p>
                      <a:r>
                        <a:rPr lang="es-ES" dirty="0" smtClean="0"/>
                        <a:t>EDATS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HOMES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DONES</a:t>
                      </a:r>
                      <a:endParaRPr lang="ca-E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3 a 6 anys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4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7 a 12 anys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13 a 16 anys</a:t>
                      </a:r>
                      <a:endParaRPr lang="ca-ES" noProof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5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r>
                        <a:rPr lang="es-ES" baseline="0" dirty="0" smtClean="0"/>
                        <a:t>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6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5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938634808"/>
              </p:ext>
            </p:extLst>
          </p:nvPr>
        </p:nvGraphicFramePr>
        <p:xfrm>
          <a:off x="6647542" y="2094806"/>
          <a:ext cx="4907147" cy="3507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740490"/>
              </p:ext>
            </p:extLst>
          </p:nvPr>
        </p:nvGraphicFramePr>
        <p:xfrm>
          <a:off x="777238" y="5529124"/>
          <a:ext cx="4476405" cy="3837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03608"/>
                <a:gridCol w="1872797"/>
              </a:tblGrid>
              <a:tr h="383752">
                <a:tc>
                  <a:txBody>
                    <a:bodyPr/>
                    <a:lstStyle/>
                    <a:p>
                      <a:r>
                        <a:rPr lang="es-ES" dirty="0" smtClean="0"/>
                        <a:t>COST</a:t>
                      </a:r>
                      <a:r>
                        <a:rPr lang="es-ES" baseline="0" dirty="0" smtClean="0"/>
                        <a:t> TOTAL  </a:t>
                      </a:r>
                      <a:r>
                        <a:rPr lang="es-ES" dirty="0" smtClean="0"/>
                        <a:t>2017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ca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4.908,25 </a:t>
                      </a:r>
                      <a:r>
                        <a:rPr lang="ca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20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814401"/>
            <a:ext cx="9875520" cy="98114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Dependència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1045587"/>
              </p:ext>
            </p:extLst>
          </p:nvPr>
        </p:nvGraphicFramePr>
        <p:xfrm>
          <a:off x="1998797" y="2116176"/>
          <a:ext cx="8163922" cy="3558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1862"/>
                <a:gridCol w="2282060"/>
              </a:tblGrid>
              <a:tr h="61981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Tràmits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79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Visites realitzades tècnic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69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8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err="1" smtClean="0"/>
                        <a:t>PIA’s</a:t>
                      </a:r>
                      <a:r>
                        <a:rPr lang="ca-ES" noProof="0" dirty="0" smtClean="0"/>
                        <a:t> tramitats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33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82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Modificacions </a:t>
                      </a:r>
                      <a:r>
                        <a:rPr lang="ca-ES" noProof="0" dirty="0" err="1" smtClean="0"/>
                        <a:t>PIA’s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805">
                <a:tc>
                  <a:txBody>
                    <a:bodyPr/>
                    <a:lstStyle/>
                    <a:p>
                      <a:r>
                        <a:rPr lang="ca-ES" noProof="0" dirty="0" err="1" smtClean="0"/>
                        <a:t>PIA’s</a:t>
                      </a:r>
                      <a:r>
                        <a:rPr lang="ca-ES" noProof="0" dirty="0" smtClean="0"/>
                        <a:t> tancats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85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Desistiments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24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135636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SAD</a:t>
            </a:r>
          </a:p>
          <a:p>
            <a:r>
              <a:rPr lang="ca-ES" dirty="0" smtClean="0">
                <a:solidFill>
                  <a:schemeClr val="bg1"/>
                </a:solidFill>
              </a:rPr>
              <a:t>Servei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ca-ES" dirty="0" smtClean="0">
                <a:solidFill>
                  <a:schemeClr val="bg1"/>
                </a:solidFill>
              </a:rPr>
              <a:t>d’atenció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ca-ES" dirty="0" smtClean="0">
                <a:solidFill>
                  <a:schemeClr val="bg1"/>
                </a:solidFill>
              </a:rPr>
              <a:t>domiciliària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8638351"/>
              </p:ext>
            </p:extLst>
          </p:nvPr>
        </p:nvGraphicFramePr>
        <p:xfrm>
          <a:off x="1142996" y="1915159"/>
          <a:ext cx="4503059" cy="1647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354"/>
                <a:gridCol w="1033235"/>
                <a:gridCol w="1033235"/>
                <a:gridCol w="1033235"/>
              </a:tblGrid>
              <a:tr h="72189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Persones ateses SAD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38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SAD Dependència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SAD Social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5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6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28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12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16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135305"/>
              </p:ext>
            </p:extLst>
          </p:nvPr>
        </p:nvGraphicFramePr>
        <p:xfrm>
          <a:off x="1142995" y="3750563"/>
          <a:ext cx="4503059" cy="200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241"/>
                <a:gridCol w="1340909"/>
                <a:gridCol w="1340909"/>
              </a:tblGrid>
              <a:tr h="793934">
                <a:tc>
                  <a:txBody>
                    <a:bodyPr/>
                    <a:lstStyle/>
                    <a:p>
                      <a:pPr algn="l"/>
                      <a:r>
                        <a:rPr lang="ca-ES" dirty="0" smtClean="0"/>
                        <a:t>Serveis SAD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Atenció persona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noProof="0" dirty="0" smtClean="0"/>
                        <a:t>Atenció llar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386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9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260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24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7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260">
                <a:tc>
                  <a:txBody>
                    <a:bodyPr/>
                    <a:lstStyle/>
                    <a:p>
                      <a:r>
                        <a:rPr lang="ca-ES" dirty="0" smtClean="0"/>
                        <a:t>TOTAL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33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11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Gràfic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5293989"/>
              </p:ext>
            </p:extLst>
          </p:nvPr>
        </p:nvGraphicFramePr>
        <p:xfrm>
          <a:off x="5936345" y="2125531"/>
          <a:ext cx="5355770" cy="3730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QuadreDeText 6"/>
          <p:cNvSpPr txBox="1"/>
          <p:nvPr/>
        </p:nvSpPr>
        <p:spPr>
          <a:xfrm>
            <a:off x="1142996" y="5859199"/>
            <a:ext cx="4503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dirty="0" smtClean="0"/>
              <a:t>*Usuaris beneficiaris del SAD atenció a la persona i SAD atenció a la llar.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76191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085669" y="668466"/>
            <a:ext cx="9875520" cy="7539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err="1" smtClean="0">
                <a:solidFill>
                  <a:schemeClr val="bg1"/>
                </a:solidFill>
              </a:rPr>
              <a:t>Servei</a:t>
            </a:r>
            <a:r>
              <a:rPr lang="es-ES" dirty="0" smtClean="0">
                <a:solidFill>
                  <a:schemeClr val="bg1"/>
                </a:solidFill>
              </a:rPr>
              <a:t> de </a:t>
            </a:r>
            <a:r>
              <a:rPr lang="ca-ES" dirty="0" smtClean="0">
                <a:solidFill>
                  <a:schemeClr val="bg1"/>
                </a:solidFill>
              </a:rPr>
              <a:t>Teleassistència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704209"/>
              </p:ext>
            </p:extLst>
          </p:nvPr>
        </p:nvGraphicFramePr>
        <p:xfrm>
          <a:off x="943429" y="2721427"/>
          <a:ext cx="4673984" cy="2365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992"/>
                <a:gridCol w="2336992"/>
              </a:tblGrid>
              <a:tr h="968633">
                <a:tc>
                  <a:txBody>
                    <a:bodyPr/>
                    <a:lstStyle/>
                    <a:p>
                      <a:r>
                        <a:rPr lang="ca-ES" dirty="0" smtClean="0"/>
                        <a:t>Persones</a:t>
                      </a:r>
                      <a:r>
                        <a:rPr lang="ca-ES" baseline="0" dirty="0" smtClean="0"/>
                        <a:t> amb servei de teleassistència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22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37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974">
                <a:tc>
                  <a:txBody>
                    <a:bodyPr/>
                    <a:lstStyle/>
                    <a:p>
                      <a:r>
                        <a:rPr lang="es-ES" dirty="0" smtClean="0"/>
                        <a:t>Dones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123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7906822"/>
              </p:ext>
            </p:extLst>
          </p:nvPr>
        </p:nvGraphicFramePr>
        <p:xfrm>
          <a:off x="6023428" y="2114550"/>
          <a:ext cx="4846501" cy="306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29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10476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Àpats</a:t>
            </a:r>
            <a:r>
              <a:rPr lang="es-ES" dirty="0" smtClean="0">
                <a:solidFill>
                  <a:schemeClr val="bg1"/>
                </a:solidFill>
              </a:rPr>
              <a:t> a </a:t>
            </a:r>
            <a:r>
              <a:rPr lang="ca-ES" dirty="0" smtClean="0">
                <a:solidFill>
                  <a:schemeClr val="bg1"/>
                </a:solidFill>
              </a:rPr>
              <a:t>domicili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743529"/>
              </p:ext>
            </p:extLst>
          </p:nvPr>
        </p:nvGraphicFramePr>
        <p:xfrm>
          <a:off x="1142998" y="1828801"/>
          <a:ext cx="4271214" cy="2125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792"/>
                <a:gridCol w="2571422"/>
              </a:tblGrid>
              <a:tr h="1199905">
                <a:tc>
                  <a:txBody>
                    <a:bodyPr/>
                    <a:lstStyle/>
                    <a:p>
                      <a:r>
                        <a:rPr lang="ca-ES" dirty="0" smtClean="0"/>
                        <a:t>Persones</a:t>
                      </a:r>
                      <a:r>
                        <a:rPr lang="ca-ES" baseline="0" dirty="0" smtClean="0"/>
                        <a:t> beneficiàries àpats a domicili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44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29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488003"/>
              </p:ext>
            </p:extLst>
          </p:nvPr>
        </p:nvGraphicFramePr>
        <p:xfrm>
          <a:off x="1142998" y="4270368"/>
          <a:ext cx="4271214" cy="1603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296"/>
                <a:gridCol w="2224918"/>
              </a:tblGrid>
              <a:tr h="706213">
                <a:tc>
                  <a:txBody>
                    <a:bodyPr/>
                    <a:lstStyle/>
                    <a:p>
                      <a:r>
                        <a:rPr lang="ca-ES" dirty="0" smtClean="0"/>
                        <a:t>Àpats entregats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3009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353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1.095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872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1.825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Gràfic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1942444"/>
              </p:ext>
            </p:extLst>
          </p:nvPr>
        </p:nvGraphicFramePr>
        <p:xfrm>
          <a:off x="5815175" y="1828801"/>
          <a:ext cx="5723682" cy="4161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858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10476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6000" dirty="0" smtClean="0">
                <a:solidFill>
                  <a:prstClr val="white"/>
                </a:solidFill>
              </a:rPr>
              <a:t>Porta ’m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endParaRPr lang="ca-E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graphicFrame>
        <p:nvGraphicFramePr>
          <p:cNvPr id="7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623701"/>
              </p:ext>
            </p:extLst>
          </p:nvPr>
        </p:nvGraphicFramePr>
        <p:xfrm>
          <a:off x="1142998" y="2050031"/>
          <a:ext cx="4459516" cy="1868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5085"/>
                <a:gridCol w="2094431"/>
              </a:tblGrid>
              <a:tr h="823099">
                <a:tc>
                  <a:txBody>
                    <a:bodyPr/>
                    <a:lstStyle/>
                    <a:p>
                      <a:r>
                        <a:rPr lang="ca-ES" dirty="0" smtClean="0"/>
                        <a:t>Persones</a:t>
                      </a:r>
                      <a:r>
                        <a:rPr lang="ca-ES" baseline="0" dirty="0" smtClean="0"/>
                        <a:t> beneficiàries  2017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55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5286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</a:tr>
              <a:tr h="492862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42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385097"/>
              </p:ext>
            </p:extLst>
          </p:nvPr>
        </p:nvGraphicFramePr>
        <p:xfrm>
          <a:off x="6246421" y="2050032"/>
          <a:ext cx="4407065" cy="1868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3884"/>
                <a:gridCol w="2173181"/>
              </a:tblGrid>
              <a:tr h="751713">
                <a:tc>
                  <a:txBody>
                    <a:bodyPr/>
                    <a:lstStyle/>
                    <a:p>
                      <a:r>
                        <a:rPr lang="ca-ES" dirty="0" smtClean="0"/>
                        <a:t>Noves </a:t>
                      </a:r>
                    </a:p>
                    <a:p>
                      <a:r>
                        <a:rPr lang="ca-ES" dirty="0" smtClean="0"/>
                        <a:t>Sol·licituds 2017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34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4530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</a:tr>
              <a:tr h="571803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481575"/>
              </p:ext>
            </p:extLst>
          </p:nvPr>
        </p:nvGraphicFramePr>
        <p:xfrm>
          <a:off x="881161" y="4339858"/>
          <a:ext cx="10137357" cy="1650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674"/>
                <a:gridCol w="1027996"/>
                <a:gridCol w="1225510"/>
                <a:gridCol w="1456739"/>
                <a:gridCol w="1607039"/>
                <a:gridCol w="1260195"/>
                <a:gridCol w="983102"/>
                <a:gridCol w="983102"/>
              </a:tblGrid>
              <a:tr h="696599">
                <a:tc rowSpan="2"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Tipologia</a:t>
                      </a:r>
                      <a:r>
                        <a:rPr lang="es-ES" dirty="0" smtClean="0"/>
                        <a:t> </a:t>
                      </a:r>
                      <a:r>
                        <a:rPr lang="ca-ES" noProof="0" dirty="0" smtClean="0"/>
                        <a:t>serveis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CAP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COMERÇ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FARMÀCIA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PODÒLEG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SOCIALITZADOR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33948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1"/>
                          </a:solidFill>
                        </a:rPr>
                        <a:t>CASAL AVIS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1"/>
                          </a:solidFill>
                        </a:rPr>
                        <a:t>TALLERS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86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2017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506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217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316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41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319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94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1.493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06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ca-ES" dirty="0" smtClean="0">
                <a:solidFill>
                  <a:schemeClr val="bg1"/>
                </a:solidFill>
              </a:rPr>
              <a:t>Persones ateses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6310346"/>
              </p:ext>
            </p:extLst>
          </p:nvPr>
        </p:nvGraphicFramePr>
        <p:xfrm>
          <a:off x="1143000" y="2478314"/>
          <a:ext cx="4062515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8466"/>
                <a:gridCol w="1854049"/>
              </a:tblGrid>
              <a:tr h="518113">
                <a:tc>
                  <a:txBody>
                    <a:bodyPr/>
                    <a:lstStyle/>
                    <a:p>
                      <a:r>
                        <a:rPr lang="ca-ES" dirty="0" smtClean="0"/>
                        <a:t>Nombre usuaris/àries ateses</a:t>
                      </a:r>
                      <a:endParaRPr lang="ca-ES" dirty="0"/>
                    </a:p>
                  </a:txBody>
                  <a:tcPr marL="278348" marR="2783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1189</a:t>
                      </a:r>
                      <a:endParaRPr lang="ca-ES" dirty="0"/>
                    </a:p>
                  </a:txBody>
                  <a:tcPr marL="278348" marR="2783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996">
                <a:tc>
                  <a:txBody>
                    <a:bodyPr/>
                    <a:lstStyle/>
                    <a:p>
                      <a:r>
                        <a:rPr lang="ca-ES" dirty="0" smtClean="0"/>
                        <a:t>Dones</a:t>
                      </a:r>
                      <a:endParaRPr lang="ca-ES" dirty="0"/>
                    </a:p>
                  </a:txBody>
                  <a:tcPr marL="278348" marR="2783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653</a:t>
                      </a:r>
                    </a:p>
                    <a:p>
                      <a:endParaRPr lang="ca-ES" dirty="0"/>
                    </a:p>
                  </a:txBody>
                  <a:tcPr marL="278348" marR="2783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996">
                <a:tc>
                  <a:txBody>
                    <a:bodyPr/>
                    <a:lstStyle/>
                    <a:p>
                      <a:r>
                        <a:rPr lang="ca-ES" dirty="0" smtClean="0"/>
                        <a:t>Homes</a:t>
                      </a:r>
                      <a:endParaRPr lang="ca-ES" dirty="0"/>
                    </a:p>
                  </a:txBody>
                  <a:tcPr marL="278348" marR="2783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536</a:t>
                      </a:r>
                    </a:p>
                    <a:p>
                      <a:endParaRPr lang="ca-ES" dirty="0"/>
                    </a:p>
                  </a:txBody>
                  <a:tcPr marL="278348" marR="2783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4 Gráfico" title="USUARIS/USUÀRIES ATESOS/ES"/>
          <p:cNvGraphicFramePr/>
          <p:nvPr>
            <p:extLst>
              <p:ext uri="{D42A27DB-BD31-4B8C-83A1-F6EECF244321}">
                <p14:modId xmlns:p14="http://schemas.microsoft.com/office/powerpoint/2010/main" val="3732252106"/>
              </p:ext>
            </p:extLst>
          </p:nvPr>
        </p:nvGraphicFramePr>
        <p:xfrm>
          <a:off x="5399314" y="2132478"/>
          <a:ext cx="5820229" cy="3600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QuadreDeText 2"/>
          <p:cNvSpPr txBox="1"/>
          <p:nvPr/>
        </p:nvSpPr>
        <p:spPr>
          <a:xfrm>
            <a:off x="1307939" y="5995686"/>
            <a:ext cx="9312164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 smtClean="0"/>
              <a:t>El 16,69% de la població del municipi és atesa pels  Serveis Socials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166132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901337" y="465268"/>
            <a:ext cx="10450286" cy="96452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prstClr val="white"/>
                </a:solidFill>
              </a:rPr>
              <a:t>Visites / </a:t>
            </a:r>
            <a:r>
              <a:rPr lang="ca-ES" dirty="0" smtClean="0">
                <a:solidFill>
                  <a:prstClr val="white"/>
                </a:solidFill>
              </a:rPr>
              <a:t>trucades</a:t>
            </a:r>
            <a:r>
              <a:rPr lang="es-ES" dirty="0" smtClean="0">
                <a:solidFill>
                  <a:prstClr val="white"/>
                </a:solidFill>
              </a:rPr>
              <a:t>      Serveis Socials</a:t>
            </a:r>
            <a:endParaRPr lang="ca-ES" dirty="0">
              <a:solidFill>
                <a:prstClr val="white"/>
              </a:solidFill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192419453"/>
              </p:ext>
            </p:extLst>
          </p:nvPr>
        </p:nvGraphicFramePr>
        <p:xfrm>
          <a:off x="5525192" y="1837536"/>
          <a:ext cx="5904808" cy="4131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337402"/>
              </p:ext>
            </p:extLst>
          </p:nvPr>
        </p:nvGraphicFramePr>
        <p:xfrm>
          <a:off x="2129247" y="4612376"/>
          <a:ext cx="3143398" cy="1289705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796227"/>
                <a:gridCol w="1347171"/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400" b="0" i="0" baseline="0" noProof="0" dirty="0" smtClean="0">
                          <a:solidFill>
                            <a:schemeClr val="tx1"/>
                          </a:solidFill>
                        </a:rPr>
                        <a:t>Servei</a:t>
                      </a:r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ca-ES" sz="1400" b="0" i="0" baseline="0" noProof="0" dirty="0" smtClean="0">
                          <a:solidFill>
                            <a:schemeClr val="tx1"/>
                          </a:solidFill>
                        </a:rPr>
                        <a:t>Orientació</a:t>
                      </a:r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 Jurídica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2534">
                <a:tc>
                  <a:txBody>
                    <a:bodyPr/>
                    <a:lstStyle/>
                    <a:p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SEOVT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112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9011">
                <a:tc>
                  <a:txBody>
                    <a:bodyPr/>
                    <a:lstStyle/>
                    <a:p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Serveis Socials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3568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4415246" y="3866606"/>
            <a:ext cx="0" cy="73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955801"/>
              </p:ext>
            </p:extLst>
          </p:nvPr>
        </p:nvGraphicFramePr>
        <p:xfrm>
          <a:off x="920930" y="1955887"/>
          <a:ext cx="3990704" cy="2239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053"/>
                <a:gridCol w="966651"/>
              </a:tblGrid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Visites/trucades </a:t>
                      </a:r>
                    </a:p>
                    <a:p>
                      <a:r>
                        <a:rPr lang="ca-ES" noProof="0" dirty="0" smtClean="0"/>
                        <a:t>Oficines Serveis Socials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93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Trucades rebudes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3503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Trucades realitzades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1188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015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Recepció de visites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3781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82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548231"/>
              </p:ext>
            </p:extLst>
          </p:nvPr>
        </p:nvGraphicFramePr>
        <p:xfrm>
          <a:off x="872310" y="1526674"/>
          <a:ext cx="4587438" cy="4568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7311"/>
                <a:gridCol w="995512"/>
                <a:gridCol w="1194615"/>
              </a:tblGrid>
              <a:tr h="721894">
                <a:tc>
                  <a:txBody>
                    <a:bodyPr/>
                    <a:lstStyle/>
                    <a:p>
                      <a:r>
                        <a:rPr lang="ca-ES" dirty="0" smtClean="0"/>
                        <a:t>Problemàtiques ateses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18743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% aprox.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Aprenentatge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682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3%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Discapacitats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1699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9%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Econòmiques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5067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27%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Habitatge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1070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Laborals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1474 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8%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92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Mancances socials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2989 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16%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Salut i drogodependències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4924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26%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Sospita</a:t>
                      </a:r>
                      <a:r>
                        <a:rPr lang="ca-ES" baseline="0" noProof="0" dirty="0" smtClean="0"/>
                        <a:t> de maltractament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506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3%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Altres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332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2%</a:t>
                      </a:r>
                      <a:endParaRPr lang="ca-E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ítol 1"/>
          <p:cNvSpPr txBox="1">
            <a:spLocks/>
          </p:cNvSpPr>
          <p:nvPr/>
        </p:nvSpPr>
        <p:spPr>
          <a:xfrm>
            <a:off x="1031966" y="465268"/>
            <a:ext cx="10463348" cy="6781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Problemàtiques ateses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9" name="Gràfic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0270748"/>
              </p:ext>
            </p:extLst>
          </p:nvPr>
        </p:nvGraphicFramePr>
        <p:xfrm>
          <a:off x="5675085" y="1526675"/>
          <a:ext cx="6052458" cy="4568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891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11806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Ajuts d’urgència social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003223"/>
              </p:ext>
            </p:extLst>
          </p:nvPr>
        </p:nvGraphicFramePr>
        <p:xfrm>
          <a:off x="1142998" y="1770012"/>
          <a:ext cx="4592786" cy="4714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0454"/>
                <a:gridCol w="1052295"/>
                <a:gridCol w="1330037"/>
              </a:tblGrid>
              <a:tr h="58938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Tipologia ajut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Nombre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</a:t>
                      </a:r>
                    </a:p>
                    <a:p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717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Alimentació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132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29.062,00€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826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Habitatge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10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5.145,21€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015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Farmàcia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204,00€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38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Atenció a menors en risc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65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23.584,92€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382">
                <a:tc>
                  <a:txBody>
                    <a:bodyPr/>
                    <a:lstStyle/>
                    <a:p>
                      <a:r>
                        <a:rPr lang="ca-ES" i="0" noProof="0" dirty="0" smtClean="0"/>
                        <a:t>Desplaçaments</a:t>
                      </a:r>
                      <a:r>
                        <a:rPr lang="ca-ES" i="0" baseline="0" noProof="0" dirty="0" smtClean="0"/>
                        <a:t> i transport</a:t>
                      </a:r>
                      <a:endParaRPr lang="ca-ES" i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i="0" noProof="0" dirty="0" smtClean="0"/>
                        <a:t>12</a:t>
                      </a:r>
                      <a:endParaRPr lang="ca-ES" i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i="0" noProof="0" dirty="0" smtClean="0"/>
                        <a:t>1.569,28€</a:t>
                      </a:r>
                      <a:endParaRPr lang="ca-ES" i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3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i="0" noProof="0" dirty="0" smtClean="0"/>
                        <a:t>Situacions urgents i de greu necessitat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i="0" noProof="0" dirty="0" smtClean="0"/>
                        <a:t>1</a:t>
                      </a:r>
                      <a:endParaRPr lang="ca-ES" i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i="0" noProof="0" dirty="0" smtClean="0"/>
                        <a:t>410,00€</a:t>
                      </a:r>
                      <a:endParaRPr lang="ca-ES" i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3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i="0" noProof="0" dirty="0" smtClean="0"/>
                        <a:t>Subministraments</a:t>
                      </a:r>
                      <a:r>
                        <a:rPr lang="ca-ES" i="0" baseline="0" noProof="0" dirty="0" smtClean="0"/>
                        <a:t> d’habitatge</a:t>
                      </a:r>
                      <a:endParaRPr lang="ca-ES" i="0" noProof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i="0" noProof="0" dirty="0" smtClean="0"/>
                        <a:t>46</a:t>
                      </a:r>
                      <a:endParaRPr lang="ca-ES" i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i="0" noProof="0" dirty="0" smtClean="0"/>
                        <a:t>5.561,47€</a:t>
                      </a:r>
                      <a:endParaRPr lang="ca-ES" i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0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i="0" noProof="0" dirty="0" smtClean="0"/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i="0" noProof="0" dirty="0" smtClean="0"/>
                        <a:t>223</a:t>
                      </a:r>
                      <a:endParaRPr lang="ca-ES" i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i="0" noProof="0" dirty="0" smtClean="0"/>
                        <a:t>65.476,88€</a:t>
                      </a:r>
                      <a:endParaRPr lang="ca-ES" i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Gràfic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8635204"/>
              </p:ext>
            </p:extLst>
          </p:nvPr>
        </p:nvGraphicFramePr>
        <p:xfrm>
          <a:off x="6080758" y="1770012"/>
          <a:ext cx="5704842" cy="4476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215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6523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Banc d’aliments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180733"/>
              </p:ext>
            </p:extLst>
          </p:nvPr>
        </p:nvGraphicFramePr>
        <p:xfrm>
          <a:off x="777237" y="1305581"/>
          <a:ext cx="4656912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820"/>
                <a:gridCol w="1218408"/>
                <a:gridCol w="1047404"/>
                <a:gridCol w="1078280"/>
              </a:tblGrid>
              <a:tr h="360816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2017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noProof="0" dirty="0" smtClean="0"/>
                        <a:t>Beneficiaris</a:t>
                      </a:r>
                      <a:endParaRPr lang="ca-ES" sz="1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noProof="0" dirty="0" smtClean="0"/>
                        <a:t>Famílies</a:t>
                      </a:r>
                      <a:endParaRPr lang="ca-ES" sz="1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noProof="0" dirty="0" smtClean="0"/>
                        <a:t>Entregues</a:t>
                      </a:r>
                      <a:endParaRPr lang="ca-ES" sz="1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Gener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92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26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Febrer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81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24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Març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23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Abril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89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26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Maig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75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21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Juny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69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21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Juliol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86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26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Agost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18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Setembre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78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24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Octubre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75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25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Novembre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73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21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Desembre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113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36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975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291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23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1746235"/>
              </p:ext>
            </p:extLst>
          </p:nvPr>
        </p:nvGraphicFramePr>
        <p:xfrm>
          <a:off x="6036019" y="2080246"/>
          <a:ext cx="5735066" cy="4089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QuadreDeText 4"/>
          <p:cNvSpPr txBox="1"/>
          <p:nvPr/>
        </p:nvSpPr>
        <p:spPr>
          <a:xfrm>
            <a:off x="6542248" y="1781337"/>
            <a:ext cx="3904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FAMÍLIES BENEFICIÀRIES 2014-2017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333982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6"/>
            <a:ext cx="10777453" cy="119727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Targeta moneder social</a:t>
            </a:r>
            <a:endParaRPr lang="ca-ES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77237" y="1662545"/>
            <a:ext cx="7502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graphicFrame>
        <p:nvGraphicFramePr>
          <p:cNvPr id="8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9141202"/>
              </p:ext>
            </p:extLst>
          </p:nvPr>
        </p:nvGraphicFramePr>
        <p:xfrm>
          <a:off x="620004" y="5898362"/>
          <a:ext cx="8341825" cy="498763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6396647"/>
                <a:gridCol w="1945178"/>
              </a:tblGrid>
              <a:tr h="498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b="0" noProof="0" dirty="0" smtClean="0"/>
                        <a:t>TOTAL FAMÍLIES BENEFICIÀRIES</a:t>
                      </a:r>
                      <a:endParaRPr lang="ca-ES" sz="2400" b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2400" b="0" dirty="0" smtClean="0"/>
                        <a:t>36</a:t>
                      </a:r>
                      <a:endParaRPr lang="ca-ES" sz="2400" b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7168" y="2176482"/>
            <a:ext cx="4389568" cy="341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621" y="2209764"/>
            <a:ext cx="4562203" cy="3381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10 Gráfico"/>
          <p:cNvGraphicFramePr/>
          <p:nvPr>
            <p:extLst>
              <p:ext uri="{D42A27DB-BD31-4B8C-83A1-F6EECF244321}">
                <p14:modId xmlns:p14="http://schemas.microsoft.com/office/powerpoint/2010/main" val="1076879191"/>
              </p:ext>
            </p:extLst>
          </p:nvPr>
        </p:nvGraphicFramePr>
        <p:xfrm>
          <a:off x="7414465" y="1896965"/>
          <a:ext cx="4062412" cy="384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9223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1390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Ajuts material/sortides escolars 2017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951501"/>
              </p:ext>
            </p:extLst>
          </p:nvPr>
        </p:nvGraphicFramePr>
        <p:xfrm>
          <a:off x="777237" y="2057215"/>
          <a:ext cx="6224454" cy="2319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346"/>
                <a:gridCol w="1515291"/>
                <a:gridCol w="1201783"/>
                <a:gridCol w="1254034"/>
              </a:tblGrid>
              <a:tr h="46551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Centre escolar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Sol·licituds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Aprovats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Denegats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La Sagrera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70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56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14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Ronçana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43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39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IES Vall Tenes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64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No compleixen </a:t>
                      </a:r>
                      <a:r>
                        <a:rPr lang="ca-ES" noProof="0" dirty="0" err="1" smtClean="0"/>
                        <a:t>req</a:t>
                      </a:r>
                      <a:r>
                        <a:rPr lang="ca-ES" noProof="0" dirty="0" smtClean="0"/>
                        <a:t>.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b="1" noProof="0" dirty="0" smtClean="0"/>
                        <a:t>Totals</a:t>
                      </a:r>
                      <a:endParaRPr lang="ca-ES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177</a:t>
                      </a:r>
                      <a:endParaRPr lang="ca-ES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147</a:t>
                      </a:r>
                      <a:endParaRPr lang="ca-ES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30</a:t>
                      </a:r>
                      <a:endParaRPr lang="ca-ES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3146284236"/>
              </p:ext>
            </p:extLst>
          </p:nvPr>
        </p:nvGraphicFramePr>
        <p:xfrm>
          <a:off x="7372350" y="1679171"/>
          <a:ext cx="4065962" cy="4442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068467"/>
              </p:ext>
            </p:extLst>
          </p:nvPr>
        </p:nvGraphicFramePr>
        <p:xfrm>
          <a:off x="777237" y="5220393"/>
          <a:ext cx="5573687" cy="94765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94763"/>
                <a:gridCol w="1778924"/>
              </a:tblGrid>
              <a:tr h="49199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 ajuts sortides escolars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b="1" dirty="0" smtClean="0"/>
                        <a:t>12.000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566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 ajuts material escolar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b="1" dirty="0" smtClean="0"/>
                        <a:t>10.900€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45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637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Ajuts menjador escolar  2017/2018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8304"/>
              </p:ext>
            </p:extLst>
          </p:nvPr>
        </p:nvGraphicFramePr>
        <p:xfrm>
          <a:off x="777237" y="2140341"/>
          <a:ext cx="5606937" cy="172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716"/>
                <a:gridCol w="1313410"/>
                <a:gridCol w="1097280"/>
                <a:gridCol w="1130531"/>
              </a:tblGrid>
              <a:tr h="46551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Centre escolar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 smtClean="0"/>
                        <a:t>Sol·licituds</a:t>
                      </a:r>
                    </a:p>
                    <a:p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 smtClean="0"/>
                        <a:t>Aprovats</a:t>
                      </a:r>
                      <a:endParaRPr lang="ca-ES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 smtClean="0"/>
                        <a:t>Denegats</a:t>
                      </a:r>
                      <a:endParaRPr lang="ca-ES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La Sagrera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65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38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27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Ronçana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45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38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b="1" noProof="0" dirty="0" smtClean="0"/>
                        <a:t>Totals</a:t>
                      </a:r>
                      <a:endParaRPr lang="ca-ES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110</a:t>
                      </a:r>
                      <a:endParaRPr lang="ca-ES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76</a:t>
                      </a:r>
                      <a:endParaRPr lang="ca-ES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34</a:t>
                      </a:r>
                      <a:endParaRPr lang="ca-ES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286973602"/>
              </p:ext>
            </p:extLst>
          </p:nvPr>
        </p:nvGraphicFramePr>
        <p:xfrm>
          <a:off x="6743700" y="2094806"/>
          <a:ext cx="4611485" cy="3507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296729"/>
              </p:ext>
            </p:extLst>
          </p:nvPr>
        </p:nvGraphicFramePr>
        <p:xfrm>
          <a:off x="777237" y="5529124"/>
          <a:ext cx="5573687" cy="3837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94763"/>
                <a:gridCol w="1778924"/>
              </a:tblGrid>
              <a:tr h="38375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 ajuts menjador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b="1" dirty="0" smtClean="0"/>
                        <a:t>76.974,32€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77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3783</TotalTime>
  <Words>710</Words>
  <Application>Microsoft Office PowerPoint</Application>
  <PresentationFormat>Personalizado</PresentationFormat>
  <Paragraphs>438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Base</vt:lpstr>
      <vt:lpstr>Presentación de PowerPoint</vt:lpstr>
      <vt:lpstr>Persones ateses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MÈMORIA 2015</dc:title>
  <dc:creator>Montse Iglesias</dc:creator>
  <cp:lastModifiedBy>Jaume Sans</cp:lastModifiedBy>
  <cp:revision>182</cp:revision>
  <cp:lastPrinted>2018-03-21T12:34:31Z</cp:lastPrinted>
  <dcterms:created xsi:type="dcterms:W3CDTF">2016-04-22T11:12:21Z</dcterms:created>
  <dcterms:modified xsi:type="dcterms:W3CDTF">2018-04-04T09:24:53Z</dcterms:modified>
</cp:coreProperties>
</file>