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theme/themeOverride1.xml" ContentType="application/vnd.openxmlformats-officedocument.themeOverr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4" r:id="rId1"/>
  </p:sldMasterIdLst>
  <p:sldIdLst>
    <p:sldId id="256" r:id="rId2"/>
    <p:sldId id="257" r:id="rId3"/>
    <p:sldId id="273" r:id="rId4"/>
    <p:sldId id="258" r:id="rId5"/>
    <p:sldId id="276" r:id="rId6"/>
    <p:sldId id="277" r:id="rId7"/>
    <p:sldId id="278" r:id="rId8"/>
    <p:sldId id="274" r:id="rId9"/>
    <p:sldId id="275" r:id="rId10"/>
    <p:sldId id="282" r:id="rId11"/>
    <p:sldId id="279" r:id="rId12"/>
    <p:sldId id="284" r:id="rId13"/>
    <p:sldId id="285" r:id="rId14"/>
    <p:sldId id="280" r:id="rId15"/>
    <p:sldId id="259" r:id="rId16"/>
    <p:sldId id="260" r:id="rId17"/>
    <p:sldId id="261" r:id="rId18"/>
    <p:sldId id="287" r:id="rId1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CE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Estilo temático 2 - Énfasis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Estilo medio 4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8D230F3-CF80-4859-8CE7-A43EE81993B5}" styleName="Estilo claro 1 - Acento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812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-102" y="-88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1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PERSONES ATESES</a:t>
            </a:r>
            <a:endParaRPr lang="en-US" dirty="0"/>
          </a:p>
        </c:rich>
      </c:tx>
      <c:layout>
        <c:manualLayout>
          <c:xMode val="edge"/>
          <c:yMode val="edge"/>
          <c:x val="0.28173995745418273"/>
          <c:y val="0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explosion val="1"/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homes</c:v>
                </c:pt>
                <c:pt idx="1">
                  <c:v>dones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413</c:v>
                </c:pt>
                <c:pt idx="1">
                  <c:v>305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2268146719470694"/>
          <c:y val="0.31154196688536551"/>
          <c:w val="0.15356925020843085"/>
          <c:h val="0.434488112466936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a-ES" noProof="0" dirty="0" smtClean="0"/>
              <a:t>Suport</a:t>
            </a:r>
            <a:r>
              <a:rPr lang="ca-ES" baseline="0" noProof="0" dirty="0" smtClean="0"/>
              <a:t> d’atenció </a:t>
            </a:r>
            <a:r>
              <a:rPr lang="en-US" baseline="0" dirty="0" smtClean="0"/>
              <a:t>social</a:t>
            </a:r>
            <a:endParaRPr lang="en-US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HOMES</c:v>
                </c:pt>
                <c:pt idx="1">
                  <c:v>DONES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3</c:v>
                </c:pt>
                <c:pt idx="1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SAD</a:t>
            </a:r>
          </a:p>
        </c:rich>
      </c:tx>
      <c:layout>
        <c:manualLayout>
          <c:xMode val="edge"/>
          <c:yMode val="edge"/>
          <c:x val="0.33023475961633192"/>
          <c:y val="1.6543015226347525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Hoja1!$A$2:$A$3</c:f>
              <c:strCache>
                <c:ptCount val="2"/>
                <c:pt idx="0">
                  <c:v>Homes</c:v>
                </c:pt>
                <c:pt idx="1">
                  <c:v>Dones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7</c:v>
                </c:pt>
                <c:pt idx="1">
                  <c:v>27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TELEASSISTÈNCIA</a:t>
            </a:r>
            <a:endParaRPr lang="en-US" dirty="0"/>
          </a:p>
        </c:rich>
      </c:tx>
      <c:layout>
        <c:manualLayout>
          <c:xMode val="edge"/>
          <c:yMode val="edge"/>
          <c:x val="0.19876851207740967"/>
          <c:y val="0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Columna1</c:v>
                </c:pt>
              </c:strCache>
            </c:strRef>
          </c:tx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Hoja1!$A$2:$A$7</c:f>
              <c:strCache>
                <c:ptCount val="2"/>
                <c:pt idx="0">
                  <c:v>Homes </c:v>
                </c:pt>
                <c:pt idx="1">
                  <c:v>Dones </c:v>
                </c:pt>
              </c:strCache>
            </c:strRef>
          </c:cat>
          <c:val>
            <c:numRef>
              <c:f>Hoja1!$B$2:$B$7</c:f>
              <c:numCache>
                <c:formatCode>General</c:formatCode>
                <c:ptCount val="6"/>
                <c:pt idx="0">
                  <c:v>31</c:v>
                </c:pt>
                <c:pt idx="1">
                  <c:v>107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2"/>
        <c:delete val="1"/>
      </c:legendEntry>
      <c:legendEntry>
        <c:idx val="3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0.7607280524575124"/>
          <c:y val="0.23923877404882893"/>
          <c:w val="0.1843131612228979"/>
          <c:h val="0.4901966495339695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ÀPATS A DOMICILI</a:t>
            </a:r>
            <a:endParaRPr lang="en-US" dirty="0"/>
          </a:p>
        </c:rich>
      </c:tx>
      <c:layout>
        <c:manualLayout>
          <c:xMode val="edge"/>
          <c:yMode val="edge"/>
          <c:x val="0.16225480350532864"/>
          <c:y val="1.306573608447667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Homes</c:v>
                </c:pt>
                <c:pt idx="1">
                  <c:v>Dones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8</c:v>
                </c:pt>
                <c:pt idx="1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9339783140208653"/>
          <c:y val="0.37501872412572734"/>
          <c:w val="0.20660216859791355"/>
          <c:h val="0.25352960057941909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VISITES / TRUCADES  SERVEIS SOCIALS</a:t>
            </a:r>
            <a:endParaRPr lang="en-US" dirty="0"/>
          </a:p>
        </c:rich>
      </c:tx>
      <c:layout>
        <c:manualLayout>
          <c:xMode val="edge"/>
          <c:yMode val="edge"/>
          <c:x val="0.10415372533323289"/>
          <c:y val="1.9616764913456017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Hoja1!$A$2:$A$4</c:f>
              <c:strCache>
                <c:ptCount val="3"/>
                <c:pt idx="0">
                  <c:v>Trucades rebudes</c:v>
                </c:pt>
                <c:pt idx="1">
                  <c:v>Trucades realitzades</c:v>
                </c:pt>
                <c:pt idx="2">
                  <c:v>Recepció de visites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3469</c:v>
                </c:pt>
                <c:pt idx="1">
                  <c:v>1531</c:v>
                </c:pt>
                <c:pt idx="2">
                  <c:v>3661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7105711651069611"/>
          <c:y val="8.3252657697472185E-2"/>
          <c:w val="0.32894288348930395"/>
          <c:h val="0.7454782112856178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PROBLEMÀTIQUES ATESES</a:t>
            </a:r>
          </a:p>
        </c:rich>
      </c:tx>
      <c:layout>
        <c:manualLayout>
          <c:xMode val="edge"/>
          <c:yMode val="edge"/>
          <c:x val="6.1983199565763862E-2"/>
          <c:y val="5.245347663858446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Hoja1!$A$2:$A$10</c:f>
              <c:strCache>
                <c:ptCount val="9"/>
                <c:pt idx="0">
                  <c:v>Aprenentatge</c:v>
                </c:pt>
                <c:pt idx="1">
                  <c:v>Discapacitats</c:v>
                </c:pt>
                <c:pt idx="2">
                  <c:v>Econòmiques</c:v>
                </c:pt>
                <c:pt idx="3">
                  <c:v>Habitatge</c:v>
                </c:pt>
                <c:pt idx="4">
                  <c:v>Laborals</c:v>
                </c:pt>
                <c:pt idx="5">
                  <c:v>Mancances socials</c:v>
                </c:pt>
                <c:pt idx="6">
                  <c:v>Salut i drogodependència</c:v>
                </c:pt>
                <c:pt idx="7">
                  <c:v>Sospita de maltractament</c:v>
                </c:pt>
                <c:pt idx="8">
                  <c:v>Altres</c:v>
                </c:pt>
              </c:strCache>
            </c:strRef>
          </c:cat>
          <c:val>
            <c:numRef>
              <c:f>Hoja1!$B$2:$B$10</c:f>
              <c:numCache>
                <c:formatCode>General</c:formatCode>
                <c:ptCount val="9"/>
                <c:pt idx="0">
                  <c:v>25</c:v>
                </c:pt>
                <c:pt idx="1">
                  <c:v>34</c:v>
                </c:pt>
                <c:pt idx="2">
                  <c:v>163</c:v>
                </c:pt>
                <c:pt idx="3">
                  <c:v>25</c:v>
                </c:pt>
                <c:pt idx="4">
                  <c:v>11</c:v>
                </c:pt>
                <c:pt idx="5">
                  <c:v>97</c:v>
                </c:pt>
                <c:pt idx="6">
                  <c:v>145</c:v>
                </c:pt>
                <c:pt idx="7">
                  <c:v>9</c:v>
                </c:pt>
                <c:pt idx="8">
                  <c:v>11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a-E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0" normalizeH="0" baseline="0">
                <a:solidFill>
                  <a:schemeClr val="dk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AJUTS D’URGÈNCIA SOCIAL</a:t>
            </a:r>
          </a:p>
        </c:rich>
      </c:tx>
      <c:layout>
        <c:manualLayout>
          <c:xMode val="edge"/>
          <c:yMode val="edge"/>
          <c:x val="0.146928537951975"/>
          <c:y val="1.467682402956715E-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Pt>
            <c:idx val="0"/>
            <c:bubble3D val="0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0">
                    <a:schemeClr val="accent1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gradFill>
                <a:gsLst>
                  <a:gs pos="10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gradFill>
                <a:gsLst>
                  <a:gs pos="100000">
                    <a:schemeClr val="accent3">
                      <a:lumMod val="60000"/>
                      <a:lumOff val="40000"/>
                    </a:schemeClr>
                  </a:gs>
                  <a:gs pos="0">
                    <a:schemeClr val="accent3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solidFill>
                  <a:schemeClr val="lt1"/>
                </a:solidFill>
              </a:ln>
              <a:effectLst/>
            </c:spPr>
          </c:dPt>
          <c:dLbls>
            <c:numFmt formatCode="General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a-E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Hoja1!$A$2:$A$6</c:f>
              <c:strCache>
                <c:ptCount val="5"/>
                <c:pt idx="0">
                  <c:v>Alimentació</c:v>
                </c:pt>
                <c:pt idx="1">
                  <c:v>Habitatge</c:v>
                </c:pt>
                <c:pt idx="2">
                  <c:v>Subministranment</c:v>
                </c:pt>
                <c:pt idx="3">
                  <c:v>Atenció Sanitària</c:v>
                </c:pt>
                <c:pt idx="4">
                  <c:v>Atenció a menors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588</c:v>
                </c:pt>
                <c:pt idx="1">
                  <c:v>2</c:v>
                </c:pt>
                <c:pt idx="2">
                  <c:v>28</c:v>
                </c:pt>
                <c:pt idx="3">
                  <c:v>2</c:v>
                </c:pt>
                <c:pt idx="4">
                  <c:v>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lt1">
            <a:alpha val="50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legend>
    <c:plotVisOnly val="1"/>
    <c:dispBlanksAs val="gap"/>
    <c:showDLblsOverMax val="0"/>
  </c:chart>
  <c:spPr>
    <a:pattFill prst="dkDnDiag">
      <a:fgClr>
        <a:schemeClr val="lt1"/>
      </a:fgClr>
      <a:bgClr>
        <a:schemeClr val="dk1">
          <a:lumMod val="10000"/>
          <a:lumOff val="90000"/>
        </a:schemeClr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a-E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ca-ES" dirty="0"/>
              <a:t>PERSONES BENEFICIÀRIES</a:t>
            </a:r>
          </a:p>
        </c:rich>
      </c:tx>
      <c:layout/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'PERSONES BENEFICIÀRIES BO'!$B$5</c:f>
              <c:strCache>
                <c:ptCount val="1"/>
                <c:pt idx="0">
                  <c:v>2009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none"/>
          </c:marker>
          <c:cat>
            <c:strRef>
              <c:f>'PERSONES BENEFICIÀRIES BO'!$A$6:$A$17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'PERSONES BENEFICIÀRIES BO'!$B$6:$B$17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35</c:v>
                </c:pt>
                <c:pt idx="4">
                  <c:v>54</c:v>
                </c:pt>
                <c:pt idx="5">
                  <c:v>62</c:v>
                </c:pt>
                <c:pt idx="6">
                  <c:v>56</c:v>
                </c:pt>
                <c:pt idx="7">
                  <c:v>62</c:v>
                </c:pt>
                <c:pt idx="8">
                  <c:v>62</c:v>
                </c:pt>
                <c:pt idx="9">
                  <c:v>64</c:v>
                </c:pt>
                <c:pt idx="10">
                  <c:v>74</c:v>
                </c:pt>
                <c:pt idx="11">
                  <c:v>103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'PERSONES BENEFICIÀRIES BO'!$C$5</c:f>
              <c:strCache>
                <c:ptCount val="1"/>
                <c:pt idx="0">
                  <c:v>2010</c:v>
                </c:pt>
              </c:strCache>
            </c:strRef>
          </c:tx>
          <c:spPr>
            <a:ln>
              <a:solidFill>
                <a:schemeClr val="accent2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'PERSONES BENEFICIÀRIES BO'!$A$6:$A$17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'PERSONES BENEFICIÀRIES BO'!$C$6:$C$17</c:f>
              <c:numCache>
                <c:formatCode>General</c:formatCode>
                <c:ptCount val="12"/>
                <c:pt idx="0">
                  <c:v>64</c:v>
                </c:pt>
                <c:pt idx="1">
                  <c:v>65</c:v>
                </c:pt>
                <c:pt idx="2">
                  <c:v>69</c:v>
                </c:pt>
                <c:pt idx="3">
                  <c:v>74</c:v>
                </c:pt>
                <c:pt idx="4">
                  <c:v>61</c:v>
                </c:pt>
                <c:pt idx="5">
                  <c:v>80</c:v>
                </c:pt>
                <c:pt idx="6">
                  <c:v>54</c:v>
                </c:pt>
                <c:pt idx="7">
                  <c:v>61</c:v>
                </c:pt>
                <c:pt idx="8">
                  <c:v>46</c:v>
                </c:pt>
                <c:pt idx="9">
                  <c:v>63</c:v>
                </c:pt>
                <c:pt idx="10">
                  <c:v>66</c:v>
                </c:pt>
                <c:pt idx="11">
                  <c:v>109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'PERSONES BENEFICIÀRIES BO'!$D$5</c:f>
              <c:strCache>
                <c:ptCount val="1"/>
                <c:pt idx="0">
                  <c:v>2011</c:v>
                </c:pt>
              </c:strCache>
            </c:strRef>
          </c:tx>
          <c:spPr>
            <a:ln>
              <a:solidFill>
                <a:srgbClr val="92D050"/>
              </a:solidFill>
            </a:ln>
          </c:spPr>
          <c:marker>
            <c:symbol val="none"/>
          </c:marker>
          <c:cat>
            <c:strRef>
              <c:f>'PERSONES BENEFICIÀRIES BO'!$A$6:$A$17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'PERSONES BENEFICIÀRIES BO'!$D$6:$D$17</c:f>
              <c:numCache>
                <c:formatCode>General</c:formatCode>
                <c:ptCount val="12"/>
                <c:pt idx="0">
                  <c:v>64</c:v>
                </c:pt>
                <c:pt idx="1">
                  <c:v>62</c:v>
                </c:pt>
                <c:pt idx="2">
                  <c:v>81</c:v>
                </c:pt>
                <c:pt idx="3">
                  <c:v>71</c:v>
                </c:pt>
                <c:pt idx="4">
                  <c:v>90</c:v>
                </c:pt>
                <c:pt idx="5">
                  <c:v>69</c:v>
                </c:pt>
                <c:pt idx="6">
                  <c:v>66</c:v>
                </c:pt>
                <c:pt idx="7">
                  <c:v>69</c:v>
                </c:pt>
                <c:pt idx="8">
                  <c:v>44</c:v>
                </c:pt>
                <c:pt idx="9">
                  <c:v>54</c:v>
                </c:pt>
                <c:pt idx="10">
                  <c:v>78</c:v>
                </c:pt>
                <c:pt idx="11">
                  <c:v>99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'PERSONES BENEFICIÀRIES BO'!$E$5</c:f>
              <c:strCache>
                <c:ptCount val="1"/>
                <c:pt idx="0">
                  <c:v>2012</c:v>
                </c:pt>
              </c:strCache>
            </c:strRef>
          </c:tx>
          <c:spPr>
            <a:ln>
              <a:solidFill>
                <a:schemeClr val="accent6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'PERSONES BENEFICIÀRIES BO'!$A$6:$A$17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'PERSONES BENEFICIÀRIES BO'!$E$6:$E$17</c:f>
              <c:numCache>
                <c:formatCode>General</c:formatCode>
                <c:ptCount val="12"/>
                <c:pt idx="0">
                  <c:v>82</c:v>
                </c:pt>
                <c:pt idx="1">
                  <c:v>79</c:v>
                </c:pt>
                <c:pt idx="2">
                  <c:v>85</c:v>
                </c:pt>
                <c:pt idx="3">
                  <c:v>85</c:v>
                </c:pt>
                <c:pt idx="4">
                  <c:v>78</c:v>
                </c:pt>
                <c:pt idx="5">
                  <c:v>86</c:v>
                </c:pt>
                <c:pt idx="6">
                  <c:v>119</c:v>
                </c:pt>
                <c:pt idx="7">
                  <c:v>103</c:v>
                </c:pt>
                <c:pt idx="8">
                  <c:v>91</c:v>
                </c:pt>
                <c:pt idx="9">
                  <c:v>95</c:v>
                </c:pt>
                <c:pt idx="10">
                  <c:v>104</c:v>
                </c:pt>
                <c:pt idx="11">
                  <c:v>116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'PERSONES BENEFICIÀRIES BO'!$F$5</c:f>
              <c:strCache>
                <c:ptCount val="1"/>
                <c:pt idx="0">
                  <c:v>2013</c:v>
                </c:pt>
              </c:strCache>
            </c:strRef>
          </c:tx>
          <c:spPr>
            <a:ln>
              <a:solidFill>
                <a:srgbClr val="FFFF00"/>
              </a:solidFill>
            </a:ln>
          </c:spPr>
          <c:marker>
            <c:symbol val="none"/>
          </c:marker>
          <c:cat>
            <c:strRef>
              <c:f>'PERSONES BENEFICIÀRIES BO'!$A$6:$A$17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'PERSONES BENEFICIÀRIES BO'!$F$6:$F$17</c:f>
              <c:numCache>
                <c:formatCode>General</c:formatCode>
                <c:ptCount val="12"/>
                <c:pt idx="0">
                  <c:v>86</c:v>
                </c:pt>
                <c:pt idx="1">
                  <c:v>96</c:v>
                </c:pt>
                <c:pt idx="2">
                  <c:v>89</c:v>
                </c:pt>
                <c:pt idx="3">
                  <c:v>87</c:v>
                </c:pt>
                <c:pt idx="4">
                  <c:v>109</c:v>
                </c:pt>
                <c:pt idx="5">
                  <c:v>113</c:v>
                </c:pt>
                <c:pt idx="6">
                  <c:v>105</c:v>
                </c:pt>
                <c:pt idx="7">
                  <c:v>105</c:v>
                </c:pt>
                <c:pt idx="8">
                  <c:v>93</c:v>
                </c:pt>
                <c:pt idx="9">
                  <c:v>84</c:v>
                </c:pt>
                <c:pt idx="10">
                  <c:v>123</c:v>
                </c:pt>
                <c:pt idx="11">
                  <c:v>158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'PERSONES BENEFICIÀRIES BO'!$G$5</c:f>
              <c:strCache>
                <c:ptCount val="1"/>
                <c:pt idx="0">
                  <c:v>2014</c:v>
                </c:pt>
              </c:strCache>
            </c:strRef>
          </c:tx>
          <c:spPr>
            <a:ln>
              <a:solidFill>
                <a:schemeClr val="accent6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strRef>
              <c:f>'PERSONES BENEFICIÀRIES BO'!$A$6:$A$17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'PERSONES BENEFICIÀRIES BO'!$G$6:$G$17</c:f>
              <c:numCache>
                <c:formatCode>General</c:formatCode>
                <c:ptCount val="12"/>
                <c:pt idx="0">
                  <c:v>88</c:v>
                </c:pt>
                <c:pt idx="1">
                  <c:v>104</c:v>
                </c:pt>
                <c:pt idx="2">
                  <c:v>113</c:v>
                </c:pt>
                <c:pt idx="3">
                  <c:v>115</c:v>
                </c:pt>
                <c:pt idx="4">
                  <c:v>84</c:v>
                </c:pt>
                <c:pt idx="5">
                  <c:v>95</c:v>
                </c:pt>
                <c:pt idx="6">
                  <c:v>110</c:v>
                </c:pt>
                <c:pt idx="7">
                  <c:v>104</c:v>
                </c:pt>
                <c:pt idx="8">
                  <c:v>105</c:v>
                </c:pt>
                <c:pt idx="9">
                  <c:v>105</c:v>
                </c:pt>
                <c:pt idx="10">
                  <c:v>154</c:v>
                </c:pt>
                <c:pt idx="11">
                  <c:v>145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'PERSONES BENEFICIÀRIES BO'!$H$5</c:f>
              <c:strCache>
                <c:ptCount val="1"/>
                <c:pt idx="0">
                  <c:v>2015</c:v>
                </c:pt>
              </c:strCache>
            </c:strRef>
          </c:tx>
          <c:spPr>
            <a:ln>
              <a:solidFill>
                <a:schemeClr val="accent4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strRef>
              <c:f>'PERSONES BENEFICIÀRIES BO'!$A$6:$A$17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'PERSONES BENEFICIÀRIES BO'!$H$6:$H$17</c:f>
              <c:numCache>
                <c:formatCode>General</c:formatCode>
                <c:ptCount val="12"/>
                <c:pt idx="0">
                  <c:v>105</c:v>
                </c:pt>
                <c:pt idx="1">
                  <c:v>97</c:v>
                </c:pt>
                <c:pt idx="2">
                  <c:v>102</c:v>
                </c:pt>
                <c:pt idx="3">
                  <c:v>101</c:v>
                </c:pt>
                <c:pt idx="4">
                  <c:v>82</c:v>
                </c:pt>
                <c:pt idx="5">
                  <c:v>88</c:v>
                </c:pt>
                <c:pt idx="6">
                  <c:v>84</c:v>
                </c:pt>
                <c:pt idx="7">
                  <c:v>88</c:v>
                </c:pt>
                <c:pt idx="8">
                  <c:v>81</c:v>
                </c:pt>
                <c:pt idx="9">
                  <c:v>76</c:v>
                </c:pt>
                <c:pt idx="10">
                  <c:v>91</c:v>
                </c:pt>
                <c:pt idx="11">
                  <c:v>119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'PERSONES BENEFICIÀRIES BO'!$I$5</c:f>
              <c:strCache>
                <c:ptCount val="1"/>
                <c:pt idx="0">
                  <c:v>2016</c:v>
                </c:pt>
              </c:strCache>
            </c:strRef>
          </c:tx>
          <c:spPr>
            <a:ln>
              <a:solidFill>
                <a:schemeClr val="accent2">
                  <a:lumMod val="60000"/>
                  <a:lumOff val="40000"/>
                </a:schemeClr>
              </a:solidFill>
            </a:ln>
          </c:spPr>
          <c:marker>
            <c:symbol val="none"/>
          </c:marker>
          <c:cat>
            <c:strRef>
              <c:f>'PERSONES BENEFICIÀRIES BO'!$A$6:$A$17</c:f>
              <c:strCache>
                <c:ptCount val="12"/>
                <c:pt idx="0">
                  <c:v>GENER</c:v>
                </c:pt>
                <c:pt idx="1">
                  <c:v>FEBRER</c:v>
                </c:pt>
                <c:pt idx="2">
                  <c:v>MARÇ</c:v>
                </c:pt>
                <c:pt idx="3">
                  <c:v>ABRIL</c:v>
                </c:pt>
                <c:pt idx="4">
                  <c:v>MAIG</c:v>
                </c:pt>
                <c:pt idx="5">
                  <c:v>JUNY</c:v>
                </c:pt>
                <c:pt idx="6">
                  <c:v>JULIOL</c:v>
                </c:pt>
                <c:pt idx="7">
                  <c:v>AGOST</c:v>
                </c:pt>
                <c:pt idx="8">
                  <c:v>SETEMBRE</c:v>
                </c:pt>
                <c:pt idx="9">
                  <c:v>OCTUBRE</c:v>
                </c:pt>
                <c:pt idx="10">
                  <c:v>NOVEMBRE</c:v>
                </c:pt>
                <c:pt idx="11">
                  <c:v>DESEMBRE</c:v>
                </c:pt>
              </c:strCache>
            </c:strRef>
          </c:cat>
          <c:val>
            <c:numRef>
              <c:f>'PERSONES BENEFICIÀRIES BO'!$I$6:$I$17</c:f>
              <c:numCache>
                <c:formatCode>General</c:formatCode>
                <c:ptCount val="12"/>
                <c:pt idx="0">
                  <c:v>85</c:v>
                </c:pt>
                <c:pt idx="1">
                  <c:v>85</c:v>
                </c:pt>
                <c:pt idx="2">
                  <c:v>97</c:v>
                </c:pt>
                <c:pt idx="3">
                  <c:v>115</c:v>
                </c:pt>
                <c:pt idx="4">
                  <c:v>109</c:v>
                </c:pt>
                <c:pt idx="5">
                  <c:v>93</c:v>
                </c:pt>
                <c:pt idx="6">
                  <c:v>87</c:v>
                </c:pt>
                <c:pt idx="7">
                  <c:v>91</c:v>
                </c:pt>
                <c:pt idx="8">
                  <c:v>86</c:v>
                </c:pt>
                <c:pt idx="9">
                  <c:v>90</c:v>
                </c:pt>
                <c:pt idx="10">
                  <c:v>86</c:v>
                </c:pt>
                <c:pt idx="11">
                  <c:v>105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78112"/>
        <c:axId val="7179648"/>
      </c:lineChart>
      <c:catAx>
        <c:axId val="71781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27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ca-ES"/>
          </a:p>
        </c:txPr>
        <c:crossAx val="7179648"/>
        <c:crosses val="autoZero"/>
        <c:auto val="1"/>
        <c:lblAlgn val="ctr"/>
        <c:lblOffset val="100"/>
        <c:noMultiLvlLbl val="0"/>
      </c:catAx>
      <c:valAx>
        <c:axId val="7179648"/>
        <c:scaling>
          <c:orientation val="minMax"/>
        </c:scaling>
        <c:delete val="0"/>
        <c:axPos val="l"/>
        <c:majorGridlines/>
        <c:title>
          <c:layout/>
          <c:overlay val="0"/>
          <c:txPr>
            <a:bodyPr/>
            <a:lstStyle/>
            <a:p>
              <a:pPr>
                <a:defRPr sz="1000" b="1" i="0" u="none" strike="noStrike" baseline="0">
                  <a:solidFill>
                    <a:srgbClr val="000000"/>
                  </a:solidFill>
                  <a:latin typeface="Calibri"/>
                  <a:ea typeface="Calibri"/>
                  <a:cs typeface="Calibri"/>
                </a:defRPr>
              </a:pPr>
              <a:endParaRPr lang="ca-ES"/>
            </a:p>
          </c:txPr>
        </c:title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ca-ES"/>
          </a:p>
        </c:txPr>
        <c:crossAx val="717811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ca-E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ca-ES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AJUTS MATERIAL/SORTIDES</a:t>
            </a:r>
            <a:r>
              <a:rPr lang="en-US" baseline="0" dirty="0" smtClean="0"/>
              <a:t> ESCOLARS</a:t>
            </a:r>
            <a:endParaRPr lang="en-US" dirty="0"/>
          </a:p>
        </c:rich>
      </c:tx>
      <c:layout>
        <c:manualLayout>
          <c:xMode val="edge"/>
          <c:yMode val="edge"/>
          <c:x val="2.4037841976394251E-2"/>
          <c:y val="0.1098049933330423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Denegats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158</c:v>
                </c:pt>
                <c:pt idx="1">
                  <c:v>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AJUTS MENJADOR ESCOLAR</a:t>
            </a:r>
            <a:endParaRPr lang="en-US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Denegats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73</c:v>
                </c:pt>
                <c:pt idx="1">
                  <c:v>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AJUTS ACTIVITATS</a:t>
            </a:r>
            <a:r>
              <a:rPr lang="en-US" baseline="0" dirty="0" smtClean="0"/>
              <a:t> ESPORTIVES</a:t>
            </a:r>
            <a:endParaRPr lang="en-US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Hoja1!$A$2:$A$3</c:f>
              <c:strCache>
                <c:ptCount val="2"/>
                <c:pt idx="0">
                  <c:v>Aprovats</c:v>
                </c:pt>
                <c:pt idx="1">
                  <c:v>Denegats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31</c:v>
                </c:pt>
                <c:pt idx="1">
                  <c:v>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a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a-ES" noProof="0" dirty="0" smtClean="0"/>
              <a:t>Projecte socioeducatiu </a:t>
            </a:r>
            <a:r>
              <a:rPr lang="en-US" dirty="0" smtClean="0"/>
              <a:t>ESPAI RAJOLER</a:t>
            </a:r>
            <a:endParaRPr lang="en-US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Ventas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Hoja1!$A$2:$A$3</c:f>
              <c:strCache>
                <c:ptCount val="2"/>
                <c:pt idx="0">
                  <c:v>HOMES</c:v>
                </c:pt>
                <c:pt idx="1">
                  <c:v>DONES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10</c:v>
                </c:pt>
                <c:pt idx="1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ca-E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0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49" y="4045691"/>
            <a:ext cx="4709160" cy="105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2"/>
            <a:ext cx="557784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8288"/>
            <a:ext cx="3860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3/31/2017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8288"/>
            <a:ext cx="5486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8288"/>
            <a:ext cx="1422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/>
          <a:lstStyle/>
          <a:p>
            <a:pPr algn="l"/>
            <a:r>
              <a:rPr lang="ca-ES" cap="none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4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MEMÒRIA 2016</a:t>
            </a:r>
            <a:endParaRPr lang="ca-ES" cap="none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4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709530" y="4464424"/>
            <a:ext cx="8767860" cy="793375"/>
          </a:xfrm>
        </p:spPr>
        <p:txBody>
          <a:bodyPr/>
          <a:lstStyle/>
          <a:p>
            <a:pPr algn="l"/>
            <a:r>
              <a:rPr lang="ca-ES" dirty="0" smtClean="0"/>
              <a:t>SERVEIS SOCIALS SANTA EULÀLIA DE RONÇANA</a:t>
            </a: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66987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365761" y="595896"/>
            <a:ext cx="11188930" cy="126378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prstClr val="white"/>
                </a:solidFill>
              </a:rPr>
              <a:t>Ajuts activitats esportives</a:t>
            </a:r>
            <a:endParaRPr lang="ca-ES" dirty="0">
              <a:solidFill>
                <a:prstClr val="white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1151961"/>
              </p:ext>
            </p:extLst>
          </p:nvPr>
        </p:nvGraphicFramePr>
        <p:xfrm>
          <a:off x="372289" y="1907178"/>
          <a:ext cx="7086603" cy="45086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72111"/>
                <a:gridCol w="903303"/>
                <a:gridCol w="931351"/>
                <a:gridCol w="860391"/>
                <a:gridCol w="860391"/>
                <a:gridCol w="927090"/>
                <a:gridCol w="1031966"/>
              </a:tblGrid>
              <a:tr h="836022">
                <a:tc>
                  <a:txBody>
                    <a:bodyPr/>
                    <a:lstStyle/>
                    <a:p>
                      <a:r>
                        <a:rPr lang="es-ES" dirty="0" smtClean="0"/>
                        <a:t>Clubs</a:t>
                      </a:r>
                      <a:r>
                        <a:rPr lang="es-ES" baseline="0" dirty="0" smtClean="0"/>
                        <a:t> </a:t>
                      </a:r>
                      <a:r>
                        <a:rPr lang="es-ES" baseline="0" dirty="0" err="1" smtClean="0"/>
                        <a:t>Esportius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050" dirty="0" err="1" smtClean="0"/>
                        <a:t>Sol·licituds</a:t>
                      </a:r>
                      <a:endParaRPr lang="es-ES" sz="1050" dirty="0" smtClean="0"/>
                    </a:p>
                    <a:p>
                      <a:endParaRPr lang="ca-ES" sz="105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050" dirty="0" err="1" smtClean="0"/>
                        <a:t>Aprovats</a:t>
                      </a:r>
                      <a:endParaRPr lang="ca-ES" sz="105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050" dirty="0" err="1" smtClean="0"/>
                        <a:t>Denegats</a:t>
                      </a:r>
                      <a:endParaRPr lang="ca-ES" sz="105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sz="1050" dirty="0" smtClean="0"/>
                        <a:t>Ren/</a:t>
                      </a:r>
                      <a:r>
                        <a:rPr lang="ca-ES" sz="1050" dirty="0" err="1" smtClean="0"/>
                        <a:t>Rev</a:t>
                      </a:r>
                      <a:endParaRPr lang="ca-ES" sz="105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sz="1050" dirty="0" smtClean="0"/>
                        <a:t>Noves </a:t>
                      </a:r>
                      <a:r>
                        <a:rPr lang="ca-ES" sz="1050" dirty="0" err="1" smtClean="0"/>
                        <a:t>adjudic</a:t>
                      </a:r>
                      <a:r>
                        <a:rPr lang="ca-ES" sz="1050" dirty="0" smtClean="0"/>
                        <a:t>.</a:t>
                      </a:r>
                      <a:endParaRPr lang="ca-ES" sz="105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sz="1050" dirty="0" smtClean="0"/>
                        <a:t>Aprovats</a:t>
                      </a:r>
                      <a:r>
                        <a:rPr lang="ca-ES" sz="1050" baseline="0" dirty="0" smtClean="0"/>
                        <a:t> definitius</a:t>
                      </a:r>
                      <a:endParaRPr lang="ca-ES" sz="105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r>
                        <a:rPr lang="es-ES" sz="1100" b="1" dirty="0" smtClean="0"/>
                        <a:t>CE</a:t>
                      </a:r>
                      <a:r>
                        <a:rPr lang="es-ES" sz="1100" b="1" baseline="0" dirty="0" smtClean="0"/>
                        <a:t> SANTA EULÀLIA</a:t>
                      </a:r>
                      <a:endParaRPr lang="ca-ES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31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16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15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3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14</a:t>
                      </a:r>
                      <a:endParaRPr lang="ca-E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es-ES" sz="1100" b="1" dirty="0" smtClean="0"/>
                        <a:t>CEB</a:t>
                      </a:r>
                      <a:r>
                        <a:rPr lang="es-ES" sz="1100" b="1" baseline="0" dirty="0" smtClean="0"/>
                        <a:t> RONÇANA</a:t>
                      </a:r>
                      <a:endParaRPr lang="ca-ES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4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0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4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0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0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0</a:t>
                      </a:r>
                      <a:endParaRPr lang="ca-E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7537">
                <a:tc>
                  <a:txBody>
                    <a:bodyPr/>
                    <a:lstStyle/>
                    <a:p>
                      <a:r>
                        <a:rPr lang="es-ES" sz="1100" b="1" dirty="0" smtClean="0"/>
                        <a:t>PATINATGE</a:t>
                      </a:r>
                      <a:r>
                        <a:rPr lang="es-ES" sz="1100" b="1" baseline="0" dirty="0" smtClean="0"/>
                        <a:t> SANTA EULÀLIA</a:t>
                      </a:r>
                      <a:endParaRPr lang="ca-ES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9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7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0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3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5</a:t>
                      </a:r>
                      <a:endParaRPr lang="ca-E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ca-ES" sz="1100" b="1" dirty="0" smtClean="0"/>
                        <a:t>TRACKDANCE</a:t>
                      </a:r>
                      <a:endParaRPr lang="ca-ES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20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7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12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7</a:t>
                      </a:r>
                      <a:endParaRPr lang="ca-E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7611">
                <a:tc>
                  <a:txBody>
                    <a:bodyPr/>
                    <a:lstStyle/>
                    <a:p>
                      <a:r>
                        <a:rPr lang="es-ES" sz="1100" b="1" dirty="0" smtClean="0"/>
                        <a:t>CLUB</a:t>
                      </a:r>
                      <a:r>
                        <a:rPr lang="es-ES" sz="1100" b="1" baseline="0" dirty="0" smtClean="0"/>
                        <a:t> ESPORTIU PINEDES CASTELLET</a:t>
                      </a:r>
                      <a:endParaRPr lang="ca-ES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5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8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4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0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0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1</a:t>
                      </a:r>
                      <a:endParaRPr lang="ca-E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720">
                <a:tc>
                  <a:txBody>
                    <a:bodyPr/>
                    <a:lstStyle/>
                    <a:p>
                      <a:r>
                        <a:rPr lang="es-ES" sz="1100" b="1" dirty="0" smtClean="0"/>
                        <a:t>CLUB</a:t>
                      </a:r>
                      <a:r>
                        <a:rPr lang="es-ES" sz="1100" b="1" baseline="0" dirty="0" smtClean="0"/>
                        <a:t> TENIS CAN JULI</a:t>
                      </a:r>
                      <a:endParaRPr lang="ca-ES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7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3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4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0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4</a:t>
                      </a:r>
                      <a:endParaRPr lang="ca-E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r>
                        <a:rPr lang="ca-ES" sz="1100" b="1" dirty="0" smtClean="0"/>
                        <a:t>TOTALS</a:t>
                      </a:r>
                      <a:endParaRPr lang="ca-ES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76</a:t>
                      </a:r>
                      <a:endParaRPr lang="ca-ES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30</a:t>
                      </a:r>
                      <a:endParaRPr lang="ca-ES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46</a:t>
                      </a:r>
                      <a:endParaRPr lang="ca-ES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5</a:t>
                      </a:r>
                      <a:endParaRPr lang="ca-ES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6</a:t>
                      </a:r>
                      <a:endParaRPr lang="ca-ES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dirty="0" smtClean="0"/>
                        <a:t>31</a:t>
                      </a:r>
                      <a:endParaRPr lang="ca-ES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26720">
                <a:tc>
                  <a:txBody>
                    <a:bodyPr/>
                    <a:lstStyle/>
                    <a:p>
                      <a:r>
                        <a:rPr lang="ca-ES" sz="1100" b="1" dirty="0" smtClean="0"/>
                        <a:t>IMPORT AJUTS </a:t>
                      </a:r>
                      <a:endParaRPr lang="ca-ES" sz="11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sz="1800" b="1" dirty="0" smtClean="0"/>
                        <a:t>3100€</a:t>
                      </a:r>
                      <a:endParaRPr lang="ca-ES" sz="18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36055271"/>
              </p:ext>
            </p:extLst>
          </p:nvPr>
        </p:nvGraphicFramePr>
        <p:xfrm>
          <a:off x="7753349" y="2168434"/>
          <a:ext cx="3801341" cy="34343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5735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8813468"/>
              </p:ext>
            </p:extLst>
          </p:nvPr>
        </p:nvGraphicFramePr>
        <p:xfrm>
          <a:off x="404949" y="1512916"/>
          <a:ext cx="5473336" cy="5122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24251"/>
                <a:gridCol w="849085"/>
              </a:tblGrid>
              <a:tr h="721894"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Total tràmits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178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Reconeixement Discapacitat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31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Revisió Discapacitat</a:t>
                      </a:r>
                      <a:endParaRPr kumimoji="0" lang="ca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5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Sol•licitud  PUA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Targeta Discapacitat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Targeta aparcament Discapacitat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25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Sol·licitud orientació serveis per discap. 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928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Reconeixement  Dependència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29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Revisió Dependència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20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Prestacions meritades no perceb.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Doc. complement. Dependència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12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Comunicació</a:t>
                      </a:r>
                      <a:r>
                        <a:rPr lang="ca-ES" baseline="0" noProof="0" dirty="0" smtClean="0"/>
                        <a:t> modif. dades Dependència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22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Sol·licitud  trasllat exp. Comunitat auton.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ítol 1"/>
          <p:cNvSpPr txBox="1">
            <a:spLocks/>
          </p:cNvSpPr>
          <p:nvPr/>
        </p:nvSpPr>
        <p:spPr>
          <a:xfrm>
            <a:off x="404949" y="465268"/>
            <a:ext cx="11351622" cy="10476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Sol·licituds    tramitades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4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71456870"/>
              </p:ext>
            </p:extLst>
          </p:nvPr>
        </p:nvGraphicFramePr>
        <p:xfrm>
          <a:off x="6681053" y="1512916"/>
          <a:ext cx="5075518" cy="5087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78684"/>
                <a:gridCol w="796834"/>
              </a:tblGrid>
              <a:tr h="698268">
                <a:tc>
                  <a:txBody>
                    <a:bodyPr/>
                    <a:lstStyle/>
                    <a:p>
                      <a:r>
                        <a:rPr lang="ca-ES" dirty="0" smtClean="0"/>
                        <a:t>Tràmits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Pensió no contributiva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Ajut lloguer titular PNC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Termalisme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898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Imserso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Títol família nombrosa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Renovació fam. nombrosa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Títol família monoparental</a:t>
                      </a:r>
                      <a:endParaRPr kumimoji="0" lang="ca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Prest. Econ. Acolliment menor</a:t>
                      </a:r>
                      <a:endParaRPr kumimoji="0" lang="ca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Medalla centenària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Recurs d’alçada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 smtClean="0">
                          <a:solidFill>
                            <a:schemeClr val="tx1"/>
                          </a:solidFill>
                        </a:rPr>
                        <a:t>PIRMI</a:t>
                      </a:r>
                      <a:endParaRPr lang="ca-ES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81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Full sol·licitud general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848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6"/>
            <a:ext cx="10906763" cy="162954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Projecte socioeducatiu ESPAI RAJOLER </a:t>
            </a:r>
            <a:r>
              <a:rPr lang="ca-ES" sz="3600" dirty="0" smtClean="0">
                <a:solidFill>
                  <a:schemeClr val="bg1"/>
                </a:solidFill>
              </a:rPr>
              <a:t>Nova creació octubre 2016</a:t>
            </a:r>
            <a:endParaRPr lang="ca-ES" sz="3600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6445771"/>
              </p:ext>
            </p:extLst>
          </p:nvPr>
        </p:nvGraphicFramePr>
        <p:xfrm>
          <a:off x="777237" y="2140341"/>
          <a:ext cx="4476406" cy="2027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5716"/>
                <a:gridCol w="1313410"/>
                <a:gridCol w="1097280"/>
              </a:tblGrid>
              <a:tr h="465512">
                <a:tc>
                  <a:txBody>
                    <a:bodyPr/>
                    <a:lstStyle/>
                    <a:p>
                      <a:r>
                        <a:rPr lang="es-ES" dirty="0" smtClean="0"/>
                        <a:t>EDATS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HOMES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DONES</a:t>
                      </a:r>
                      <a:endParaRPr lang="ca-E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De</a:t>
                      </a:r>
                      <a:r>
                        <a:rPr lang="ca-ES" baseline="0" noProof="0" dirty="0" smtClean="0"/>
                        <a:t> 3 a 6 anys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0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4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 smtClean="0"/>
                        <a:t>De</a:t>
                      </a:r>
                      <a:r>
                        <a:rPr lang="ca-ES" baseline="0" noProof="0" dirty="0" smtClean="0"/>
                        <a:t> 7 a 12 anys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4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5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 smtClean="0"/>
                        <a:t>De</a:t>
                      </a:r>
                      <a:r>
                        <a:rPr lang="ca-ES" baseline="0" noProof="0" dirty="0" smtClean="0"/>
                        <a:t> 13 a 16 anys</a:t>
                      </a:r>
                      <a:endParaRPr lang="ca-ES" noProof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6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3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TOTAL</a:t>
                      </a:r>
                      <a:r>
                        <a:rPr lang="es-ES" baseline="0" dirty="0" smtClean="0"/>
                        <a:t> 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10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10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549440219"/>
              </p:ext>
            </p:extLst>
          </p:nvPr>
        </p:nvGraphicFramePr>
        <p:xfrm>
          <a:off x="6498704" y="2094806"/>
          <a:ext cx="4856481" cy="3507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4303578"/>
              </p:ext>
            </p:extLst>
          </p:nvPr>
        </p:nvGraphicFramePr>
        <p:xfrm>
          <a:off x="777238" y="5529124"/>
          <a:ext cx="4952230" cy="38375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748463"/>
                <a:gridCol w="1203767"/>
              </a:tblGrid>
              <a:tr h="383752">
                <a:tc>
                  <a:txBody>
                    <a:bodyPr/>
                    <a:lstStyle/>
                    <a:p>
                      <a:r>
                        <a:rPr lang="es-ES" dirty="0" smtClean="0"/>
                        <a:t>COST</a:t>
                      </a:r>
                      <a:r>
                        <a:rPr lang="es-ES" baseline="0" dirty="0" smtClean="0"/>
                        <a:t> (octubre a desembre) </a:t>
                      </a:r>
                      <a:r>
                        <a:rPr lang="es-ES" dirty="0" smtClean="0"/>
                        <a:t>2016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b="1" dirty="0" smtClean="0"/>
                        <a:t>1.218,59€</a:t>
                      </a:r>
                      <a:endParaRPr lang="ca-E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06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126378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a-ES" dirty="0" smtClean="0">
                <a:solidFill>
                  <a:schemeClr val="bg1"/>
                </a:solidFill>
              </a:rPr>
              <a:t>Suport d’atenció social per a infants i adolescents en situació de risc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96224"/>
              </p:ext>
            </p:extLst>
          </p:nvPr>
        </p:nvGraphicFramePr>
        <p:xfrm>
          <a:off x="777237" y="2140341"/>
          <a:ext cx="4476406" cy="2027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5716"/>
                <a:gridCol w="1313410"/>
                <a:gridCol w="1097280"/>
              </a:tblGrid>
              <a:tr h="465512">
                <a:tc>
                  <a:txBody>
                    <a:bodyPr/>
                    <a:lstStyle/>
                    <a:p>
                      <a:r>
                        <a:rPr lang="es-ES" dirty="0" smtClean="0"/>
                        <a:t>EDATS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HOMES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DONES</a:t>
                      </a:r>
                      <a:endParaRPr lang="ca-E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De</a:t>
                      </a:r>
                      <a:r>
                        <a:rPr lang="ca-ES" baseline="0" noProof="0" dirty="0" smtClean="0"/>
                        <a:t> 3 a 6 anys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0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0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4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 smtClean="0"/>
                        <a:t>De</a:t>
                      </a:r>
                      <a:r>
                        <a:rPr lang="ca-ES" baseline="0" noProof="0" dirty="0" smtClean="0"/>
                        <a:t> 7 a 12 anys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0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 smtClean="0"/>
                        <a:t>De</a:t>
                      </a:r>
                      <a:r>
                        <a:rPr lang="ca-ES" baseline="0" noProof="0" dirty="0" smtClean="0"/>
                        <a:t> 13 a 16 anys</a:t>
                      </a:r>
                      <a:endParaRPr lang="ca-ES" noProof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3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dirty="0" smtClean="0"/>
                        <a:t>TOTAL</a:t>
                      </a:r>
                      <a:r>
                        <a:rPr lang="es-ES" baseline="0" dirty="0" smtClean="0"/>
                        <a:t> 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3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3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025520"/>
              </p:ext>
            </p:extLst>
          </p:nvPr>
        </p:nvGraphicFramePr>
        <p:xfrm>
          <a:off x="6647542" y="2094806"/>
          <a:ext cx="4907147" cy="3507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144907"/>
              </p:ext>
            </p:extLst>
          </p:nvPr>
        </p:nvGraphicFramePr>
        <p:xfrm>
          <a:off x="777238" y="5529124"/>
          <a:ext cx="4476405" cy="38375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03608"/>
                <a:gridCol w="1872797"/>
              </a:tblGrid>
              <a:tr h="383752">
                <a:tc>
                  <a:txBody>
                    <a:bodyPr/>
                    <a:lstStyle/>
                    <a:p>
                      <a:r>
                        <a:rPr lang="es-ES" dirty="0" smtClean="0"/>
                        <a:t>COST</a:t>
                      </a:r>
                      <a:r>
                        <a:rPr lang="es-ES" baseline="0" dirty="0" smtClean="0"/>
                        <a:t> TOTAL  </a:t>
                      </a:r>
                      <a:r>
                        <a:rPr lang="es-ES" dirty="0" smtClean="0"/>
                        <a:t>2016</a:t>
                      </a:r>
                      <a:endParaRPr lang="ca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b="1" dirty="0" smtClean="0"/>
                        <a:t>1.641€</a:t>
                      </a:r>
                      <a:endParaRPr lang="ca-ES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220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814401"/>
            <a:ext cx="9875520" cy="981147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Dependència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62366744"/>
              </p:ext>
            </p:extLst>
          </p:nvPr>
        </p:nvGraphicFramePr>
        <p:xfrm>
          <a:off x="1142998" y="2443943"/>
          <a:ext cx="6720842" cy="29593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2166"/>
                <a:gridCol w="1878676"/>
              </a:tblGrid>
              <a:tr h="515389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Tràmits dependència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265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Visites realitzades tècnic Dependència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77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87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noProof="0" dirty="0" err="1" smtClean="0"/>
                        <a:t>PIA’s</a:t>
                      </a:r>
                      <a:r>
                        <a:rPr lang="ca-ES" noProof="0" dirty="0" smtClean="0"/>
                        <a:t> tramitats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26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5513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Modificacions </a:t>
                      </a:r>
                      <a:r>
                        <a:rPr lang="ca-ES" noProof="0" dirty="0" err="1" smtClean="0"/>
                        <a:t>PIA’s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25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015">
                <a:tc>
                  <a:txBody>
                    <a:bodyPr/>
                    <a:lstStyle/>
                    <a:p>
                      <a:r>
                        <a:rPr lang="ca-ES" noProof="0" dirty="0" err="1" smtClean="0"/>
                        <a:t>PIA’s</a:t>
                      </a:r>
                      <a:r>
                        <a:rPr lang="ca-ES" noProof="0" dirty="0" smtClean="0"/>
                        <a:t> tancats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15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385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Desistiments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6240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8"/>
            <a:ext cx="9875520" cy="135636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SAD</a:t>
            </a:r>
          </a:p>
          <a:p>
            <a:r>
              <a:rPr lang="ca-ES" dirty="0" smtClean="0">
                <a:solidFill>
                  <a:schemeClr val="bg1"/>
                </a:solidFill>
              </a:rPr>
              <a:t>Servei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ca-ES" dirty="0" smtClean="0">
                <a:solidFill>
                  <a:schemeClr val="bg1"/>
                </a:solidFill>
              </a:rPr>
              <a:t>d’atenció</a:t>
            </a:r>
            <a:r>
              <a:rPr lang="es-ES" dirty="0" smtClean="0">
                <a:solidFill>
                  <a:schemeClr val="bg1"/>
                </a:solidFill>
              </a:rPr>
              <a:t> </a:t>
            </a:r>
            <a:r>
              <a:rPr lang="ca-ES" dirty="0" smtClean="0">
                <a:solidFill>
                  <a:schemeClr val="bg1"/>
                </a:solidFill>
              </a:rPr>
              <a:t>domiciliària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7673243"/>
              </p:ext>
            </p:extLst>
          </p:nvPr>
        </p:nvGraphicFramePr>
        <p:xfrm>
          <a:off x="1142998" y="2120402"/>
          <a:ext cx="3707971" cy="1455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607"/>
                <a:gridCol w="1572364"/>
              </a:tblGrid>
              <a:tr h="72189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Persones ateses SAD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34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Homes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7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smtClean="0"/>
                        <a:t>Dones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27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1050085196"/>
              </p:ext>
            </p:extLst>
          </p:nvPr>
        </p:nvGraphicFramePr>
        <p:xfrm>
          <a:off x="5791199" y="1937288"/>
          <a:ext cx="5336583" cy="4131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7363490"/>
              </p:ext>
            </p:extLst>
          </p:nvPr>
        </p:nvGraphicFramePr>
        <p:xfrm>
          <a:off x="1142998" y="4114665"/>
          <a:ext cx="3707972" cy="1455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9672"/>
                <a:gridCol w="1104150"/>
                <a:gridCol w="1104150"/>
              </a:tblGrid>
              <a:tr h="721894">
                <a:tc>
                  <a:txBody>
                    <a:bodyPr/>
                    <a:lstStyle/>
                    <a:p>
                      <a:pPr algn="l"/>
                      <a:r>
                        <a:rPr lang="ca-ES" dirty="0" smtClean="0"/>
                        <a:t>Serveis SAD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Atenció persona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ca-ES" noProof="0" dirty="0" smtClean="0"/>
                        <a:t>Atenció llar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Homes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smtClean="0"/>
                        <a:t>Dones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20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1911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7"/>
            <a:ext cx="9875520" cy="109752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>
                <a:solidFill>
                  <a:schemeClr val="bg1"/>
                </a:solidFill>
              </a:rPr>
              <a:t>Servei de </a:t>
            </a:r>
            <a:r>
              <a:rPr lang="ca-ES" dirty="0" smtClean="0">
                <a:solidFill>
                  <a:schemeClr val="bg1"/>
                </a:solidFill>
              </a:rPr>
              <a:t>Teleassistència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4496372"/>
              </p:ext>
            </p:extLst>
          </p:nvPr>
        </p:nvGraphicFramePr>
        <p:xfrm>
          <a:off x="1006055" y="2758805"/>
          <a:ext cx="4271214" cy="1747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607"/>
                <a:gridCol w="2135607"/>
              </a:tblGrid>
              <a:tr h="721894">
                <a:tc>
                  <a:txBody>
                    <a:bodyPr/>
                    <a:lstStyle/>
                    <a:p>
                      <a:r>
                        <a:rPr lang="ca-ES" dirty="0" smtClean="0"/>
                        <a:t>Persones</a:t>
                      </a:r>
                      <a:r>
                        <a:rPr lang="ca-ES" baseline="0" dirty="0" smtClean="0"/>
                        <a:t> amb servei de teleassistència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138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653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Homes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31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es-ES" dirty="0" smtClean="0"/>
                        <a:t>Dones 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107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2470677776"/>
              </p:ext>
            </p:extLst>
          </p:nvPr>
        </p:nvGraphicFramePr>
        <p:xfrm>
          <a:off x="5918661" y="1778924"/>
          <a:ext cx="5367648" cy="43926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293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8"/>
            <a:ext cx="9875520" cy="10476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Àpats</a:t>
            </a:r>
            <a:r>
              <a:rPr lang="es-ES" dirty="0" smtClean="0">
                <a:solidFill>
                  <a:schemeClr val="bg1"/>
                </a:solidFill>
              </a:rPr>
              <a:t> a </a:t>
            </a:r>
            <a:r>
              <a:rPr lang="ca-ES" dirty="0" smtClean="0">
                <a:solidFill>
                  <a:schemeClr val="bg1"/>
                </a:solidFill>
              </a:rPr>
              <a:t>domicili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2204901"/>
              </p:ext>
            </p:extLst>
          </p:nvPr>
        </p:nvGraphicFramePr>
        <p:xfrm>
          <a:off x="1142998" y="1828801"/>
          <a:ext cx="4271214" cy="21256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792"/>
                <a:gridCol w="2571422"/>
              </a:tblGrid>
              <a:tr h="1199905">
                <a:tc>
                  <a:txBody>
                    <a:bodyPr/>
                    <a:lstStyle/>
                    <a:p>
                      <a:r>
                        <a:rPr lang="ca-ES" dirty="0" smtClean="0"/>
                        <a:t>Persones</a:t>
                      </a:r>
                      <a:r>
                        <a:rPr lang="ca-ES" baseline="0" dirty="0" smtClean="0"/>
                        <a:t> beneficiàries àpats a domicili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18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9448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Homes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329">
                <a:tc>
                  <a:txBody>
                    <a:bodyPr/>
                    <a:lstStyle/>
                    <a:p>
                      <a:r>
                        <a:rPr lang="es-ES" dirty="0" smtClean="0"/>
                        <a:t>Dones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369257721"/>
              </p:ext>
            </p:extLst>
          </p:nvPr>
        </p:nvGraphicFramePr>
        <p:xfrm>
          <a:off x="6468910" y="1828801"/>
          <a:ext cx="4549608" cy="4305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073155"/>
              </p:ext>
            </p:extLst>
          </p:nvPr>
        </p:nvGraphicFramePr>
        <p:xfrm>
          <a:off x="1142998" y="4270368"/>
          <a:ext cx="4271214" cy="1603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296"/>
                <a:gridCol w="2224918"/>
              </a:tblGrid>
              <a:tr h="706213">
                <a:tc>
                  <a:txBody>
                    <a:bodyPr/>
                    <a:lstStyle/>
                    <a:p>
                      <a:r>
                        <a:rPr lang="ca-ES" dirty="0" smtClean="0"/>
                        <a:t>Àpats entregats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3009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353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Homes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1409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2872">
                <a:tc>
                  <a:txBody>
                    <a:bodyPr/>
                    <a:lstStyle/>
                    <a:p>
                      <a:r>
                        <a:rPr lang="es-ES" dirty="0" smtClean="0"/>
                        <a:t>Dones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1600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8581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8"/>
            <a:ext cx="9875520" cy="104764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6000" dirty="0" smtClean="0">
                <a:solidFill>
                  <a:prstClr val="white"/>
                </a:solidFill>
              </a:rPr>
              <a:t>Porta ’m</a:t>
            </a:r>
            <a:r>
              <a:rPr lang="es-ES" dirty="0" smtClean="0">
                <a:solidFill>
                  <a:srgbClr val="FF0000"/>
                </a:solidFill>
              </a:rPr>
              <a:t>   </a:t>
            </a:r>
            <a:r>
              <a:rPr lang="es-ES" sz="3600" dirty="0" smtClean="0">
                <a:solidFill>
                  <a:schemeClr val="bg1">
                    <a:lumMod val="95000"/>
                  </a:schemeClr>
                </a:solidFill>
              </a:rPr>
              <a:t>Nova </a:t>
            </a:r>
            <a:r>
              <a:rPr lang="ca-ES" sz="3600" dirty="0" smtClean="0">
                <a:solidFill>
                  <a:schemeClr val="bg1">
                    <a:lumMod val="95000"/>
                  </a:schemeClr>
                </a:solidFill>
              </a:rPr>
              <a:t>Creació</a:t>
            </a:r>
            <a:r>
              <a:rPr lang="es-ES" sz="3600" dirty="0" smtClean="0">
                <a:solidFill>
                  <a:schemeClr val="bg1">
                    <a:lumMod val="95000"/>
                  </a:schemeClr>
                </a:solidFill>
              </a:rPr>
              <a:t> octubre 2016</a:t>
            </a:r>
            <a:r>
              <a:rPr lang="es-ES" sz="2400" dirty="0" smtClean="0">
                <a:solidFill>
                  <a:schemeClr val="bg1">
                    <a:lumMod val="95000"/>
                  </a:schemeClr>
                </a:solidFill>
              </a:rPr>
              <a:t>. </a:t>
            </a:r>
            <a:endParaRPr lang="ca-ES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71680"/>
              </p:ext>
            </p:extLst>
          </p:nvPr>
        </p:nvGraphicFramePr>
        <p:xfrm>
          <a:off x="1142998" y="1639609"/>
          <a:ext cx="4271214" cy="16390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5607"/>
                <a:gridCol w="2135607"/>
              </a:tblGrid>
              <a:tr h="721894">
                <a:tc>
                  <a:txBody>
                    <a:bodyPr/>
                    <a:lstStyle/>
                    <a:p>
                      <a:r>
                        <a:rPr lang="ca-ES" dirty="0" smtClean="0"/>
                        <a:t>Persones</a:t>
                      </a:r>
                      <a:r>
                        <a:rPr lang="ca-ES" baseline="0" dirty="0" smtClean="0"/>
                        <a:t> beneficiàries 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32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4886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Homes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32262">
                <a:tc>
                  <a:txBody>
                    <a:bodyPr/>
                    <a:lstStyle/>
                    <a:p>
                      <a:r>
                        <a:rPr lang="es-ES" dirty="0" smtClean="0"/>
                        <a:t>Dones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3636678"/>
              </p:ext>
            </p:extLst>
          </p:nvPr>
        </p:nvGraphicFramePr>
        <p:xfrm>
          <a:off x="1142998" y="4378456"/>
          <a:ext cx="9875520" cy="19521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874"/>
                <a:gridCol w="1663246"/>
                <a:gridCol w="1725617"/>
                <a:gridCol w="1580083"/>
                <a:gridCol w="1538501"/>
                <a:gridCol w="1767199"/>
              </a:tblGrid>
              <a:tr h="721894"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Tipologia</a:t>
                      </a:r>
                      <a:r>
                        <a:rPr lang="es-ES" dirty="0" smtClean="0"/>
                        <a:t> </a:t>
                      </a:r>
                      <a:r>
                        <a:rPr lang="ca-ES" noProof="0" dirty="0" smtClean="0"/>
                        <a:t>serveis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CAP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COMERÇ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FARMÀCIA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PODÒLEG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CASAL</a:t>
                      </a:r>
                      <a:r>
                        <a:rPr lang="es-ES" baseline="0" dirty="0" smtClean="0"/>
                        <a:t> AVIS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OCTUBRE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41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3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58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26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NOVEMBRE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48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13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98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262"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DESEMBRE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27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12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69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5928615"/>
              </p:ext>
            </p:extLst>
          </p:nvPr>
        </p:nvGraphicFramePr>
        <p:xfrm>
          <a:off x="6080758" y="1656607"/>
          <a:ext cx="4937760" cy="23317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3955"/>
                <a:gridCol w="1480641"/>
                <a:gridCol w="1563164"/>
              </a:tblGrid>
              <a:tr h="658501">
                <a:tc>
                  <a:txBody>
                    <a:bodyPr/>
                    <a:lstStyle/>
                    <a:p>
                      <a:r>
                        <a:rPr lang="ca-ES" dirty="0" smtClean="0"/>
                        <a:t>Serveis realitzats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         221</a:t>
                      </a:r>
                      <a:endParaRPr kumimoji="0" lang="ca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ca-ES" dirty="0"/>
                    </a:p>
                  </a:txBody>
                  <a:tcPr/>
                </a:tc>
              </a:tr>
              <a:tr h="442306">
                <a:tc>
                  <a:txBody>
                    <a:bodyPr/>
                    <a:lstStyle/>
                    <a:p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Homes</a:t>
                      </a:r>
                      <a:endParaRPr kumimoji="0" lang="ca-ES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Dones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442306">
                <a:tc>
                  <a:txBody>
                    <a:bodyPr/>
                    <a:lstStyle/>
                    <a:p>
                      <a:r>
                        <a:rPr lang="es-ES" dirty="0" smtClean="0"/>
                        <a:t>Octubre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54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303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Novembre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10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88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4303">
                <a:tc>
                  <a:txBody>
                    <a:bodyPr/>
                    <a:lstStyle/>
                    <a:p>
                      <a:r>
                        <a:rPr lang="es-ES" dirty="0" smtClean="0"/>
                        <a:t>Desembre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4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61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060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142998" y="465268"/>
            <a:ext cx="9875520" cy="1213061"/>
          </a:xfrm>
          <a:solidFill>
            <a:schemeClr val="tx1">
              <a:lumMod val="50000"/>
              <a:lumOff val="50000"/>
            </a:schemeClr>
          </a:solidFill>
        </p:spPr>
        <p:txBody>
          <a:bodyPr/>
          <a:lstStyle/>
          <a:p>
            <a:r>
              <a:rPr lang="ca-ES" dirty="0" smtClean="0">
                <a:solidFill>
                  <a:schemeClr val="bg1"/>
                </a:solidFill>
              </a:rPr>
              <a:t>Persones ateses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4" name="Contenidor de contingu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0940537"/>
              </p:ext>
            </p:extLst>
          </p:nvPr>
        </p:nvGraphicFramePr>
        <p:xfrm>
          <a:off x="1158496" y="3140229"/>
          <a:ext cx="3243022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5666"/>
                <a:gridCol w="1109076"/>
                <a:gridCol w="208280"/>
              </a:tblGrid>
              <a:tr h="518113">
                <a:tc>
                  <a:txBody>
                    <a:bodyPr/>
                    <a:lstStyle/>
                    <a:p>
                      <a:r>
                        <a:rPr lang="ca-ES" dirty="0" smtClean="0"/>
                        <a:t>Nombre usuaris/àries ateses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ca-ES" dirty="0" smtClean="0"/>
                        <a:t>718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  <a:tr h="298996">
                <a:tc>
                  <a:txBody>
                    <a:bodyPr/>
                    <a:lstStyle/>
                    <a:p>
                      <a:r>
                        <a:rPr lang="ca-ES" dirty="0" smtClean="0"/>
                        <a:t>Dones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dirty="0" smtClean="0"/>
                        <a:t>413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8996">
                <a:tc>
                  <a:txBody>
                    <a:bodyPr/>
                    <a:lstStyle/>
                    <a:p>
                      <a:r>
                        <a:rPr lang="ca-ES" dirty="0" smtClean="0"/>
                        <a:t>Homes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r>
                        <a:rPr lang="ca-ES" dirty="0" smtClean="0"/>
                        <a:t>305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4 Gráfico" title="USUARIS/USUÀRIES ATESOS/ES"/>
          <p:cNvGraphicFramePr/>
          <p:nvPr>
            <p:extLst>
              <p:ext uri="{D42A27DB-BD31-4B8C-83A1-F6EECF244321}">
                <p14:modId xmlns:p14="http://schemas.microsoft.com/office/powerpoint/2010/main" val="1885012740"/>
              </p:ext>
            </p:extLst>
          </p:nvPr>
        </p:nvGraphicFramePr>
        <p:xfrm>
          <a:off x="4862286" y="1855420"/>
          <a:ext cx="6400800" cy="3863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QuadreDeText 2"/>
          <p:cNvSpPr txBox="1"/>
          <p:nvPr/>
        </p:nvSpPr>
        <p:spPr>
          <a:xfrm>
            <a:off x="1307939" y="5995686"/>
            <a:ext cx="9312164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b="1" dirty="0" smtClean="0"/>
              <a:t>El 10,18% de la població del municipi és atesa pels  Serveis Socials</a:t>
            </a:r>
            <a:endParaRPr lang="ca-ES" b="1" dirty="0"/>
          </a:p>
        </p:txBody>
      </p:sp>
    </p:spTree>
    <p:extLst>
      <p:ext uri="{BB962C8B-B14F-4D97-AF65-F5344CB8AC3E}">
        <p14:creationId xmlns:p14="http://schemas.microsoft.com/office/powerpoint/2010/main" val="166132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901337" y="465268"/>
            <a:ext cx="10450286" cy="96452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 smtClean="0">
                <a:solidFill>
                  <a:prstClr val="white"/>
                </a:solidFill>
              </a:rPr>
              <a:t>Visites / </a:t>
            </a:r>
            <a:r>
              <a:rPr lang="ca-ES" dirty="0" smtClean="0">
                <a:solidFill>
                  <a:prstClr val="white"/>
                </a:solidFill>
              </a:rPr>
              <a:t>trucades</a:t>
            </a:r>
            <a:r>
              <a:rPr lang="es-ES" dirty="0" smtClean="0">
                <a:solidFill>
                  <a:prstClr val="white"/>
                </a:solidFill>
              </a:rPr>
              <a:t>      Serveis Socials</a:t>
            </a:r>
            <a:endParaRPr lang="ca-ES" dirty="0">
              <a:solidFill>
                <a:prstClr val="white"/>
              </a:solidFill>
            </a:endParaRPr>
          </a:p>
        </p:txBody>
      </p:sp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850863634"/>
              </p:ext>
            </p:extLst>
          </p:nvPr>
        </p:nvGraphicFramePr>
        <p:xfrm>
          <a:off x="5525192" y="1837536"/>
          <a:ext cx="5904808" cy="41317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918274"/>
              </p:ext>
            </p:extLst>
          </p:nvPr>
        </p:nvGraphicFramePr>
        <p:xfrm>
          <a:off x="2129247" y="4612376"/>
          <a:ext cx="3143398" cy="1289705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796227"/>
                <a:gridCol w="1347171"/>
              </a:tblGrid>
              <a:tr h="370840">
                <a:tc>
                  <a:txBody>
                    <a:bodyPr/>
                    <a:lstStyle/>
                    <a:p>
                      <a:r>
                        <a:rPr lang="ca-ES" sz="1400" b="0" i="0" baseline="0" noProof="0" dirty="0" smtClean="0">
                          <a:solidFill>
                            <a:schemeClr val="tx1"/>
                          </a:solidFill>
                        </a:rPr>
                        <a:t>Servei</a:t>
                      </a:r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ca-ES" sz="1400" b="0" i="0" baseline="0" noProof="0" dirty="0" smtClean="0">
                          <a:solidFill>
                            <a:schemeClr val="tx1"/>
                          </a:solidFill>
                        </a:rPr>
                        <a:t>Orientació</a:t>
                      </a:r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 Jurídica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133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72534">
                <a:tc>
                  <a:txBody>
                    <a:bodyPr/>
                    <a:lstStyle/>
                    <a:p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SEOVT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135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99011">
                <a:tc>
                  <a:txBody>
                    <a:bodyPr/>
                    <a:lstStyle/>
                    <a:p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Serveis Socials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0" i="0" baseline="0" dirty="0" smtClean="0">
                          <a:solidFill>
                            <a:schemeClr val="tx1"/>
                          </a:solidFill>
                        </a:rPr>
                        <a:t>3393</a:t>
                      </a:r>
                      <a:endParaRPr lang="ca-ES" sz="1400" b="0" i="0" baseline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8" name="7 Conector recto de flecha"/>
          <p:cNvCxnSpPr/>
          <p:nvPr/>
        </p:nvCxnSpPr>
        <p:spPr>
          <a:xfrm>
            <a:off x="4415246" y="3866606"/>
            <a:ext cx="0" cy="7386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164177"/>
              </p:ext>
            </p:extLst>
          </p:nvPr>
        </p:nvGraphicFramePr>
        <p:xfrm>
          <a:off x="920930" y="1955887"/>
          <a:ext cx="3990704" cy="22396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4053"/>
                <a:gridCol w="966651"/>
              </a:tblGrid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Visites/trucades </a:t>
                      </a:r>
                    </a:p>
                    <a:p>
                      <a:r>
                        <a:rPr lang="ca-ES" noProof="0" dirty="0" smtClean="0"/>
                        <a:t>Oficines Serveis Socials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93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Trucades rebudes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3469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Trucades realitzades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1531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015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Recepció de visites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3661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182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6856518"/>
              </p:ext>
            </p:extLst>
          </p:nvPr>
        </p:nvGraphicFramePr>
        <p:xfrm>
          <a:off x="1022680" y="1323474"/>
          <a:ext cx="4596724" cy="45685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2164"/>
                <a:gridCol w="997527"/>
                <a:gridCol w="1197033"/>
              </a:tblGrid>
              <a:tr h="721894">
                <a:tc>
                  <a:txBody>
                    <a:bodyPr/>
                    <a:lstStyle/>
                    <a:p>
                      <a:r>
                        <a:rPr lang="ca-ES" dirty="0" smtClean="0"/>
                        <a:t>Problemàtiques ateses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280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% aprox. 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Aprenentatge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25   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4%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Discapacitats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34 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6%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Econòmiques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163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28%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Habitatge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25 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4%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Laborals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   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12%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928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Mancances socials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97  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17%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Salut i drogodependències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145  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25%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Sospita</a:t>
                      </a:r>
                      <a:r>
                        <a:rPr lang="ca-ES" baseline="0" noProof="0" dirty="0" smtClean="0"/>
                        <a:t> de maltractament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9 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2%</a:t>
                      </a:r>
                      <a:endParaRPr lang="ca-E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78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Altres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11  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dirty="0" smtClean="0">
                          <a:solidFill>
                            <a:schemeClr val="tx1"/>
                          </a:solidFill>
                        </a:rPr>
                        <a:t>2%</a:t>
                      </a:r>
                      <a:endParaRPr lang="ca-E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ítol 1"/>
          <p:cNvSpPr txBox="1">
            <a:spLocks/>
          </p:cNvSpPr>
          <p:nvPr/>
        </p:nvSpPr>
        <p:spPr>
          <a:xfrm>
            <a:off x="1031966" y="465268"/>
            <a:ext cx="10463348" cy="67818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Problemàtiques ateses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7" name="6 Gráfico"/>
          <p:cNvGraphicFramePr/>
          <p:nvPr>
            <p:extLst>
              <p:ext uri="{D42A27DB-BD31-4B8C-83A1-F6EECF244321}">
                <p14:modId xmlns:p14="http://schemas.microsoft.com/office/powerpoint/2010/main" val="1555324802"/>
              </p:ext>
            </p:extLst>
          </p:nvPr>
        </p:nvGraphicFramePr>
        <p:xfrm>
          <a:off x="5878286" y="1323475"/>
          <a:ext cx="6052457" cy="4568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7891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1142998" y="465268"/>
            <a:ext cx="9875520" cy="118065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Ajuts d’urgència social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59543"/>
              </p:ext>
            </p:extLst>
          </p:nvPr>
        </p:nvGraphicFramePr>
        <p:xfrm>
          <a:off x="1142998" y="2282459"/>
          <a:ext cx="4592786" cy="3303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0454"/>
                <a:gridCol w="1052295"/>
                <a:gridCol w="1330037"/>
              </a:tblGrid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Tipologia ajut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Nombre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Import</a:t>
                      </a:r>
                    </a:p>
                    <a:p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893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Alimentació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588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noProof="0" dirty="0" smtClean="0"/>
                        <a:t>29.661,91€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Habitatge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noProof="0" dirty="0" smtClean="0"/>
                        <a:t>853,52€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015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Subministraments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28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noProof="0" dirty="0" smtClean="0"/>
                        <a:t>5.994,64€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014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Atenció sanitària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noProof="0" dirty="0" smtClean="0"/>
                        <a:t>400€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2015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Atenció a menors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44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ca-ES" noProof="0" dirty="0" smtClean="0"/>
                        <a:t>11.519,15€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464116107"/>
              </p:ext>
            </p:extLst>
          </p:nvPr>
        </p:nvGraphicFramePr>
        <p:xfrm>
          <a:off x="6286500" y="2282459"/>
          <a:ext cx="5124450" cy="3303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215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6"/>
            <a:ext cx="10777453" cy="88139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Banc d’aliments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2728534"/>
              </p:ext>
            </p:extLst>
          </p:nvPr>
        </p:nvGraphicFramePr>
        <p:xfrm>
          <a:off x="777237" y="1346661"/>
          <a:ext cx="4656912" cy="48230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820"/>
                <a:gridCol w="1218408"/>
                <a:gridCol w="1047404"/>
                <a:gridCol w="1078280"/>
              </a:tblGrid>
              <a:tr h="433886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2016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noProof="0" dirty="0" smtClean="0"/>
                        <a:t>Beneficiaris</a:t>
                      </a:r>
                      <a:endParaRPr lang="ca-ES" sz="14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noProof="0" dirty="0" smtClean="0"/>
                        <a:t>Famílies</a:t>
                      </a:r>
                      <a:endParaRPr lang="ca-ES" sz="14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sz="1400" noProof="0" dirty="0" smtClean="0"/>
                        <a:t>Entregues</a:t>
                      </a:r>
                      <a:endParaRPr lang="ca-ES" sz="14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01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Gener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85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26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321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Febrer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85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26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01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Març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97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30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01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Abril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115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33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01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Maig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109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31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01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Juny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93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27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01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Juliol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87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25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01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Agost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91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27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01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Setembre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86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25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01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Octubre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90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27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01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Novembre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86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27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3801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Desembre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105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34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u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270159"/>
              </p:ext>
            </p:extLst>
          </p:nvPr>
        </p:nvGraphicFramePr>
        <p:xfrm>
          <a:off x="777237" y="6205604"/>
          <a:ext cx="4669974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0533"/>
                <a:gridCol w="1234770"/>
                <a:gridCol w="1081990"/>
                <a:gridCol w="1182681"/>
              </a:tblGrid>
              <a:tr h="197878">
                <a:tc>
                  <a:txBody>
                    <a:bodyPr/>
                    <a:lstStyle/>
                    <a:p>
                      <a:r>
                        <a:rPr lang="es-ES" dirty="0" smtClean="0"/>
                        <a:t>TOTAL</a:t>
                      </a:r>
                      <a:endParaRPr lang="ca-E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1129 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338</a:t>
                      </a:r>
                      <a:endParaRPr lang="ca-E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dirty="0" smtClean="0"/>
                        <a:t>23</a:t>
                      </a:r>
                      <a:endParaRPr lang="ca-E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1845852"/>
              </p:ext>
            </p:extLst>
          </p:nvPr>
        </p:nvGraphicFramePr>
        <p:xfrm>
          <a:off x="5839097" y="1634044"/>
          <a:ext cx="5878286" cy="4858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982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6"/>
            <a:ext cx="10777453" cy="119727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Targeta moneder social</a:t>
            </a:r>
            <a:endParaRPr lang="ca-ES" dirty="0">
              <a:solidFill>
                <a:schemeClr val="bg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777237" y="1662545"/>
            <a:ext cx="75022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a-ES" dirty="0"/>
          </a:p>
        </p:txBody>
      </p:sp>
      <p:sp>
        <p:nvSpPr>
          <p:cNvPr id="6" name="5 CuadroTexto"/>
          <p:cNvSpPr txBox="1"/>
          <p:nvPr/>
        </p:nvSpPr>
        <p:spPr>
          <a:xfrm>
            <a:off x="777237" y="2080106"/>
            <a:ext cx="64382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400" dirty="0" smtClean="0"/>
              <a:t>Inici maig 2015</a:t>
            </a:r>
            <a:endParaRPr lang="ca-ES" sz="2400" dirty="0"/>
          </a:p>
        </p:txBody>
      </p:sp>
      <p:sp>
        <p:nvSpPr>
          <p:cNvPr id="7" name="6 CuadroTexto"/>
          <p:cNvSpPr txBox="1"/>
          <p:nvPr/>
        </p:nvSpPr>
        <p:spPr>
          <a:xfrm>
            <a:off x="777236" y="2755978"/>
            <a:ext cx="8599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a-ES" sz="2400" dirty="0" smtClean="0"/>
              <a:t>Targeta de prepagament per la compra d’aliments frescos </a:t>
            </a:r>
            <a:endParaRPr lang="ca-ES" sz="2400" dirty="0"/>
          </a:p>
        </p:txBody>
      </p:sp>
      <p:graphicFrame>
        <p:nvGraphicFramePr>
          <p:cNvPr id="8" name="4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6265263"/>
              </p:ext>
            </p:extLst>
          </p:nvPr>
        </p:nvGraphicFramePr>
        <p:xfrm>
          <a:off x="1400691" y="3657601"/>
          <a:ext cx="8341825" cy="1321723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6396647"/>
                <a:gridCol w="1945178"/>
              </a:tblGrid>
              <a:tr h="49876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2400" b="0" noProof="0" dirty="0" smtClean="0"/>
                        <a:t>Targetes disponibles</a:t>
                      </a:r>
                      <a:endParaRPr lang="ca-ES" sz="2400" b="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b="0" smtClean="0"/>
                        <a:t>40</a:t>
                      </a:r>
                      <a:endParaRPr lang="ca-ES" sz="2400" b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65513">
                <a:tc>
                  <a:txBody>
                    <a:bodyPr/>
                    <a:lstStyle/>
                    <a:p>
                      <a:r>
                        <a:rPr lang="ca-ES" sz="2400" noProof="0" dirty="0" smtClean="0"/>
                        <a:t>Nombre de famílies o unipersonals que han fet ús</a:t>
                      </a:r>
                      <a:endParaRPr lang="ca-ES" sz="2400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smtClean="0"/>
                        <a:t>38</a:t>
                      </a:r>
                      <a:endParaRPr lang="ca-E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223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121390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Ajuts material/sortides escolars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2061884"/>
              </p:ext>
            </p:extLst>
          </p:nvPr>
        </p:nvGraphicFramePr>
        <p:xfrm>
          <a:off x="777237" y="2057215"/>
          <a:ext cx="6224454" cy="23197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3346"/>
                <a:gridCol w="1515291"/>
                <a:gridCol w="1201783"/>
                <a:gridCol w="1254034"/>
              </a:tblGrid>
              <a:tr h="465512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Centre escolar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Sol·licituds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Aprovats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Denegats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La Sagrera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64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49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15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Ronçana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59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55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4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IES Vall Tenes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64</a:t>
                      </a:r>
                      <a:endParaRPr lang="ca-ES" noProof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54</a:t>
                      </a:r>
                      <a:endParaRPr lang="ca-ES" noProof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10</a:t>
                      </a:r>
                      <a:endParaRPr lang="ca-ES" noProof="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No compleixen </a:t>
                      </a:r>
                      <a:r>
                        <a:rPr lang="ca-ES" noProof="0" dirty="0" err="1" smtClean="0"/>
                        <a:t>req</a:t>
                      </a:r>
                      <a:r>
                        <a:rPr lang="ca-ES" noProof="0" dirty="0" smtClean="0"/>
                        <a:t>.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b="1" noProof="0" dirty="0" smtClean="0"/>
                        <a:t>Totals</a:t>
                      </a:r>
                      <a:endParaRPr lang="ca-ES" b="1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 smtClean="0"/>
                        <a:t>187</a:t>
                      </a:r>
                      <a:endParaRPr lang="ca-ES" b="1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 smtClean="0"/>
                        <a:t>158</a:t>
                      </a:r>
                      <a:endParaRPr lang="ca-ES" b="1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 smtClean="0"/>
                        <a:t>29</a:t>
                      </a:r>
                      <a:endParaRPr lang="ca-ES" b="1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7 Gráfico"/>
          <p:cNvGraphicFramePr/>
          <p:nvPr>
            <p:extLst>
              <p:ext uri="{D42A27DB-BD31-4B8C-83A1-F6EECF244321}">
                <p14:modId xmlns:p14="http://schemas.microsoft.com/office/powerpoint/2010/main" val="199328544"/>
              </p:ext>
            </p:extLst>
          </p:nvPr>
        </p:nvGraphicFramePr>
        <p:xfrm>
          <a:off x="7372350" y="1679171"/>
          <a:ext cx="4065962" cy="4442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889710"/>
              </p:ext>
            </p:extLst>
          </p:nvPr>
        </p:nvGraphicFramePr>
        <p:xfrm>
          <a:off x="777237" y="5220393"/>
          <a:ext cx="5573687" cy="947651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794763"/>
                <a:gridCol w="1778924"/>
              </a:tblGrid>
              <a:tr h="49199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Import ajuts sortides escolars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b="1" dirty="0" smtClean="0"/>
                        <a:t>10.749€</a:t>
                      </a:r>
                      <a:endParaRPr lang="ca-E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5661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Import ajuts material escolar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b="1" dirty="0" smtClean="0"/>
                        <a:t>10.600€</a:t>
                      </a:r>
                      <a:endParaRPr lang="ca-E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0451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 txBox="1">
            <a:spLocks/>
          </p:cNvSpPr>
          <p:nvPr/>
        </p:nvSpPr>
        <p:spPr>
          <a:xfrm>
            <a:off x="777237" y="465267"/>
            <a:ext cx="10777453" cy="126378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a-ES" dirty="0" smtClean="0">
                <a:solidFill>
                  <a:schemeClr val="bg1"/>
                </a:solidFill>
              </a:rPr>
              <a:t>Ajuts menjador escolar</a:t>
            </a:r>
            <a:endParaRPr lang="ca-ES" dirty="0">
              <a:solidFill>
                <a:schemeClr val="bg1"/>
              </a:solidFill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176109"/>
              </p:ext>
            </p:extLst>
          </p:nvPr>
        </p:nvGraphicFramePr>
        <p:xfrm>
          <a:off x="777237" y="2140341"/>
          <a:ext cx="5606937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5716"/>
                <a:gridCol w="1313410"/>
                <a:gridCol w="1097280"/>
                <a:gridCol w="1130531"/>
              </a:tblGrid>
              <a:tr h="465512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Centre escolar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sz="1600" noProof="0" dirty="0" smtClean="0"/>
                        <a:t>Sol·licituds</a:t>
                      </a:r>
                    </a:p>
                    <a:p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sz="1600" noProof="0" dirty="0" smtClean="0"/>
                        <a:t>Aprovats</a:t>
                      </a:r>
                      <a:endParaRPr lang="ca-ES" sz="1600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a-ES" sz="1600" noProof="0" dirty="0" smtClean="0"/>
                        <a:t>Denegats</a:t>
                      </a:r>
                      <a:endParaRPr lang="ca-ES" sz="1600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La Sagrera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69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35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29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Ronçana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40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32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7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Altres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Ren/</a:t>
                      </a:r>
                      <a:r>
                        <a:rPr lang="ca-ES" noProof="0" dirty="0" err="1" smtClean="0"/>
                        <a:t>Rev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Trasllat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noProof="0" dirty="0" smtClean="0"/>
                        <a:t>2</a:t>
                      </a:r>
                      <a:endParaRPr lang="ca-ES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a-ES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a-ES" b="1" noProof="0" dirty="0" smtClean="0"/>
                        <a:t>Totals</a:t>
                      </a:r>
                      <a:endParaRPr lang="ca-ES" b="1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 smtClean="0"/>
                        <a:t>111</a:t>
                      </a:r>
                      <a:endParaRPr lang="ca-ES" b="1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 smtClean="0"/>
                        <a:t>73</a:t>
                      </a:r>
                      <a:endParaRPr lang="ca-ES" b="1" noProof="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a-ES" b="1" noProof="0" dirty="0" smtClean="0"/>
                        <a:t>38</a:t>
                      </a:r>
                      <a:endParaRPr lang="ca-ES" b="1" noProof="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3 Gráfico"/>
          <p:cNvGraphicFramePr/>
          <p:nvPr>
            <p:extLst>
              <p:ext uri="{D42A27DB-BD31-4B8C-83A1-F6EECF244321}">
                <p14:modId xmlns:p14="http://schemas.microsoft.com/office/powerpoint/2010/main" val="3728025540"/>
              </p:ext>
            </p:extLst>
          </p:nvPr>
        </p:nvGraphicFramePr>
        <p:xfrm>
          <a:off x="6743700" y="2094806"/>
          <a:ext cx="4611485" cy="3507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8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0931861"/>
              </p:ext>
            </p:extLst>
          </p:nvPr>
        </p:nvGraphicFramePr>
        <p:xfrm>
          <a:off x="777237" y="5529124"/>
          <a:ext cx="5573687" cy="38375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794763"/>
                <a:gridCol w="1778924"/>
              </a:tblGrid>
              <a:tr h="383752">
                <a:tc>
                  <a:txBody>
                    <a:bodyPr/>
                    <a:lstStyle/>
                    <a:p>
                      <a:r>
                        <a:rPr lang="ca-ES" noProof="0" dirty="0" smtClean="0"/>
                        <a:t>Import ajuts menjador</a:t>
                      </a:r>
                      <a:endParaRPr lang="ca-ES" noProof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s-ES" b="1" dirty="0" smtClean="0"/>
                        <a:t>32.560€</a:t>
                      </a:r>
                      <a:endParaRPr lang="ca-ES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4774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2539</TotalTime>
  <Words>740</Words>
  <Application>Microsoft Office PowerPoint</Application>
  <PresentationFormat>Personalizado</PresentationFormat>
  <Paragraphs>445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Claridad</vt:lpstr>
      <vt:lpstr>MEMÒRIA 2016</vt:lpstr>
      <vt:lpstr>Persones ateses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MÈMORIA 2015</dc:title>
  <dc:creator>Montse Iglesias</dc:creator>
  <cp:lastModifiedBy>Marta Santos</cp:lastModifiedBy>
  <cp:revision>126</cp:revision>
  <cp:lastPrinted>2017-03-14T10:53:18Z</cp:lastPrinted>
  <dcterms:created xsi:type="dcterms:W3CDTF">2016-04-22T11:12:21Z</dcterms:created>
  <dcterms:modified xsi:type="dcterms:W3CDTF">2017-03-31T10:07:54Z</dcterms:modified>
</cp:coreProperties>
</file>