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73" r:id="rId4"/>
    <p:sldId id="258" r:id="rId5"/>
    <p:sldId id="276" r:id="rId6"/>
    <p:sldId id="277" r:id="rId7"/>
    <p:sldId id="278" r:id="rId8"/>
    <p:sldId id="274" r:id="rId9"/>
    <p:sldId id="275" r:id="rId10"/>
    <p:sldId id="279" r:id="rId11"/>
    <p:sldId id="280" r:id="rId12"/>
    <p:sldId id="259" r:id="rId13"/>
    <p:sldId id="260" r:id="rId14"/>
    <p:sldId id="261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12" autoAdjust="0"/>
    <p:restoredTop sz="94660" autoAdjust="0"/>
  </p:normalViewPr>
  <p:slideViewPr>
    <p:cSldViewPr snapToGrid="0">
      <p:cViewPr varScale="1">
        <p:scale>
          <a:sx n="83" d="100"/>
          <a:sy n="83" d="100"/>
        </p:scale>
        <p:origin x="114" y="2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Hoja_de_c_lculo_de_Microsoft_Excel5.xlsx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PERSONES ATESES</a:t>
            </a:r>
            <a:endParaRPr lang="en-US" dirty="0"/>
          </a:p>
        </c:rich>
      </c:tx>
      <c:layout>
        <c:manualLayout>
          <c:xMode val="edge"/>
          <c:yMode val="edge"/>
          <c:x val="0.28173995745418273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explosion val="1"/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587</c:v>
                </c:pt>
                <c:pt idx="1">
                  <c:v>544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2268146719470694"/>
          <c:y val="0.31154196688536551"/>
          <c:w val="0.15356925020843085"/>
          <c:h val="0.434488112466936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ÀPATS A DOMICILI</a:t>
            </a:r>
            <a:endParaRPr lang="en-US" dirty="0"/>
          </a:p>
        </c:rich>
      </c:tx>
      <c:layout>
        <c:manualLayout>
          <c:xMode val="edge"/>
          <c:yMode val="edge"/>
          <c:x val="0.16225480350532864"/>
          <c:y val="1.30657360844766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9339783140208653"/>
          <c:y val="0.37501872412572734"/>
          <c:w val="0.20660216859791355"/>
          <c:h val="0.2535296005794190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VISITES / TRUCADES  SERVEIS SOCIALS</a:t>
            </a:r>
            <a:endParaRPr lang="en-US" dirty="0"/>
          </a:p>
        </c:rich>
      </c:tx>
      <c:layout>
        <c:manualLayout>
          <c:xMode val="edge"/>
          <c:yMode val="edge"/>
          <c:x val="0.10415372533323289"/>
          <c:y val="1.961676491345601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Trucades rebudes</c:v>
                </c:pt>
                <c:pt idx="1">
                  <c:v>Trucades realitzades</c:v>
                </c:pt>
                <c:pt idx="2">
                  <c:v>Recepció de visites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3009</c:v>
                </c:pt>
                <c:pt idx="1">
                  <c:v>1497</c:v>
                </c:pt>
                <c:pt idx="2">
                  <c:v>3384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677831676186804"/>
          <c:y val="0.13858000877105514"/>
          <c:w val="0.32894288348930395"/>
          <c:h val="0.7454782112856178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PROBLEMÀTIQUES ATESES</a:t>
            </a:r>
            <a:endParaRPr lang="en-US" dirty="0"/>
          </a:p>
        </c:rich>
      </c:tx>
      <c:layout>
        <c:manualLayout>
          <c:xMode val="edge"/>
          <c:yMode val="edge"/>
          <c:x val="6.1983199565763862E-2"/>
          <c:y val="5.2453476638584469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Hoja1!$A$2:$A$10</c:f>
              <c:strCache>
                <c:ptCount val="9"/>
                <c:pt idx="0">
                  <c:v>Aprenentatge</c:v>
                </c:pt>
                <c:pt idx="1">
                  <c:v>Discapacitats</c:v>
                </c:pt>
                <c:pt idx="2">
                  <c:v>Econòmiques</c:v>
                </c:pt>
                <c:pt idx="3">
                  <c:v>Habitatge</c:v>
                </c:pt>
                <c:pt idx="4">
                  <c:v>Laborals</c:v>
                </c:pt>
                <c:pt idx="5">
                  <c:v>Mancances socials</c:v>
                </c:pt>
                <c:pt idx="6">
                  <c:v>Salut i drogodependència</c:v>
                </c:pt>
                <c:pt idx="7">
                  <c:v>Sospita de maltractament</c:v>
                </c:pt>
                <c:pt idx="8">
                  <c:v>Altres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25</c:v>
                </c:pt>
                <c:pt idx="1">
                  <c:v>34</c:v>
                </c:pt>
                <c:pt idx="2">
                  <c:v>163</c:v>
                </c:pt>
                <c:pt idx="3">
                  <c:v>25</c:v>
                </c:pt>
                <c:pt idx="4">
                  <c:v>71</c:v>
                </c:pt>
                <c:pt idx="5">
                  <c:v>97</c:v>
                </c:pt>
                <c:pt idx="6">
                  <c:v>145</c:v>
                </c:pt>
                <c:pt idx="7">
                  <c:v>9</c:v>
                </c:pt>
                <c:pt idx="8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9544107046854198"/>
          <c:y val="2.5212963180250156E-4"/>
          <c:w val="0.3004483158297791"/>
          <c:h val="0.99974787036819746"/>
        </c:manualLayout>
      </c:layout>
      <c:overlay val="0"/>
      <c:txPr>
        <a:bodyPr/>
        <a:lstStyle/>
        <a:p>
          <a:pPr>
            <a:defRPr sz="14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AJUTS D’URGÈNCIA SOCIAL</a:t>
            </a:r>
            <a:endParaRPr lang="en-US" dirty="0"/>
          </a:p>
        </c:rich>
      </c:tx>
      <c:layout>
        <c:manualLayout>
          <c:xMode val="edge"/>
          <c:yMode val="edge"/>
          <c:x val="0.146928537951975"/>
          <c:y val="1.467682402956715E-3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cat>
            <c:strRef>
              <c:f>Hoja1!$A$2:$A$6</c:f>
              <c:strCache>
                <c:ptCount val="5"/>
                <c:pt idx="0">
                  <c:v>Alimentació</c:v>
                </c:pt>
                <c:pt idx="1">
                  <c:v>Habitatge</c:v>
                </c:pt>
                <c:pt idx="2">
                  <c:v>Subministranment</c:v>
                </c:pt>
                <c:pt idx="3">
                  <c:v>Atenció Sanitària</c:v>
                </c:pt>
                <c:pt idx="4">
                  <c:v>Atenció a menors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367</c:v>
                </c:pt>
                <c:pt idx="1">
                  <c:v>7</c:v>
                </c:pt>
                <c:pt idx="2">
                  <c:v>19</c:v>
                </c:pt>
                <c:pt idx="3">
                  <c:v>5</c:v>
                </c:pt>
                <c:pt idx="4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060060938785009"/>
          <c:y val="0.3223342253303898"/>
          <c:w val="0.33952702620322234"/>
          <c:h val="0.477519695311625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6937185971953E-2"/>
          <c:y val="8.7671232876712329E-2"/>
          <c:w val="0.79716103293871343"/>
          <c:h val="0.72328767123287674"/>
        </c:manualLayout>
      </c:layout>
      <c:lineChart>
        <c:grouping val="stacked"/>
        <c:varyColors val="0"/>
        <c:ser>
          <c:idx val="0"/>
          <c:order val="0"/>
          <c:tx>
            <c:strRef>
              <c:f>'PERSONES BENEFICIÀRIES'!$B$5</c:f>
              <c:strCache>
                <c:ptCount val="1"/>
                <c:pt idx="0">
                  <c:v>2009</c:v>
                </c:pt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BENEFICIÀRIES'!$B$6:$B$17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35</c:v>
                </c:pt>
                <c:pt idx="4">
                  <c:v>54</c:v>
                </c:pt>
                <c:pt idx="5">
                  <c:v>62</c:v>
                </c:pt>
                <c:pt idx="6">
                  <c:v>56</c:v>
                </c:pt>
                <c:pt idx="7">
                  <c:v>62</c:v>
                </c:pt>
                <c:pt idx="8">
                  <c:v>62</c:v>
                </c:pt>
                <c:pt idx="9">
                  <c:v>64</c:v>
                </c:pt>
                <c:pt idx="10">
                  <c:v>74</c:v>
                </c:pt>
                <c:pt idx="11">
                  <c:v>103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'PERSONES BENEFICIÀRIES'!$C$5</c:f>
              <c:strCache>
                <c:ptCount val="1"/>
                <c:pt idx="0">
                  <c:v>2010</c:v>
                </c:pt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BENEFICIÀRIES'!$C$6:$C$17</c:f>
              <c:numCache>
                <c:formatCode>General</c:formatCode>
                <c:ptCount val="12"/>
                <c:pt idx="0">
                  <c:v>64</c:v>
                </c:pt>
                <c:pt idx="1">
                  <c:v>65</c:v>
                </c:pt>
                <c:pt idx="2">
                  <c:v>69</c:v>
                </c:pt>
                <c:pt idx="3">
                  <c:v>74</c:v>
                </c:pt>
                <c:pt idx="4">
                  <c:v>61</c:v>
                </c:pt>
                <c:pt idx="5">
                  <c:v>80</c:v>
                </c:pt>
                <c:pt idx="6">
                  <c:v>54</c:v>
                </c:pt>
                <c:pt idx="7">
                  <c:v>61</c:v>
                </c:pt>
                <c:pt idx="8">
                  <c:v>46</c:v>
                </c:pt>
                <c:pt idx="9">
                  <c:v>63</c:v>
                </c:pt>
                <c:pt idx="10">
                  <c:v>66</c:v>
                </c:pt>
                <c:pt idx="11">
                  <c:v>109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'PERSONES BENEFICIÀRIES'!$D$5</c:f>
              <c:strCache>
                <c:ptCount val="1"/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BENEFICIÀRIES'!$D$6:$D$17</c:f>
            </c:numRef>
          </c:val>
          <c:smooth val="0"/>
        </c:ser>
        <c:ser>
          <c:idx val="3"/>
          <c:order val="3"/>
          <c:tx>
            <c:strRef>
              <c:f>'PERSONES BENEFICIÀRIES'!$E$5</c:f>
              <c:strCache>
                <c:ptCount val="1"/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BENEFICIÀRIES'!$E$6:$E$17</c:f>
            </c:numRef>
          </c:val>
          <c:smooth val="0"/>
        </c:ser>
        <c:ser>
          <c:idx val="7"/>
          <c:order val="4"/>
          <c:tx>
            <c:strRef>
              <c:f>'PERSONES BENEFICIÀRIES'!$F$5</c:f>
              <c:strCache>
                <c:ptCount val="1"/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BENEFICIÀRIES'!$F$6:$F$17</c:f>
            </c:numRef>
          </c:val>
          <c:smooth val="0"/>
        </c:ser>
        <c:ser>
          <c:idx val="8"/>
          <c:order val="5"/>
          <c:tx>
            <c:strRef>
              <c:f>'PERSONES BENEFICIÀRIES'!$G$5</c:f>
              <c:strCache>
                <c:ptCount val="1"/>
                <c:pt idx="0">
                  <c:v>2011</c:v>
                </c:pt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BENEFICIÀRIES'!$G$6:$G$17</c:f>
              <c:numCache>
                <c:formatCode>General</c:formatCode>
                <c:ptCount val="12"/>
                <c:pt idx="0">
                  <c:v>64</c:v>
                </c:pt>
                <c:pt idx="1">
                  <c:v>62</c:v>
                </c:pt>
                <c:pt idx="2">
                  <c:v>81</c:v>
                </c:pt>
                <c:pt idx="3">
                  <c:v>71</c:v>
                </c:pt>
                <c:pt idx="4">
                  <c:v>90</c:v>
                </c:pt>
                <c:pt idx="5">
                  <c:v>69</c:v>
                </c:pt>
                <c:pt idx="6">
                  <c:v>66</c:v>
                </c:pt>
                <c:pt idx="7">
                  <c:v>69</c:v>
                </c:pt>
                <c:pt idx="8">
                  <c:v>44</c:v>
                </c:pt>
                <c:pt idx="9">
                  <c:v>54</c:v>
                </c:pt>
                <c:pt idx="10">
                  <c:v>78</c:v>
                </c:pt>
                <c:pt idx="11">
                  <c:v>99</c:v>
                </c:pt>
              </c:numCache>
            </c:numRef>
          </c:val>
          <c:smooth val="0"/>
        </c:ser>
        <c:ser>
          <c:idx val="4"/>
          <c:order val="6"/>
          <c:tx>
            <c:strRef>
              <c:f>'PERSONES BENEFICIÀRIES'!$H$5</c:f>
              <c:strCache>
                <c:ptCount val="1"/>
                <c:pt idx="0">
                  <c:v>2012</c:v>
                </c:pt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BENEFICIÀRIES'!$H$6:$H$17</c:f>
              <c:numCache>
                <c:formatCode>General</c:formatCode>
                <c:ptCount val="12"/>
                <c:pt idx="0">
                  <c:v>82</c:v>
                </c:pt>
                <c:pt idx="1">
                  <c:v>79</c:v>
                </c:pt>
                <c:pt idx="2">
                  <c:v>85</c:v>
                </c:pt>
                <c:pt idx="3">
                  <c:v>85</c:v>
                </c:pt>
                <c:pt idx="4">
                  <c:v>78</c:v>
                </c:pt>
                <c:pt idx="5">
                  <c:v>86</c:v>
                </c:pt>
                <c:pt idx="6">
                  <c:v>119</c:v>
                </c:pt>
                <c:pt idx="7">
                  <c:v>103</c:v>
                </c:pt>
                <c:pt idx="8">
                  <c:v>91</c:v>
                </c:pt>
                <c:pt idx="9">
                  <c:v>95</c:v>
                </c:pt>
                <c:pt idx="10">
                  <c:v>104</c:v>
                </c:pt>
                <c:pt idx="11">
                  <c:v>116</c:v>
                </c:pt>
              </c:numCache>
            </c:numRef>
          </c:val>
          <c:smooth val="0"/>
        </c:ser>
        <c:ser>
          <c:idx val="5"/>
          <c:order val="7"/>
          <c:tx>
            <c:strRef>
              <c:f>'PERSONES BENEFICIÀRIES'!$I$5</c:f>
              <c:strCache>
                <c:ptCount val="1"/>
                <c:pt idx="0">
                  <c:v>2013</c:v>
                </c:pt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BENEFICIÀRIES'!$I$6:$I$17</c:f>
              <c:numCache>
                <c:formatCode>General</c:formatCode>
                <c:ptCount val="12"/>
                <c:pt idx="0">
                  <c:v>86</c:v>
                </c:pt>
                <c:pt idx="1">
                  <c:v>96</c:v>
                </c:pt>
                <c:pt idx="2">
                  <c:v>89</c:v>
                </c:pt>
                <c:pt idx="3">
                  <c:v>87</c:v>
                </c:pt>
                <c:pt idx="4">
                  <c:v>109</c:v>
                </c:pt>
                <c:pt idx="5">
                  <c:v>113</c:v>
                </c:pt>
                <c:pt idx="6">
                  <c:v>105</c:v>
                </c:pt>
                <c:pt idx="7">
                  <c:v>105</c:v>
                </c:pt>
                <c:pt idx="8">
                  <c:v>93</c:v>
                </c:pt>
                <c:pt idx="9">
                  <c:v>84</c:v>
                </c:pt>
                <c:pt idx="10">
                  <c:v>123</c:v>
                </c:pt>
                <c:pt idx="11">
                  <c:v>158</c:v>
                </c:pt>
              </c:numCache>
            </c:numRef>
          </c:val>
          <c:smooth val="0"/>
        </c:ser>
        <c:ser>
          <c:idx val="6"/>
          <c:order val="8"/>
          <c:tx>
            <c:strRef>
              <c:f>'PERSONES BENEFICIÀRIES'!$J$5</c:f>
              <c:strCache>
                <c:ptCount val="1"/>
                <c:pt idx="0">
                  <c:v>2014</c:v>
                </c:pt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BENEFICIÀRIES'!$J$6:$J$17</c:f>
              <c:numCache>
                <c:formatCode>General</c:formatCode>
                <c:ptCount val="12"/>
                <c:pt idx="0">
                  <c:v>88</c:v>
                </c:pt>
                <c:pt idx="1">
                  <c:v>104</c:v>
                </c:pt>
                <c:pt idx="2">
                  <c:v>113</c:v>
                </c:pt>
                <c:pt idx="3">
                  <c:v>115</c:v>
                </c:pt>
                <c:pt idx="4">
                  <c:v>84</c:v>
                </c:pt>
                <c:pt idx="5">
                  <c:v>95</c:v>
                </c:pt>
                <c:pt idx="6">
                  <c:v>110</c:v>
                </c:pt>
                <c:pt idx="7">
                  <c:v>104</c:v>
                </c:pt>
                <c:pt idx="8">
                  <c:v>105</c:v>
                </c:pt>
                <c:pt idx="9">
                  <c:v>105</c:v>
                </c:pt>
                <c:pt idx="10">
                  <c:v>154</c:v>
                </c:pt>
                <c:pt idx="11">
                  <c:v>145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'PERSONES BENEFICIÀRIES'!$K$5</c:f>
              <c:strCache>
                <c:ptCount val="1"/>
                <c:pt idx="0">
                  <c:v>2015</c:v>
                </c:pt>
              </c:strCache>
            </c:strRef>
          </c:tx>
          <c:marker>
            <c:symbol val="none"/>
          </c:marker>
          <c:cat>
            <c:strRef>
              <c:f>'PERSONES BENEFICIÀRIES'!$A$6:$A$17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BENEFICIÀRIES'!$K$6:$K$17</c:f>
              <c:numCache>
                <c:formatCode>General</c:formatCode>
                <c:ptCount val="12"/>
                <c:pt idx="0">
                  <c:v>105</c:v>
                </c:pt>
                <c:pt idx="1">
                  <c:v>97</c:v>
                </c:pt>
                <c:pt idx="2">
                  <c:v>102</c:v>
                </c:pt>
                <c:pt idx="3">
                  <c:v>101</c:v>
                </c:pt>
                <c:pt idx="4">
                  <c:v>82</c:v>
                </c:pt>
                <c:pt idx="5">
                  <c:v>88</c:v>
                </c:pt>
                <c:pt idx="6">
                  <c:v>84</c:v>
                </c:pt>
                <c:pt idx="7">
                  <c:v>88</c:v>
                </c:pt>
                <c:pt idx="8">
                  <c:v>81</c:v>
                </c:pt>
                <c:pt idx="9">
                  <c:v>76</c:v>
                </c:pt>
                <c:pt idx="10">
                  <c:v>91</c:v>
                </c:pt>
                <c:pt idx="11">
                  <c:v>119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9651376"/>
        <c:axId val="119644848"/>
      </c:lineChart>
      <c:catAx>
        <c:axId val="119651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ca-ES"/>
          </a:p>
        </c:txPr>
        <c:crossAx val="119644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9644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ca-ES"/>
          </a:p>
        </c:txPr>
        <c:crossAx val="119651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518002137408322"/>
          <c:y val="0.30136973362758718"/>
          <c:w val="0.14481997862591667"/>
          <c:h val="0.49542217257444893"/>
        </c:manualLayout>
      </c:layout>
      <c:overlay val="0"/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ca-ES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AJUTS MATERIAL/SORTIDES</a:t>
            </a:r>
            <a:r>
              <a:rPr lang="en-US" baseline="0" dirty="0" smtClean="0"/>
              <a:t> ESCOLARS</a:t>
            </a:r>
            <a:endParaRPr lang="en-US" dirty="0"/>
          </a:p>
        </c:rich>
      </c:tx>
      <c:layout>
        <c:manualLayout>
          <c:xMode val="edge"/>
          <c:yMode val="edge"/>
          <c:x val="2.4037841976394251E-2"/>
          <c:y val="0.1098049933330423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166</c:v>
                </c:pt>
                <c:pt idx="1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AJUTS MENJADOR ESCOLAR</a:t>
            </a:r>
            <a:endParaRPr lang="en-US" dirty="0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75</c:v>
                </c:pt>
                <c:pt idx="1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SAD</a:t>
            </a:r>
            <a:endParaRPr lang="en-US" dirty="0"/>
          </a:p>
        </c:rich>
      </c:tx>
      <c:layout>
        <c:manualLayout>
          <c:xMode val="edge"/>
          <c:yMode val="edge"/>
          <c:x val="0.33023475961633192"/>
          <c:y val="1.6543015226347525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18</c:v>
                </c:pt>
                <c:pt idx="1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TELEASSISTÈNCIA</a:t>
            </a:r>
            <a:endParaRPr lang="en-US" dirty="0"/>
          </a:p>
        </c:rich>
      </c:tx>
      <c:layout>
        <c:manualLayout>
          <c:xMode val="edge"/>
          <c:yMode val="edge"/>
          <c:x val="0.19876851207740967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2"/>
                <c:pt idx="0">
                  <c:v>Homes </c:v>
                </c:pt>
                <c:pt idx="1">
                  <c:v>Dones 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44</c:v>
                </c:pt>
                <c:pt idx="1">
                  <c:v>114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7607280524575124"/>
          <c:y val="0.23923877404882893"/>
          <c:w val="0.1843131612228979"/>
          <c:h val="0.490196649533969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0.39542</cdr:x>
      <cdr:y>0.04795</cdr:y>
    </cdr:from>
    <cdr:to>
      <cdr:x>0.66128</cdr:x>
      <cdr:y>0.14041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2028826" y="133350"/>
          <a:ext cx="142875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a-ES"/>
        </a:p>
      </cdr:txBody>
    </cdr:sp>
  </cdr:relSizeAnchor>
  <cdr:relSizeAnchor xmlns:cdr="http://schemas.openxmlformats.org/drawingml/2006/chartDrawing">
    <cdr:from>
      <cdr:x>0.47474</cdr:x>
      <cdr:y>0.09932</cdr:y>
    </cdr:from>
    <cdr:to>
      <cdr:x>0.64496</cdr:x>
      <cdr:y>0.18493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2457451" y="276225"/>
          <a:ext cx="914400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a-ES"/>
        </a:p>
      </cdr:txBody>
    </cdr:sp>
  </cdr:relSizeAnchor>
  <cdr:relSizeAnchor xmlns:cdr="http://schemas.openxmlformats.org/drawingml/2006/chartDrawing">
    <cdr:from>
      <cdr:x>0.47111</cdr:x>
      <cdr:y>0.0137</cdr:y>
    </cdr:from>
    <cdr:to>
      <cdr:x>0.66828</cdr:x>
      <cdr:y>0.10616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2438401" y="38100"/>
          <a:ext cx="1057275" cy="257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a-ES" sz="1200">
              <a:latin typeface="Verdana" pitchFamily="34" charset="0"/>
            </a:rPr>
            <a:t>PERSONES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a-ES" smtClean="0"/>
              <a:t>Feu clic aquí per editar l'estil de subtítols del patró.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ca-E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MÈMORIA 2015</a:t>
            </a:r>
            <a:endParaRPr lang="ca-ES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709530" y="4464424"/>
            <a:ext cx="8767860" cy="793375"/>
          </a:xfrm>
        </p:spPr>
        <p:txBody>
          <a:bodyPr/>
          <a:lstStyle/>
          <a:p>
            <a:pPr algn="l"/>
            <a:r>
              <a:rPr lang="ca-ES" dirty="0" smtClean="0"/>
              <a:t>SERVEIS SOCIALS SANTA EULÀLIA DE RONÇANA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66987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Marcador de contenido"/>
          <p:cNvGraphicFramePr>
            <a:graphicFrameLocks/>
          </p:cNvGraphicFramePr>
          <p:nvPr>
            <p:extLst/>
          </p:nvPr>
        </p:nvGraphicFramePr>
        <p:xfrm>
          <a:off x="1142998" y="1705859"/>
          <a:ext cx="4912826" cy="4021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9126"/>
                <a:gridCol w="1533700"/>
              </a:tblGrid>
              <a:tr h="721894">
                <a:tc>
                  <a:txBody>
                    <a:bodyPr/>
                    <a:lstStyle/>
                    <a:p>
                      <a:r>
                        <a:rPr lang="ca-ES" dirty="0" smtClean="0"/>
                        <a:t>Total tràmits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135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Reconeixement</a:t>
                      </a:r>
                      <a:r>
                        <a:rPr lang="pt-BR" dirty="0" smtClean="0"/>
                        <a:t> </a:t>
                      </a:r>
                      <a:r>
                        <a:rPr lang="pt-BR" dirty="0" err="1" smtClean="0"/>
                        <a:t>Discapacitat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26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Revisió</a:t>
                      </a:r>
                      <a:r>
                        <a:rPr kumimoji="0" lang="pt-B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t-BR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Discapacitat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Sol•licitud</a:t>
                      </a:r>
                      <a:r>
                        <a:rPr lang="es-ES" dirty="0" smtClean="0"/>
                        <a:t>  PUA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Targeta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Discapacitat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Targeta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aparcament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Discapacitat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17</a:t>
                      </a:r>
                      <a:endParaRPr lang="ca-ES" dirty="0"/>
                    </a:p>
                  </a:txBody>
                  <a:tcPr/>
                </a:tc>
              </a:tr>
              <a:tr h="325928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Reconeixement</a:t>
                      </a:r>
                      <a:r>
                        <a:rPr lang="es-ES" dirty="0" smtClean="0"/>
                        <a:t>  </a:t>
                      </a:r>
                      <a:r>
                        <a:rPr lang="es-ES" dirty="0" err="1" smtClean="0"/>
                        <a:t>Dependència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21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Revisió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Dependència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Prestacions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meritades</a:t>
                      </a:r>
                      <a:r>
                        <a:rPr lang="es-ES" dirty="0" smtClean="0"/>
                        <a:t> no </a:t>
                      </a:r>
                      <a:r>
                        <a:rPr lang="es-ES" dirty="0" err="1" smtClean="0"/>
                        <a:t>perceb</a:t>
                      </a:r>
                      <a:r>
                        <a:rPr lang="es-ES" dirty="0" smtClean="0"/>
                        <a:t>.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smtClean="0"/>
                        <a:t>Doc. </a:t>
                      </a:r>
                      <a:r>
                        <a:rPr lang="es-ES" dirty="0" err="1" smtClean="0"/>
                        <a:t>complement</a:t>
                      </a:r>
                      <a:r>
                        <a:rPr lang="es-ES" dirty="0" smtClean="0"/>
                        <a:t>. </a:t>
                      </a:r>
                      <a:r>
                        <a:rPr lang="es-ES" dirty="0" err="1" smtClean="0"/>
                        <a:t>Dependència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ítol 1"/>
          <p:cNvSpPr txBox="1">
            <a:spLocks/>
          </p:cNvSpPr>
          <p:nvPr/>
        </p:nvSpPr>
        <p:spPr>
          <a:xfrm>
            <a:off x="1142998" y="465268"/>
            <a:ext cx="9875520" cy="10476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err="1" smtClean="0">
                <a:solidFill>
                  <a:schemeClr val="bg1"/>
                </a:solidFill>
              </a:rPr>
              <a:t>Sol.licituds</a:t>
            </a:r>
            <a:r>
              <a:rPr lang="ca-ES" dirty="0" smtClean="0">
                <a:solidFill>
                  <a:schemeClr val="bg1"/>
                </a:solidFill>
              </a:rPr>
              <a:t>    tramitades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520728"/>
              </p:ext>
            </p:extLst>
          </p:nvPr>
        </p:nvGraphicFramePr>
        <p:xfrm>
          <a:off x="6641865" y="1729048"/>
          <a:ext cx="4376653" cy="399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262"/>
                <a:gridCol w="1367391"/>
              </a:tblGrid>
              <a:tr h="698268">
                <a:tc>
                  <a:txBody>
                    <a:bodyPr/>
                    <a:lstStyle/>
                    <a:p>
                      <a:r>
                        <a:rPr lang="ca-ES" dirty="0" smtClean="0"/>
                        <a:t>Tràmits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Pensió</a:t>
                      </a:r>
                      <a:r>
                        <a:rPr lang="es-ES" dirty="0" smtClean="0"/>
                        <a:t> no contributiva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/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Ajut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lloguer</a:t>
                      </a:r>
                      <a:r>
                        <a:rPr lang="es-ES" dirty="0" smtClean="0"/>
                        <a:t> titular PNC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Termalisme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ca-ES" dirty="0"/>
                    </a:p>
                  </a:txBody>
                  <a:tcPr/>
                </a:tc>
              </a:tr>
              <a:tr h="325898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Imserso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Títol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família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nombrosa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ca-ES" dirty="0"/>
                    </a:p>
                  </a:txBody>
                  <a:tcPr/>
                </a:tc>
              </a:tr>
              <a:tr h="326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Títol</a:t>
                      </a:r>
                      <a:r>
                        <a:rPr kumimoji="0" lang="es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família</a:t>
                      </a:r>
                      <a:r>
                        <a:rPr kumimoji="0" lang="es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monoparental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es-ES" dirty="0" smtClean="0"/>
                        <a:t>Medalla </a:t>
                      </a:r>
                      <a:r>
                        <a:rPr lang="es-ES" dirty="0" err="1" smtClean="0"/>
                        <a:t>centenària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/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Recurs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d’alçada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/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dirty="0" smtClean="0"/>
                        <a:t>PIRMI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48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814401"/>
            <a:ext cx="9875520" cy="98114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Dependència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/>
          </p:nvPr>
        </p:nvGraphicFramePr>
        <p:xfrm>
          <a:off x="1142998" y="2443943"/>
          <a:ext cx="6720842" cy="2959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2166"/>
                <a:gridCol w="1878676"/>
              </a:tblGrid>
              <a:tr h="515389">
                <a:tc>
                  <a:txBody>
                    <a:bodyPr/>
                    <a:lstStyle/>
                    <a:p>
                      <a:r>
                        <a:rPr lang="ca-ES" dirty="0" smtClean="0"/>
                        <a:t>Tràmits dependència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</a:tr>
              <a:tr h="565265">
                <a:tc>
                  <a:txBody>
                    <a:bodyPr/>
                    <a:lstStyle/>
                    <a:p>
                      <a:r>
                        <a:rPr lang="es-ES" dirty="0" smtClean="0"/>
                        <a:t>Visites </a:t>
                      </a:r>
                      <a:r>
                        <a:rPr lang="es-ES" dirty="0" err="1" smtClean="0"/>
                        <a:t>realitzades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tècnic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Dependència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86</a:t>
                      </a:r>
                      <a:endParaRPr lang="ca-ES" dirty="0"/>
                    </a:p>
                  </a:txBody>
                  <a:tcPr/>
                </a:tc>
              </a:tr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err="1" smtClean="0"/>
                        <a:t>PIA’s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tramitats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</a:t>
                      </a:r>
                      <a:endParaRPr lang="ca-ES" dirty="0"/>
                    </a:p>
                  </a:txBody>
                  <a:tcPr/>
                </a:tc>
              </a:tr>
              <a:tr h="465513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Modificacions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PIA’s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24</a:t>
                      </a:r>
                      <a:endParaRPr lang="ca-ES" dirty="0"/>
                    </a:p>
                  </a:txBody>
                  <a:tcPr/>
                </a:tc>
              </a:tr>
              <a:tr h="532015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PIA’s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tancats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ca-ES" dirty="0"/>
                    </a:p>
                  </a:txBody>
                  <a:tcPr/>
                </a:tc>
              </a:tr>
              <a:tr h="382385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Desistiments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2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35636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SAD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Servei </a:t>
            </a:r>
            <a:r>
              <a:rPr lang="es-ES" dirty="0" err="1" smtClean="0">
                <a:solidFill>
                  <a:schemeClr val="bg1"/>
                </a:solidFill>
              </a:rPr>
              <a:t>d’atenció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domiciliària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9034087"/>
              </p:ext>
            </p:extLst>
          </p:nvPr>
        </p:nvGraphicFramePr>
        <p:xfrm>
          <a:off x="1142998" y="3060928"/>
          <a:ext cx="3707971" cy="1455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607"/>
                <a:gridCol w="1572364"/>
              </a:tblGrid>
              <a:tr h="721894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 ateses SAD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49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18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31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586566083"/>
              </p:ext>
            </p:extLst>
          </p:nvPr>
        </p:nvGraphicFramePr>
        <p:xfrm>
          <a:off x="5791199" y="1937288"/>
          <a:ext cx="5336583" cy="4131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191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7"/>
            <a:ext cx="9875520" cy="109752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schemeClr val="bg1"/>
                </a:solidFill>
              </a:rPr>
              <a:t>Servei de </a:t>
            </a:r>
            <a:r>
              <a:rPr lang="es-ES" dirty="0" err="1" smtClean="0">
                <a:solidFill>
                  <a:schemeClr val="bg1"/>
                </a:solidFill>
              </a:rPr>
              <a:t>Teleassistència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5268810"/>
              </p:ext>
            </p:extLst>
          </p:nvPr>
        </p:nvGraphicFramePr>
        <p:xfrm>
          <a:off x="1006055" y="2758805"/>
          <a:ext cx="4271214" cy="174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607"/>
                <a:gridCol w="2135607"/>
              </a:tblGrid>
              <a:tr h="721894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amb servei de teleassistència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158</a:t>
                      </a:r>
                      <a:endParaRPr lang="ca-ES" dirty="0"/>
                    </a:p>
                  </a:txBody>
                  <a:tcPr/>
                </a:tc>
              </a:tr>
              <a:tr h="46653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44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smtClean="0"/>
                        <a:t>Dones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114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410881230"/>
              </p:ext>
            </p:extLst>
          </p:nvPr>
        </p:nvGraphicFramePr>
        <p:xfrm>
          <a:off x="5918661" y="1778924"/>
          <a:ext cx="4933601" cy="4392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9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0476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err="1" smtClean="0">
                <a:solidFill>
                  <a:schemeClr val="bg1"/>
                </a:solidFill>
              </a:rPr>
              <a:t>Àpats</a:t>
            </a:r>
            <a:r>
              <a:rPr lang="es-ES" dirty="0" smtClean="0">
                <a:solidFill>
                  <a:schemeClr val="bg1"/>
                </a:solidFill>
              </a:rPr>
              <a:t> a </a:t>
            </a:r>
            <a:r>
              <a:rPr lang="es-ES" dirty="0" err="1" smtClean="0">
                <a:solidFill>
                  <a:schemeClr val="bg1"/>
                </a:solidFill>
              </a:rPr>
              <a:t>domicili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487739"/>
              </p:ext>
            </p:extLst>
          </p:nvPr>
        </p:nvGraphicFramePr>
        <p:xfrm>
          <a:off x="1142998" y="2723827"/>
          <a:ext cx="4271214" cy="1831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607"/>
                <a:gridCol w="2135607"/>
              </a:tblGrid>
              <a:tr h="721894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beneficiàries àpats a domicili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ca-ES" dirty="0"/>
                    </a:p>
                  </a:txBody>
                  <a:tcPr/>
                </a:tc>
              </a:tr>
              <a:tr h="484886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ca-ES" dirty="0"/>
                    </a:p>
                  </a:txBody>
                  <a:tcPr/>
                </a:tc>
              </a:tr>
              <a:tr h="432262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388433923"/>
              </p:ext>
            </p:extLst>
          </p:nvPr>
        </p:nvGraphicFramePr>
        <p:xfrm>
          <a:off x="6129276" y="1615089"/>
          <a:ext cx="4889242" cy="4860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858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142998" y="465268"/>
            <a:ext cx="9875520" cy="1213061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ca-ES" dirty="0" smtClean="0">
                <a:solidFill>
                  <a:schemeClr val="bg1"/>
                </a:solidFill>
              </a:rPr>
              <a:t>Persones ateses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899605"/>
              </p:ext>
            </p:extLst>
          </p:nvPr>
        </p:nvGraphicFramePr>
        <p:xfrm>
          <a:off x="1158496" y="3140229"/>
          <a:ext cx="324302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666"/>
                <a:gridCol w="1317356"/>
              </a:tblGrid>
              <a:tr h="518113">
                <a:tc>
                  <a:txBody>
                    <a:bodyPr/>
                    <a:lstStyle/>
                    <a:p>
                      <a:r>
                        <a:rPr lang="ca-ES" dirty="0" smtClean="0"/>
                        <a:t>Nombre usuaris/àries ateses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1.101</a:t>
                      </a:r>
                      <a:endParaRPr lang="ca-ES" dirty="0"/>
                    </a:p>
                  </a:txBody>
                  <a:tcPr/>
                </a:tc>
              </a:tr>
              <a:tr h="298996">
                <a:tc>
                  <a:txBody>
                    <a:bodyPr/>
                    <a:lstStyle/>
                    <a:p>
                      <a:r>
                        <a:rPr lang="ca-ES" dirty="0" smtClean="0"/>
                        <a:t>Dones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587</a:t>
                      </a:r>
                      <a:endParaRPr lang="ca-ES" dirty="0"/>
                    </a:p>
                  </a:txBody>
                  <a:tcPr/>
                </a:tc>
              </a:tr>
              <a:tr h="298996">
                <a:tc>
                  <a:txBody>
                    <a:bodyPr/>
                    <a:lstStyle/>
                    <a:p>
                      <a:r>
                        <a:rPr lang="ca-ES" dirty="0" smtClean="0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514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4 Gráfico" title="USUARIS/USUÀRIES ATESOS/ES"/>
          <p:cNvGraphicFramePr/>
          <p:nvPr>
            <p:extLst>
              <p:ext uri="{D42A27DB-BD31-4B8C-83A1-F6EECF244321}">
                <p14:modId xmlns:p14="http://schemas.microsoft.com/office/powerpoint/2010/main" val="422558787"/>
              </p:ext>
            </p:extLst>
          </p:nvPr>
        </p:nvGraphicFramePr>
        <p:xfrm>
          <a:off x="4206980" y="1855420"/>
          <a:ext cx="7582252" cy="421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QuadreDeText 2"/>
          <p:cNvSpPr txBox="1"/>
          <p:nvPr/>
        </p:nvSpPr>
        <p:spPr>
          <a:xfrm>
            <a:off x="1307939" y="5995686"/>
            <a:ext cx="6690167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 smtClean="0"/>
              <a:t>El 15% de la població del municipi és atesa pels  Serveis Socials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166132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9645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prstClr val="white"/>
                </a:solidFill>
              </a:rPr>
              <a:t>Visites / </a:t>
            </a:r>
            <a:r>
              <a:rPr lang="ca-ES" dirty="0" smtClean="0">
                <a:solidFill>
                  <a:prstClr val="white"/>
                </a:solidFill>
              </a:rPr>
              <a:t>trucades</a:t>
            </a:r>
            <a:r>
              <a:rPr lang="es-ES" dirty="0" smtClean="0">
                <a:solidFill>
                  <a:prstClr val="white"/>
                </a:solidFill>
              </a:rPr>
              <a:t>      </a:t>
            </a:r>
            <a:r>
              <a:rPr lang="es-ES" dirty="0" err="1" smtClean="0">
                <a:solidFill>
                  <a:prstClr val="white"/>
                </a:solidFill>
              </a:rPr>
              <a:t>Serveis</a:t>
            </a:r>
            <a:r>
              <a:rPr lang="es-ES" dirty="0" smtClean="0">
                <a:solidFill>
                  <a:prstClr val="white"/>
                </a:solidFill>
              </a:rPr>
              <a:t> </a:t>
            </a:r>
            <a:r>
              <a:rPr lang="es-ES" dirty="0" err="1" smtClean="0">
                <a:solidFill>
                  <a:prstClr val="white"/>
                </a:solidFill>
              </a:rPr>
              <a:t>Socials</a:t>
            </a:r>
            <a:endParaRPr lang="ca-ES" dirty="0">
              <a:solidFill>
                <a:prstClr val="white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/>
          </p:nvPr>
        </p:nvGraphicFramePr>
        <p:xfrm>
          <a:off x="1142998" y="1729047"/>
          <a:ext cx="3279373" cy="2527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607"/>
                <a:gridCol w="1143766"/>
              </a:tblGrid>
              <a:tr h="847898">
                <a:tc>
                  <a:txBody>
                    <a:bodyPr/>
                    <a:lstStyle/>
                    <a:p>
                      <a:r>
                        <a:rPr lang="ca-ES" dirty="0" smtClean="0"/>
                        <a:t>Visites/trucades  oficines</a:t>
                      </a:r>
                      <a:r>
                        <a:rPr lang="ca-ES" baseline="0" dirty="0" smtClean="0"/>
                        <a:t> </a:t>
                      </a:r>
                      <a:r>
                        <a:rPr lang="ca-ES" dirty="0" smtClean="0"/>
                        <a:t>SS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</a:tr>
              <a:tr h="53201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Trucades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rebudes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3009</a:t>
                      </a:r>
                      <a:endParaRPr lang="ca-ES" dirty="0"/>
                    </a:p>
                  </a:txBody>
                  <a:tcPr/>
                </a:tc>
              </a:tr>
              <a:tr h="598516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Trucades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realitzades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1497</a:t>
                      </a:r>
                      <a:endParaRPr lang="ca-ES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Recepció</a:t>
                      </a:r>
                      <a:r>
                        <a:rPr lang="es-ES" dirty="0" smtClean="0"/>
                        <a:t>  de visites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3384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/>
          </p:nvPr>
        </p:nvGraphicFramePr>
        <p:xfrm>
          <a:off x="5525192" y="1837536"/>
          <a:ext cx="5336583" cy="4131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/>
          </p:nvPr>
        </p:nvGraphicFramePr>
        <p:xfrm>
          <a:off x="1978428" y="4676524"/>
          <a:ext cx="2327565" cy="150306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330037"/>
                <a:gridCol w="997528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Servei  </a:t>
                      </a:r>
                      <a:r>
                        <a:rPr lang="es-ES" sz="1400" b="0" i="0" baseline="0" dirty="0" err="1" smtClean="0">
                          <a:solidFill>
                            <a:schemeClr val="tx1"/>
                          </a:solidFill>
                        </a:rPr>
                        <a:t>Orientació</a:t>
                      </a:r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 Jurídica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169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2534">
                <a:tc>
                  <a:txBody>
                    <a:bodyPr/>
                    <a:lstStyle/>
                    <a:p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SEOVT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156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9011">
                <a:tc>
                  <a:txBody>
                    <a:bodyPr/>
                    <a:lstStyle/>
                    <a:p>
                      <a:r>
                        <a:rPr lang="es-ES" sz="1400" b="0" i="0" baseline="0" dirty="0" err="1" smtClean="0">
                          <a:solidFill>
                            <a:schemeClr val="tx1"/>
                          </a:solidFill>
                        </a:rPr>
                        <a:t>Serveis</a:t>
                      </a:r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400" b="0" i="0" baseline="0" dirty="0" err="1" smtClean="0">
                          <a:solidFill>
                            <a:schemeClr val="tx1"/>
                          </a:solidFill>
                        </a:rPr>
                        <a:t>Socials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2983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3840480" y="4039985"/>
            <a:ext cx="0" cy="5652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2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4763520"/>
              </p:ext>
            </p:extLst>
          </p:nvPr>
        </p:nvGraphicFramePr>
        <p:xfrm>
          <a:off x="1022680" y="1323474"/>
          <a:ext cx="4596724" cy="4568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2164"/>
                <a:gridCol w="997527"/>
                <a:gridCol w="1197033"/>
              </a:tblGrid>
              <a:tr h="721894">
                <a:tc>
                  <a:txBody>
                    <a:bodyPr/>
                    <a:lstStyle/>
                    <a:p>
                      <a:r>
                        <a:rPr lang="ca-ES" dirty="0" smtClean="0"/>
                        <a:t>Problemàtiques ateses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580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% aprox. 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dirty="0" smtClean="0"/>
                        <a:t>Aprenentatge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  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4%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Discapacitats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34 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6%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Econòmiques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163  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28%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Habitatge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 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4%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Laborals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71  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12%</a:t>
                      </a:r>
                      <a:endParaRPr lang="ca-ES" dirty="0"/>
                    </a:p>
                  </a:txBody>
                  <a:tcPr/>
                </a:tc>
              </a:tr>
              <a:tr h="325928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Mancances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socials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97 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17%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Salut</a:t>
                      </a:r>
                      <a:r>
                        <a:rPr lang="es-ES" dirty="0" smtClean="0"/>
                        <a:t> i </a:t>
                      </a:r>
                      <a:r>
                        <a:rPr lang="es-ES" dirty="0" err="1" smtClean="0"/>
                        <a:t>drogodependències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145  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25%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Sospita</a:t>
                      </a:r>
                      <a:r>
                        <a:rPr lang="es-ES" baseline="0" dirty="0" smtClean="0"/>
                        <a:t> de </a:t>
                      </a:r>
                      <a:r>
                        <a:rPr lang="es-ES" baseline="0" dirty="0" err="1" smtClean="0"/>
                        <a:t>maltractament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 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2%</a:t>
                      </a:r>
                      <a:endParaRPr lang="ca-ES" dirty="0"/>
                    </a:p>
                  </a:txBody>
                  <a:tcPr/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Altres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 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2%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ítol 1"/>
          <p:cNvSpPr txBox="1">
            <a:spLocks/>
          </p:cNvSpPr>
          <p:nvPr/>
        </p:nvSpPr>
        <p:spPr>
          <a:xfrm>
            <a:off x="1142998" y="465268"/>
            <a:ext cx="9875520" cy="6781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Problemàtiques ateses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2809722235"/>
              </p:ext>
            </p:extLst>
          </p:nvPr>
        </p:nvGraphicFramePr>
        <p:xfrm>
          <a:off x="5500256" y="1143448"/>
          <a:ext cx="6179126" cy="532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89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1806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Ajuts d’urgència social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/>
          </p:nvPr>
        </p:nvGraphicFramePr>
        <p:xfrm>
          <a:off x="1142998" y="2282459"/>
          <a:ext cx="4592786" cy="3303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454"/>
                <a:gridCol w="1052295"/>
                <a:gridCol w="1330037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Tipologia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ajut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Nombre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Import</a:t>
                      </a:r>
                      <a:endParaRPr lang="es-ES" dirty="0" smtClean="0"/>
                    </a:p>
                    <a:p>
                      <a:endParaRPr lang="ca-ES" dirty="0"/>
                    </a:p>
                  </a:txBody>
                  <a:tcPr/>
                </a:tc>
              </a:tr>
              <a:tr h="51893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Alimentació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367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19.608,38€</a:t>
                      </a:r>
                      <a:endParaRPr lang="ca-ES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Habitatge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2.204,93€</a:t>
                      </a:r>
                      <a:endParaRPr lang="ca-ES" dirty="0"/>
                    </a:p>
                  </a:txBody>
                  <a:tcPr/>
                </a:tc>
              </a:tr>
              <a:tr h="532015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Subministraments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19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2.671,51€</a:t>
                      </a:r>
                      <a:endParaRPr lang="ca-ES" dirty="0"/>
                    </a:p>
                  </a:txBody>
                  <a:tcPr/>
                </a:tc>
              </a:tr>
              <a:tr h="53201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Atenció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sanitària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502,24€</a:t>
                      </a:r>
                      <a:endParaRPr lang="ca-ES" dirty="0"/>
                    </a:p>
                  </a:txBody>
                  <a:tcPr/>
                </a:tc>
              </a:tr>
              <a:tr h="532015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Atenció</a:t>
                      </a:r>
                      <a:r>
                        <a:rPr lang="es-ES" dirty="0" smtClean="0"/>
                        <a:t> a </a:t>
                      </a:r>
                      <a:r>
                        <a:rPr lang="es-ES" dirty="0" err="1" smtClean="0"/>
                        <a:t>menors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54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12.136,25€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/>
          </p:nvPr>
        </p:nvGraphicFramePr>
        <p:xfrm>
          <a:off x="5586151" y="2177934"/>
          <a:ext cx="6151419" cy="3690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215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6"/>
            <a:ext cx="10777453" cy="88139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Banc d’aliments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8636"/>
              </p:ext>
            </p:extLst>
          </p:nvPr>
        </p:nvGraphicFramePr>
        <p:xfrm>
          <a:off x="777237" y="1346662"/>
          <a:ext cx="4792290" cy="4823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192"/>
                <a:gridCol w="1330036"/>
                <a:gridCol w="1047404"/>
                <a:gridCol w="1213658"/>
              </a:tblGrid>
              <a:tr h="433886">
                <a:tc>
                  <a:txBody>
                    <a:bodyPr/>
                    <a:lstStyle/>
                    <a:p>
                      <a:r>
                        <a:rPr lang="es-ES" dirty="0" smtClean="0"/>
                        <a:t>2015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Beneficiaris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Famílies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Entregues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Gener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105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33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Febrer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97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33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Març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102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37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smtClean="0"/>
                        <a:t>Abril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101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32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Maig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82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Juny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29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Juliol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84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29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Agost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29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Setembre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81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smtClean="0"/>
                        <a:t>Octubre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76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24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Novembre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91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es-ES" dirty="0" smtClean="0"/>
                        <a:t>Desembre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119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27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hart 2"/>
          <p:cNvGraphicFramePr>
            <a:graphicFrameLocks/>
          </p:cNvGraphicFramePr>
          <p:nvPr>
            <p:extLst/>
          </p:nvPr>
        </p:nvGraphicFramePr>
        <p:xfrm>
          <a:off x="5633949" y="1529542"/>
          <a:ext cx="6105525" cy="4804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643457"/>
              </p:ext>
            </p:extLst>
          </p:nvPr>
        </p:nvGraphicFramePr>
        <p:xfrm>
          <a:off x="807332" y="6166416"/>
          <a:ext cx="479229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192"/>
                <a:gridCol w="1267111"/>
                <a:gridCol w="1110329"/>
                <a:gridCol w="1213658"/>
              </a:tblGrid>
              <a:tr h="197878"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1114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mtClean="0"/>
                        <a:t>357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23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82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6"/>
            <a:ext cx="10777453" cy="119727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Targeta moneder social</a:t>
            </a:r>
            <a:endParaRPr lang="ca-ES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77237" y="1662545"/>
            <a:ext cx="7502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777237" y="2080106"/>
            <a:ext cx="6438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 err="1" smtClean="0"/>
              <a:t>Inici</a:t>
            </a:r>
            <a:r>
              <a:rPr lang="es-ES" sz="2400" dirty="0" smtClean="0"/>
              <a:t> </a:t>
            </a:r>
            <a:r>
              <a:rPr lang="es-ES" sz="2400" dirty="0" err="1" smtClean="0"/>
              <a:t>maig</a:t>
            </a:r>
            <a:r>
              <a:rPr lang="es-ES" sz="2400" dirty="0" smtClean="0"/>
              <a:t> 2015</a:t>
            </a:r>
            <a:endParaRPr lang="ca-E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777236" y="2755978"/>
            <a:ext cx="8599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 err="1" smtClean="0"/>
              <a:t>Targeta</a:t>
            </a:r>
            <a:r>
              <a:rPr lang="es-ES" sz="2400" dirty="0" smtClean="0"/>
              <a:t> de </a:t>
            </a:r>
            <a:r>
              <a:rPr lang="es-ES" sz="2400" dirty="0" err="1" smtClean="0"/>
              <a:t>prepagament</a:t>
            </a:r>
            <a:r>
              <a:rPr lang="es-ES" sz="2400" dirty="0" smtClean="0"/>
              <a:t> per la compra </a:t>
            </a:r>
            <a:r>
              <a:rPr lang="es-ES" sz="2400" dirty="0" err="1" smtClean="0"/>
              <a:t>d’aliments</a:t>
            </a:r>
            <a:r>
              <a:rPr lang="es-ES" sz="2400" dirty="0" smtClean="0"/>
              <a:t> frescos </a:t>
            </a:r>
            <a:endParaRPr lang="ca-ES" sz="2400" dirty="0"/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/>
          </p:nvPr>
        </p:nvGraphicFramePr>
        <p:xfrm>
          <a:off x="1400691" y="3657601"/>
          <a:ext cx="8341825" cy="96427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6396647"/>
                <a:gridCol w="1945178"/>
              </a:tblGrid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0" dirty="0" err="1" smtClean="0"/>
                        <a:t>Targetes</a:t>
                      </a:r>
                      <a:r>
                        <a:rPr lang="es-ES" sz="2400" b="0" dirty="0" smtClean="0"/>
                        <a:t> disponibles</a:t>
                      </a:r>
                      <a:endParaRPr lang="ca-E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smtClean="0"/>
                        <a:t>40</a:t>
                      </a:r>
                      <a:endParaRPr lang="ca-ES" sz="2400" b="0" dirty="0"/>
                    </a:p>
                  </a:txBody>
                  <a:tcPr/>
                </a:tc>
              </a:tr>
              <a:tr h="465513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Nombre de </a:t>
                      </a:r>
                      <a:r>
                        <a:rPr lang="es-ES" sz="2400" dirty="0" err="1" smtClean="0"/>
                        <a:t>famílies</a:t>
                      </a:r>
                      <a:r>
                        <a:rPr lang="es-ES" sz="2400" dirty="0" smtClean="0"/>
                        <a:t> o </a:t>
                      </a:r>
                      <a:r>
                        <a:rPr lang="es-ES" sz="2400" dirty="0" err="1" smtClean="0"/>
                        <a:t>unipersonals</a:t>
                      </a:r>
                      <a:r>
                        <a:rPr lang="es-ES" sz="2400" dirty="0" smtClean="0"/>
                        <a:t> que han </a:t>
                      </a:r>
                      <a:r>
                        <a:rPr lang="es-ES" sz="2400" dirty="0" err="1" smtClean="0"/>
                        <a:t>fet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ús</a:t>
                      </a:r>
                      <a:endParaRPr lang="ca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41</a:t>
                      </a:r>
                      <a:endParaRPr lang="ca-E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23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1390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Ajuts material/sortides escolars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/>
          </p:nvPr>
        </p:nvGraphicFramePr>
        <p:xfrm>
          <a:off x="777237" y="2057215"/>
          <a:ext cx="5606937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1347126"/>
                <a:gridCol w="1097280"/>
                <a:gridCol w="1130531"/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 smtClean="0"/>
                        <a:t>Centre escolar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Nombre </a:t>
                      </a:r>
                      <a:r>
                        <a:rPr lang="es-ES" dirty="0" err="1" smtClean="0"/>
                        <a:t>sol·licituds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Aprovats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Denegats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La </a:t>
                      </a:r>
                      <a:r>
                        <a:rPr lang="es-ES" dirty="0" err="1" smtClean="0"/>
                        <a:t>Sagrera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61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Ronçana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53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IES Vall Tenes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60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52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No </a:t>
                      </a:r>
                      <a:r>
                        <a:rPr lang="es-ES" dirty="0" err="1" smtClean="0"/>
                        <a:t>compleixen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req</a:t>
                      </a:r>
                      <a:r>
                        <a:rPr lang="es-ES" dirty="0" smtClean="0"/>
                        <a:t>.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Totals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195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166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29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7 Gráfico"/>
          <p:cNvGraphicFramePr/>
          <p:nvPr>
            <p:extLst/>
          </p:nvPr>
        </p:nvGraphicFramePr>
        <p:xfrm>
          <a:off x="6953134" y="1379912"/>
          <a:ext cx="4485178" cy="4742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/>
          </p:nvPr>
        </p:nvGraphicFramePr>
        <p:xfrm>
          <a:off x="777237" y="5220393"/>
          <a:ext cx="5573687" cy="94765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94763"/>
                <a:gridCol w="1778924"/>
              </a:tblGrid>
              <a:tr h="49199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Import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sortides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escolars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9.045,20€</a:t>
                      </a:r>
                      <a:endParaRPr lang="ca-ES" dirty="0"/>
                    </a:p>
                  </a:txBody>
                  <a:tcPr/>
                </a:tc>
              </a:tr>
              <a:tr h="45566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Import</a:t>
                      </a:r>
                      <a:r>
                        <a:rPr lang="es-ES" dirty="0" smtClean="0"/>
                        <a:t> material escolar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10.000€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45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Ajuts menjador escolar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/>
          </p:nvPr>
        </p:nvGraphicFramePr>
        <p:xfrm>
          <a:off x="777237" y="2140341"/>
          <a:ext cx="5606937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/>
                <a:gridCol w="1313410"/>
                <a:gridCol w="1097280"/>
                <a:gridCol w="1130531"/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 smtClean="0"/>
                        <a:t>Centre escolar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Nombre </a:t>
                      </a:r>
                      <a:r>
                        <a:rPr lang="es-ES" dirty="0" err="1" smtClean="0"/>
                        <a:t>sol·licituds</a:t>
                      </a:r>
                      <a:endParaRPr lang="es-ES" dirty="0" smtClean="0"/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Aprovats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Denegats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La </a:t>
                      </a:r>
                      <a:r>
                        <a:rPr lang="es-ES" dirty="0" err="1" smtClean="0"/>
                        <a:t>Sagrera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62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35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Ronçana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49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34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Altres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Rev</a:t>
                      </a:r>
                      <a:r>
                        <a:rPr lang="es-ES" dirty="0" smtClean="0"/>
                        <a:t>/</a:t>
                      </a:r>
                      <a:r>
                        <a:rPr lang="es-ES" dirty="0" err="1" smtClean="0"/>
                        <a:t>Ref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Trasllat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Totals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113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75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38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/>
          </p:nvPr>
        </p:nvGraphicFramePr>
        <p:xfrm>
          <a:off x="6498704" y="2094806"/>
          <a:ext cx="4856481" cy="350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946211"/>
              </p:ext>
            </p:extLst>
          </p:nvPr>
        </p:nvGraphicFramePr>
        <p:xfrm>
          <a:off x="777237" y="5529124"/>
          <a:ext cx="5573687" cy="3837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94763"/>
                <a:gridCol w="1778924"/>
              </a:tblGrid>
              <a:tr h="383752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Import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menjador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30,621,31€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77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1263</TotalTime>
  <Words>450</Words>
  <Application>Microsoft Office PowerPoint</Application>
  <PresentationFormat>Pantalla panoràmica</PresentationFormat>
  <Paragraphs>277</Paragraphs>
  <Slides>14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Corbel</vt:lpstr>
      <vt:lpstr>Verdana</vt:lpstr>
      <vt:lpstr>Base</vt:lpstr>
      <vt:lpstr>MÈMORIA 2015</vt:lpstr>
      <vt:lpstr>Persones ateses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MÈMORIA 2015</dc:title>
  <dc:creator>Montse Iglesias</dc:creator>
  <cp:lastModifiedBy>Montse Iglesias</cp:lastModifiedBy>
  <cp:revision>55</cp:revision>
  <cp:lastPrinted>2016-05-19T13:43:29Z</cp:lastPrinted>
  <dcterms:created xsi:type="dcterms:W3CDTF">2016-04-22T11:12:21Z</dcterms:created>
  <dcterms:modified xsi:type="dcterms:W3CDTF">2016-06-02T15:59:56Z</dcterms:modified>
</cp:coreProperties>
</file>