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89" r:id="rId4"/>
    <p:sldId id="291" r:id="rId5"/>
    <p:sldId id="288" r:id="rId6"/>
    <p:sldId id="307" r:id="rId7"/>
    <p:sldId id="309" r:id="rId8"/>
    <p:sldId id="304" r:id="rId9"/>
    <p:sldId id="308" r:id="rId10"/>
    <p:sldId id="310" r:id="rId11"/>
    <p:sldId id="313" r:id="rId12"/>
    <p:sldId id="311" r:id="rId13"/>
    <p:sldId id="314" r:id="rId14"/>
    <p:sldId id="316" r:id="rId15"/>
    <p:sldId id="315" r:id="rId16"/>
  </p:sldIdLst>
  <p:sldSz cx="9144000" cy="6858000" type="screen4x3"/>
  <p:notesSz cx="6797675" cy="9928225"/>
  <p:defaultTextStyle>
    <a:defPPr>
      <a:defRPr lang="es-ES_tradnl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D5D5"/>
    <a:srgbClr val="0092CF"/>
    <a:srgbClr val="006699"/>
    <a:srgbClr val="97E7E5"/>
    <a:srgbClr val="CCFFCC"/>
    <a:srgbClr val="C1FFC1"/>
    <a:srgbClr val="FF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B0B4-78D2-47A0-B208-FA38435F2604}" type="datetimeFigureOut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F62A5-1BB5-4C6A-A42F-148F436EBA9D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a-ES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6465"/>
            <a:ext cx="4984750" cy="446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327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0"/>
            <a:ext cx="2946400" cy="496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27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40"/>
            <a:ext cx="2946400" cy="496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3401AC-EEBB-49C2-82D6-52636F5BAF2B}" type="slidenum">
              <a:rPr lang="ca-ES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092CF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648200" y="0"/>
          <a:ext cx="4495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1590675" imgH="2146923" progId="">
                  <p:embed/>
                </p:oleObj>
              </mc:Choice>
              <mc:Fallback>
                <p:oleObj name="Paint Shop Pro Image" r:id="rId2" imgW="1590675" imgH="2146923" progId="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82000" contrast="-7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4756" r="44339"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4495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15900"/>
          <a:ext cx="647700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4" imgW="760976" imgH="6936585" progId="">
                  <p:embed/>
                </p:oleObj>
              </mc:Choice>
              <mc:Fallback>
                <p:oleObj name="Paint Shop Pro Image" r:id="rId4" imgW="760976" imgH="6936585" progId="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6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5900"/>
                        <a:ext cx="647700" cy="590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5" descr="T:\Noves Tecnologies\Aplicacions\Escuts\Escut Nou\ESCUT_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2825" y="6343650"/>
            <a:ext cx="2032000" cy="48895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2286000"/>
            <a:ext cx="6096000" cy="1143000"/>
          </a:xfrm>
        </p:spPr>
        <p:txBody>
          <a:bodyPr/>
          <a:lstStyle>
            <a:lvl1pPr>
              <a:defRPr sz="4400" b="1">
                <a:latin typeface="Calibri" pitchFamily="34" charset="0"/>
              </a:defRPr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886200"/>
            <a:ext cx="6096000" cy="17526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004459"/>
                </a:solidFill>
                <a:latin typeface="Calibri" pitchFamily="34" charset="0"/>
              </a:defRPr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DE1AE3-9343-43E5-8F2B-E246AD1877D8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AFC6BD-B670-40CE-98E2-7E305736D5DB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95500" cy="5867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341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EA2CA-7FCB-41C7-986C-D12BC4415576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81C901-68AA-4B05-B7F7-666BF78684AF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EA5795-E203-4AE8-9106-1CA4C02AAE3D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0E1C79-2620-4B15-A5A2-FB15F02FDF1C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344BBB-1582-4B1E-8602-65E24E9DE98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4C6E15-0309-4C58-8E80-B1E171109C03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CA528-F7B2-438F-AE52-F28C296EF455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57721-7D9D-4D8D-B51B-A7592B8BFBDF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63ACE-5CA9-4CF7-8AD9-9592832298C6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AD6EC3-6F80-4EF5-9825-11AC362CCE89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" pitchFamily="34" charset="0"/>
              </a:defRPr>
            </a:lvl1pPr>
          </a:lstStyle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latin typeface="Calibri" pitchFamily="34" charset="0"/>
              </a:defRPr>
            </a:lvl1pPr>
          </a:lstStyle>
          <a:p>
            <a:fld id="{7C92EEA4-4333-407D-87B2-84F91498CD5F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A5932-6E7E-454C-8E2D-4C53EC5FFEE2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0193F6-023A-412B-8DF0-428BD684A1FD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3658D-FC8F-4D2B-B27A-6278A047D30A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95CD30-6292-451A-AE2B-75564D312D2A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4AF7D-3957-4529-A05D-8A31F848AE8D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6A640F-AD74-4B63-B68B-E0516D4E09FB}" type="slidenum">
              <a:rPr lang="ca-ES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/>
          </p:cNvGraphicFramePr>
          <p:nvPr/>
        </p:nvGraphicFramePr>
        <p:xfrm>
          <a:off x="0" y="6400800"/>
          <a:ext cx="914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13" imgW="1268636" imgH="702629" progId="">
                  <p:embed/>
                </p:oleObj>
              </mc:Choice>
              <mc:Fallback>
                <p:oleObj name="Paint Shop Pro Image" r:id="rId13" imgW="1268636" imgH="702629" progId="">
                  <p:embed/>
                  <p:pic>
                    <p:nvPicPr>
                      <p:cNvPr id="1843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00800"/>
                        <a:ext cx="914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3" descr="T:\Noves Tecnologies\Aplicacions\Escuts\Escut Nou\ESCUT_C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00475" y="6443663"/>
            <a:ext cx="1543050" cy="37147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Haga clic para modificar el estilo de título del patrón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362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D0835E0F-DC94-4A41-A1A6-74505A02E1BF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362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3F5F20D4-B231-454B-8B5D-C19948C38EAD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9525">
            <a:solidFill>
              <a:srgbClr val="00445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92C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5000"/>
        </a:spcBef>
        <a:spcAft>
          <a:spcPct val="25000"/>
        </a:spcAft>
        <a:buClr>
          <a:srgbClr val="0088CE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lmasnou.cat/pressupostos-participatiu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asnou.cat/pressupostos-participatiu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672" y="2286000"/>
            <a:ext cx="6838528" cy="1431032"/>
          </a:xfrm>
        </p:spPr>
        <p:txBody>
          <a:bodyPr/>
          <a:lstStyle/>
          <a:p>
            <a:r>
              <a:rPr lang="ca-ES" b="1" dirty="0">
                <a:effectLst/>
              </a:rPr>
              <a:t>Pressupostos participatius del Masnou 2024-2025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6A7F7425-29C2-DADB-DE52-177C74B16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17032"/>
            <a:ext cx="7020272" cy="1584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</a:t>
            </a:r>
            <a:r>
              <a:rPr lang="ca-ES" dirty="0"/>
              <a:t>ASE 3. Priorització. Com es farà?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10</a:t>
            </a:fld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F7C0551-611B-6C70-DCE9-9899CA0DE468}"/>
              </a:ext>
            </a:extLst>
          </p:cNvPr>
          <p:cNvSpPr txBox="1"/>
          <p:nvPr/>
        </p:nvSpPr>
        <p:spPr>
          <a:xfrm>
            <a:off x="323528" y="980728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/>
              <a:t>Un cop tinguem el conjunt de propostes acceptades </a:t>
            </a:r>
            <a:r>
              <a:rPr lang="ca-ES" b="1" dirty="0"/>
              <a:t>caldrà prioritzar les que passaran a la fase final de votació</a:t>
            </a:r>
            <a:r>
              <a:rPr lang="ca-ES" dirty="0"/>
              <a:t>. La priorització es farà de dues maneres: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 </a:t>
            </a:r>
            <a:r>
              <a:rPr lang="ca-ES" dirty="0">
                <a:solidFill>
                  <a:srgbClr val="FFC000"/>
                </a:solidFill>
              </a:rPr>
              <a:t>En línia,</a:t>
            </a:r>
            <a:r>
              <a:rPr lang="ca-ES" dirty="0"/>
              <a:t> donant suports a les propostes. La ciutadania empadronada al Masnou (a partir de 16 anys) podrà donar suports (</a:t>
            </a:r>
            <a:r>
              <a:rPr lang="ca-ES" dirty="0" err="1"/>
              <a:t>likes</a:t>
            </a:r>
            <a:r>
              <a:rPr lang="ca-ES" dirty="0"/>
              <a:t>) a les propostes que més els agradi. Com a resultat d'aquest procés, obtindrem un rànquing amb les propostes que més consens han generat entre els veïns i veïnes.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 </a:t>
            </a:r>
            <a:r>
              <a:rPr lang="ca-ES" dirty="0">
                <a:solidFill>
                  <a:srgbClr val="FFC000"/>
                </a:solidFill>
              </a:rPr>
              <a:t>Presencialment, </a:t>
            </a:r>
            <a:r>
              <a:rPr lang="ca-ES" dirty="0"/>
              <a:t>participant als tallers de priorització. Les 50 propostes amb més suports (</a:t>
            </a:r>
            <a:r>
              <a:rPr lang="ca-ES" i="1" dirty="0" err="1"/>
              <a:t>likes</a:t>
            </a:r>
            <a:r>
              <a:rPr lang="ca-ES" dirty="0"/>
              <a:t>), seran valorades en dues sessions de priorització presencials, on es debatran la cinquantena de propostes i es puntuaran per tal decidir quines 14-16 propostes passaran a la fase final de votació.</a:t>
            </a:r>
          </a:p>
        </p:txBody>
      </p:sp>
    </p:spTree>
    <p:extLst>
      <p:ext uri="{BB962C8B-B14F-4D97-AF65-F5344CB8AC3E}">
        <p14:creationId xmlns:p14="http://schemas.microsoft.com/office/powerpoint/2010/main" val="135331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</a:t>
            </a:r>
            <a:r>
              <a:rPr lang="ca-ES" dirty="0"/>
              <a:t>ASE 3. Priorització. Com es farà?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11</a:t>
            </a:fld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F7C0551-611B-6C70-DCE9-9899CA0DE468}"/>
              </a:ext>
            </a:extLst>
          </p:cNvPr>
          <p:cNvSpPr txBox="1"/>
          <p:nvPr/>
        </p:nvSpPr>
        <p:spPr>
          <a:xfrm>
            <a:off x="381000" y="898537"/>
            <a:ext cx="8496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rgbClr val="FFC000"/>
                </a:solidFill>
              </a:rPr>
              <a:t>Presencialment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La ciutadania debatrà quines de les propostes vàlides són prioritàries, generen un major grau de consens i, per tant, mereixen passar a la fase final de votació (14-16 propostes)</a:t>
            </a:r>
          </a:p>
          <a:p>
            <a:pPr algn="just"/>
            <a:endParaRPr lang="ca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ED85906E-4418-7BDF-2CED-626972CE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35" y="2989236"/>
            <a:ext cx="1304762" cy="1295238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A4121655-1335-E58E-40B5-89CE08E573BD}"/>
              </a:ext>
            </a:extLst>
          </p:cNvPr>
          <p:cNvSpPr txBox="1"/>
          <p:nvPr/>
        </p:nvSpPr>
        <p:spPr>
          <a:xfrm>
            <a:off x="2490213" y="3075691"/>
            <a:ext cx="208823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sz="1200" dirty="0"/>
              <a:t>288 propostes recollides</a:t>
            </a:r>
          </a:p>
          <a:p>
            <a:pPr algn="l"/>
            <a:r>
              <a:rPr lang="ca-ES" sz="1200" dirty="0"/>
              <a:t>125 propostes vàlides</a:t>
            </a:r>
          </a:p>
          <a:p>
            <a:pPr algn="l"/>
            <a:r>
              <a:rPr lang="ca-ES" sz="1200" dirty="0"/>
              <a:t>  63 propostes agrupades</a:t>
            </a:r>
          </a:p>
          <a:p>
            <a:pPr algn="l"/>
            <a:r>
              <a:rPr lang="ca-ES" sz="1200" dirty="0"/>
              <a:t>  16 propostes finalistes</a:t>
            </a:r>
          </a:p>
          <a:p>
            <a:pPr algn="l"/>
            <a:r>
              <a:rPr lang="ca-ES" sz="1200" dirty="0"/>
              <a:t>    2 propostes guanyadores</a:t>
            </a:r>
          </a:p>
          <a:p>
            <a:endParaRPr lang="ca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197859D8-0CD5-9F5E-ECF8-CBFE4F9E5C21}"/>
              </a:ext>
            </a:extLst>
          </p:cNvPr>
          <p:cNvSpPr txBox="1"/>
          <p:nvPr/>
        </p:nvSpPr>
        <p:spPr>
          <a:xfrm>
            <a:off x="665127" y="2530148"/>
            <a:ext cx="361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Dades dels </a:t>
            </a:r>
            <a:r>
              <a:rPr lang="es-ES" sz="12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pressupostos</a:t>
            </a: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s-ES" sz="12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participatius</a:t>
            </a: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2022-2023</a:t>
            </a:r>
            <a:endParaRPr lang="ca-ES" sz="1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669ED823-A977-428B-1D86-7090012FA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130504"/>
            <a:ext cx="3431853" cy="930246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992E57D3-335A-8CC4-4552-593C2DA81D61}"/>
              </a:ext>
            </a:extLst>
          </p:cNvPr>
          <p:cNvSpPr txBox="1"/>
          <p:nvPr/>
        </p:nvSpPr>
        <p:spPr>
          <a:xfrm>
            <a:off x="381000" y="4745947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/>
              <a:t>Els serveis tècnics de l’Ajuntament garantiran una descripció clara de les propostes escollides, les il·lustraran i les pressupostaran.</a:t>
            </a:r>
          </a:p>
        </p:txBody>
      </p:sp>
    </p:spTree>
    <p:extLst>
      <p:ext uri="{BB962C8B-B14F-4D97-AF65-F5344CB8AC3E}">
        <p14:creationId xmlns:p14="http://schemas.microsoft.com/office/powerpoint/2010/main" val="213020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</a:t>
            </a:r>
            <a:r>
              <a:rPr lang="ca-ES" dirty="0"/>
              <a:t>ASE 4. Votació. Com es farà?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12</a:t>
            </a:fld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F7C0551-611B-6C70-DCE9-9899CA0DE468}"/>
              </a:ext>
            </a:extLst>
          </p:cNvPr>
          <p:cNvSpPr txBox="1"/>
          <p:nvPr/>
        </p:nvSpPr>
        <p:spPr>
          <a:xfrm>
            <a:off x="323528" y="980728"/>
            <a:ext cx="849694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ca-ES" altLang="ca-ES" sz="1800" b="1" dirty="0">
                <a:solidFill>
                  <a:srgbClr val="FFC000"/>
                </a:solidFill>
                <a:latin typeface="Calibri" panose="020F0502020204030204" pitchFamily="34" charset="0"/>
              </a:rPr>
              <a:t>Qui podrà votar? 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ca-ES" altLang="ca-ES" sz="1800" dirty="0">
                <a:latin typeface="Calibri" panose="020F0502020204030204" pitchFamily="34" charset="0"/>
              </a:rPr>
              <a:t>Totes les persones que tinguin </a:t>
            </a:r>
            <a:r>
              <a:rPr lang="ca-ES" altLang="ca-ES" sz="1800" b="1" dirty="0">
                <a:latin typeface="Calibri" panose="020F0502020204030204" pitchFamily="34" charset="0"/>
              </a:rPr>
              <a:t>més de 16 anys </a:t>
            </a:r>
            <a:r>
              <a:rPr lang="ca-ES" altLang="ca-ES" sz="1800" dirty="0">
                <a:latin typeface="Calibri" panose="020F0502020204030204" pitchFamily="34" charset="0"/>
              </a:rPr>
              <a:t>i que estiguin </a:t>
            </a:r>
            <a:r>
              <a:rPr lang="ca-ES" altLang="ca-ES" sz="1800" b="1" dirty="0">
                <a:latin typeface="Calibri" panose="020F0502020204030204" pitchFamily="34" charset="0"/>
              </a:rPr>
              <a:t>empadronades al Masnou </a:t>
            </a:r>
            <a:r>
              <a:rPr lang="ca-ES" altLang="ca-ES" sz="1800" dirty="0">
                <a:latin typeface="Calibri" panose="020F0502020204030204" pitchFamily="34" charset="0"/>
              </a:rPr>
              <a:t>(període de 3 setmanes, de mitjans de setembre a principis d’octubre de 2024).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ca-ES" altLang="ca-ES" sz="1800" dirty="0">
                <a:latin typeface="Calibri" panose="020F0502020204030204" pitchFamily="34" charset="0"/>
              </a:rPr>
              <a:t>Votació en línia (</a:t>
            </a:r>
            <a:r>
              <a:rPr lang="ca-ES" altLang="ca-ES" sz="1800" dirty="0">
                <a:latin typeface="Calibri" panose="020F0502020204030204" pitchFamily="34" charset="0"/>
                <a:hlinkClick r:id="rId2"/>
              </a:rPr>
              <a:t>www.elmasnou.cat/pressupostos-participatius</a:t>
            </a:r>
            <a:r>
              <a:rPr lang="ca-ES" altLang="ca-ES" sz="1800" dirty="0">
                <a:latin typeface="Calibri" panose="020F0502020204030204" pitchFamily="34" charset="0"/>
              </a:rPr>
              <a:t>) i en paper, mitjançant les butlletes i les urnes que distribuirem al poble. </a:t>
            </a:r>
          </a:p>
          <a:p>
            <a:pPr algn="just"/>
            <a:endParaRPr lang="ca-ES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5F5D3D07-CFEA-A5E7-F130-6D4C6CC9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539232" y="1501328"/>
            <a:ext cx="3195389" cy="64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</a:t>
            </a:r>
            <a:r>
              <a:rPr lang="ca-ES" dirty="0"/>
              <a:t>ASE 5. Avaluació del procés i execució de les propostes. 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13</a:t>
            </a:fld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DF7C0551-611B-6C70-DCE9-9899CA0DE468}"/>
              </a:ext>
            </a:extLst>
          </p:cNvPr>
          <p:cNvSpPr txBox="1"/>
          <p:nvPr/>
        </p:nvSpPr>
        <p:spPr>
          <a:xfrm>
            <a:off x="4571549" y="1516486"/>
            <a:ext cx="41764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ca-ES" dirty="0">
                <a:latin typeface="Calibri" panose="020F0502020204030204" pitchFamily="34" charset="0"/>
              </a:rPr>
              <a:t>A</a:t>
            </a:r>
            <a:r>
              <a:rPr lang="ca-ES" altLang="ca-ES" dirty="0" err="1">
                <a:latin typeface="Calibri" panose="020F0502020204030204" pitchFamily="34" charset="0"/>
              </a:rPr>
              <a:t>cabat</a:t>
            </a:r>
            <a:r>
              <a:rPr lang="ca-ES" altLang="ca-ES" dirty="0">
                <a:latin typeface="Calibri" panose="020F0502020204030204" pitchFamily="34" charset="0"/>
              </a:rPr>
              <a:t> el procés, </a:t>
            </a:r>
            <a:r>
              <a:rPr lang="ca-ES" altLang="ca-ES" dirty="0">
                <a:solidFill>
                  <a:srgbClr val="FFC000"/>
                </a:solidFill>
                <a:latin typeface="Calibri" panose="020F0502020204030204" pitchFamily="34" charset="0"/>
              </a:rPr>
              <a:t>s’avaluarà</a:t>
            </a:r>
            <a:r>
              <a:rPr lang="ca-ES" altLang="ca-ES" dirty="0">
                <a:latin typeface="Calibri" panose="020F0502020204030204" pitchFamily="34" charset="0"/>
              </a:rPr>
              <a:t> mitjançant una enquesta a les persones inscrites a la plataforma i amb la comissió ciutadana dels pressupostos participatius </a:t>
            </a:r>
            <a:r>
              <a:rPr lang="ca-ES" altLang="ca-ES" sz="1800" dirty="0">
                <a:latin typeface="Calibri" panose="020F0502020204030204" pitchFamily="34" charset="0"/>
              </a:rPr>
              <a:t>(novembre 2024).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ca-ES" altLang="ca-ES" dirty="0">
                <a:latin typeface="Calibri" panose="020F0502020204030204" pitchFamily="34" charset="0"/>
              </a:rPr>
              <a:t>A partir del 2025 </a:t>
            </a:r>
            <a:r>
              <a:rPr lang="ca-ES" altLang="ca-ES" dirty="0">
                <a:solidFill>
                  <a:srgbClr val="FFC000"/>
                </a:solidFill>
                <a:latin typeface="Calibri" panose="020F0502020204030204" pitchFamily="34" charset="0"/>
              </a:rPr>
              <a:t>s’executaran les propostes guanyadores</a:t>
            </a:r>
            <a:r>
              <a:rPr lang="ca-ES" altLang="ca-ES" dirty="0">
                <a:latin typeface="Calibri" panose="020F0502020204030204" pitchFamily="34" charset="0"/>
              </a:rPr>
              <a:t>, l’estat d’execució es penjarà a la plataforma El Masnou Participa.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350C6D-CBD0-A118-3200-5C12D5EB9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91555"/>
            <a:ext cx="3803441" cy="5379690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BD7B2EDA-9049-F07B-563C-DC25ED14EEC8}"/>
              </a:ext>
            </a:extLst>
          </p:cNvPr>
          <p:cNvSpPr txBox="1"/>
          <p:nvPr/>
        </p:nvSpPr>
        <p:spPr>
          <a:xfrm>
            <a:off x="2699792" y="2276872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896 </a:t>
            </a:r>
            <a:r>
              <a:rPr lang="es-ES" sz="11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vots</a:t>
            </a:r>
            <a:endParaRPr lang="es-ES" sz="11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es-ES" sz="11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(12,27%)</a:t>
            </a:r>
            <a:endParaRPr lang="ca-ES" sz="11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BFF6FA14-4D3D-20CA-7B31-2C68B1CB3028}"/>
              </a:ext>
            </a:extLst>
          </p:cNvPr>
          <p:cNvSpPr txBox="1"/>
          <p:nvPr/>
        </p:nvSpPr>
        <p:spPr>
          <a:xfrm>
            <a:off x="2714499" y="2747593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s-ES" sz="11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817 </a:t>
            </a:r>
            <a:r>
              <a:rPr lang="es-ES" sz="1100" b="1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vots</a:t>
            </a:r>
            <a:endParaRPr lang="es-ES" sz="11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es-ES" sz="11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(11,19%)</a:t>
            </a:r>
            <a:endParaRPr lang="ca-ES" sz="11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D7984-7796-0016-5003-17B13590F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402915C-5E4D-8F54-25B4-1E355504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Comissió</a:t>
            </a:r>
            <a:r>
              <a:rPr lang="es-ES" dirty="0"/>
              <a:t> Ciutadana dels </a:t>
            </a:r>
            <a:r>
              <a:rPr lang="es-ES" dirty="0" err="1"/>
              <a:t>pressupostos</a:t>
            </a:r>
            <a:r>
              <a:rPr lang="es-ES" dirty="0"/>
              <a:t> </a:t>
            </a:r>
            <a:r>
              <a:rPr lang="es-ES" dirty="0" err="1"/>
              <a:t>participatius</a:t>
            </a:r>
            <a:endParaRPr lang="ca-ES" dirty="0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19A2C524-1D61-EB3F-08AE-5FA1E6BD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4334047-1DFD-801B-7B20-9223E755E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14</a:t>
            </a:fld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6FA83F9D-F7AF-1F40-1A66-E9452C3B639E}"/>
              </a:ext>
            </a:extLst>
          </p:cNvPr>
          <p:cNvSpPr txBox="1"/>
          <p:nvPr/>
        </p:nvSpPr>
        <p:spPr>
          <a:xfrm>
            <a:off x="411054" y="980728"/>
            <a:ext cx="813645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ca-ES" dirty="0" err="1">
                <a:latin typeface="Calibri" panose="020F0502020204030204" pitchFamily="34" charset="0"/>
              </a:rPr>
              <a:t>Aquesta</a:t>
            </a:r>
            <a:r>
              <a:rPr lang="es-ES" altLang="ca-ES" dirty="0"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solidFill>
                  <a:srgbClr val="FFC000"/>
                </a:solidFill>
                <a:latin typeface="Calibri" panose="020F0502020204030204" pitchFamily="34" charset="0"/>
              </a:rPr>
              <a:t>comissió</a:t>
            </a:r>
            <a:r>
              <a:rPr lang="es-ES" altLang="ca-ES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solidFill>
                  <a:srgbClr val="FFC000"/>
                </a:solidFill>
                <a:latin typeface="Calibri" panose="020F0502020204030204" pitchFamily="34" charset="0"/>
              </a:rPr>
              <a:t>ciutadana</a:t>
            </a:r>
            <a:r>
              <a:rPr lang="es-ES" altLang="ca-ES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latin typeface="Calibri" panose="020F0502020204030204" pitchFamily="34" charset="0"/>
              </a:rPr>
              <a:t>estarà</a:t>
            </a:r>
            <a:r>
              <a:rPr lang="es-ES" altLang="ca-ES" dirty="0">
                <a:latin typeface="Calibri" panose="020F0502020204030204" pitchFamily="34" charset="0"/>
              </a:rPr>
              <a:t> formada per: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ca-ES" dirty="0">
                <a:latin typeface="Calibri" panose="020F0502020204030204" pitchFamily="34" charset="0"/>
              </a:rPr>
              <a:t>- 3 persones del Consell de la Vila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es-ES" altLang="ca-ES" dirty="0">
                <a:latin typeface="Calibri" panose="020F0502020204030204" pitchFamily="34" charset="0"/>
              </a:rPr>
              <a:t>- 3 persones del </a:t>
            </a:r>
            <a:r>
              <a:rPr lang="es-ES" altLang="ca-ES" dirty="0" err="1">
                <a:latin typeface="Calibri" panose="020F0502020204030204" pitchFamily="34" charset="0"/>
              </a:rPr>
              <a:t>llistat</a:t>
            </a:r>
            <a:r>
              <a:rPr lang="es-ES" altLang="ca-ES" dirty="0">
                <a:latin typeface="Calibri" panose="020F0502020204030204" pitchFamily="34" charset="0"/>
              </a:rPr>
              <a:t> de </a:t>
            </a:r>
            <a:r>
              <a:rPr lang="es-ES" altLang="ca-ES" dirty="0" err="1">
                <a:latin typeface="Calibri" panose="020F0502020204030204" pitchFamily="34" charset="0"/>
              </a:rPr>
              <a:t>participació</a:t>
            </a:r>
            <a:r>
              <a:rPr lang="es-ES" altLang="ca-ES" dirty="0"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latin typeface="Calibri" panose="020F0502020204030204" pitchFamily="34" charset="0"/>
              </a:rPr>
              <a:t>ciutadana</a:t>
            </a:r>
            <a:r>
              <a:rPr lang="es-ES" altLang="ca-ES" dirty="0">
                <a:latin typeface="Calibri" panose="020F0502020204030204" pitchFamily="34" charset="0"/>
              </a:rPr>
              <a:t> </a:t>
            </a:r>
            <a:endParaRPr lang="ca-ES" altLang="ca-ES" dirty="0">
              <a:latin typeface="Calibri" panose="020F0502020204030204" pitchFamily="34" charset="0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5641B70-F09C-6A29-4849-BE5F0F7583FB}"/>
              </a:ext>
            </a:extLst>
          </p:cNvPr>
          <p:cNvSpPr txBox="1"/>
          <p:nvPr/>
        </p:nvSpPr>
        <p:spPr>
          <a:xfrm>
            <a:off x="413775" y="2814539"/>
            <a:ext cx="8133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 err="1">
                <a:solidFill>
                  <a:srgbClr val="FFC000"/>
                </a:solidFill>
                <a:latin typeface="Calibri" pitchFamily="34" charset="0"/>
              </a:rPr>
              <a:t>Objectius</a:t>
            </a:r>
            <a:endParaRPr lang="es-ES" dirty="0">
              <a:solidFill>
                <a:srgbClr val="FFC000"/>
              </a:solidFill>
              <a:latin typeface="Calibri" pitchFamily="34" charset="0"/>
            </a:endParaRPr>
          </a:p>
          <a:p>
            <a:pPr algn="l"/>
            <a:endParaRPr lang="es-ES" dirty="0">
              <a:latin typeface="Calibri" pitchFamily="34" charset="0"/>
            </a:endParaRPr>
          </a:p>
          <a:p>
            <a:pPr algn="l"/>
            <a:r>
              <a:rPr lang="es-ES" dirty="0" err="1">
                <a:latin typeface="Calibri" pitchFamily="34" charset="0"/>
              </a:rPr>
              <a:t>Fer</a:t>
            </a:r>
            <a:r>
              <a:rPr lang="es-ES" dirty="0">
                <a:latin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</a:rPr>
              <a:t>seguiment</a:t>
            </a:r>
            <a:r>
              <a:rPr lang="es-ES" dirty="0">
                <a:latin typeface="Calibri" pitchFamily="34" charset="0"/>
              </a:rPr>
              <a:t> del </a:t>
            </a:r>
            <a:r>
              <a:rPr lang="es-ES" dirty="0" err="1">
                <a:latin typeface="Calibri" pitchFamily="34" charset="0"/>
              </a:rPr>
              <a:t>procés</a:t>
            </a:r>
            <a:r>
              <a:rPr lang="es-ES" dirty="0">
                <a:latin typeface="Calibri" pitchFamily="34" charset="0"/>
              </a:rPr>
              <a:t>, validar-</a:t>
            </a:r>
            <a:r>
              <a:rPr lang="es-ES" dirty="0" err="1">
                <a:latin typeface="Calibri" pitchFamily="34" charset="0"/>
              </a:rPr>
              <a:t>ne</a:t>
            </a:r>
            <a:r>
              <a:rPr lang="es-ES" dirty="0">
                <a:latin typeface="Calibri" pitchFamily="34" charset="0"/>
              </a:rPr>
              <a:t> el </a:t>
            </a:r>
            <a:r>
              <a:rPr lang="es-ES" dirty="0" err="1">
                <a:latin typeface="Calibri" pitchFamily="34" charset="0"/>
              </a:rPr>
              <a:t>desenvolupament</a:t>
            </a:r>
            <a:r>
              <a:rPr lang="es-ES" dirty="0">
                <a:latin typeface="Calibri" pitchFamily="34" charset="0"/>
              </a:rPr>
              <a:t> i participar en </a:t>
            </a:r>
            <a:r>
              <a:rPr lang="es-ES" dirty="0" err="1">
                <a:latin typeface="Calibri" pitchFamily="34" charset="0"/>
              </a:rPr>
              <a:t>l’avaluació</a:t>
            </a:r>
            <a:r>
              <a:rPr lang="es-ES" dirty="0">
                <a:latin typeface="Calibri" pitchFamily="34" charset="0"/>
              </a:rPr>
              <a:t>. </a:t>
            </a:r>
          </a:p>
          <a:p>
            <a:pPr algn="l"/>
            <a:endParaRPr lang="es-ES" dirty="0">
              <a:solidFill>
                <a:srgbClr val="FFC000"/>
              </a:solidFill>
              <a:latin typeface="Calibri" pitchFamily="34" charset="0"/>
            </a:endParaRPr>
          </a:p>
          <a:p>
            <a:pPr algn="l"/>
            <a:endParaRPr lang="es-ES" dirty="0">
              <a:solidFill>
                <a:srgbClr val="FFC000"/>
              </a:solidFill>
              <a:latin typeface="Calibri" pitchFamily="34" charset="0"/>
            </a:endParaRPr>
          </a:p>
          <a:p>
            <a:pPr algn="l"/>
            <a:r>
              <a:rPr lang="es-ES" dirty="0" err="1">
                <a:solidFill>
                  <a:srgbClr val="FFC000"/>
                </a:solidFill>
                <a:latin typeface="Calibri" pitchFamily="34" charset="0"/>
              </a:rPr>
              <a:t>Quan</a:t>
            </a:r>
            <a:r>
              <a:rPr lang="es-ES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s-ES" dirty="0" err="1">
                <a:solidFill>
                  <a:srgbClr val="FFC000"/>
                </a:solidFill>
                <a:latin typeface="Calibri" pitchFamily="34" charset="0"/>
              </a:rPr>
              <a:t>ens</a:t>
            </a:r>
            <a:r>
              <a:rPr lang="es-ES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s-ES" dirty="0" err="1">
                <a:solidFill>
                  <a:srgbClr val="FFC000"/>
                </a:solidFill>
                <a:latin typeface="Calibri" pitchFamily="34" charset="0"/>
              </a:rPr>
              <a:t>reunirem</a:t>
            </a:r>
            <a:r>
              <a:rPr lang="es-ES" dirty="0">
                <a:solidFill>
                  <a:srgbClr val="FFC000"/>
                </a:solidFill>
                <a:latin typeface="Calibri" pitchFamily="34" charset="0"/>
              </a:rPr>
              <a:t>?</a:t>
            </a:r>
          </a:p>
          <a:p>
            <a:pPr algn="l"/>
            <a:endParaRPr lang="es-ES" dirty="0">
              <a:solidFill>
                <a:srgbClr val="FFC000"/>
              </a:solidFill>
              <a:latin typeface="Calibri" pitchFamily="34" charset="0"/>
            </a:endParaRPr>
          </a:p>
          <a:p>
            <a:pPr algn="l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Per validar la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classificació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de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propostes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(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març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), per validar la fase de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priorització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(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maig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 i per validar les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propostes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finalistes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abans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de la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votació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(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setembre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). </a:t>
            </a:r>
          </a:p>
          <a:p>
            <a:pPr algn="l"/>
            <a:endParaRPr lang="es-E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endParaRPr lang="ca-ES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15</a:t>
            </a:fld>
            <a:endParaRPr lang="ca-ES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D62746B3-F6D7-2342-60C0-B9A0C61DC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25" y="908720"/>
            <a:ext cx="3834739" cy="54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222CAF1-4A57-1370-76C3-294CEE9F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Què són els pressupostos participatius? 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B096EF1-7730-698D-F52D-FFD1E77F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7918648" cy="5105400"/>
          </a:xfrm>
        </p:spPr>
        <p:txBody>
          <a:bodyPr/>
          <a:lstStyle/>
          <a:p>
            <a:pPr marL="0" indent="0">
              <a:buNone/>
            </a:pPr>
            <a:endParaRPr lang="ca-ES" sz="2000" b="1" dirty="0"/>
          </a:p>
          <a:p>
            <a:pPr marL="0" indent="0">
              <a:buNone/>
            </a:pPr>
            <a:r>
              <a:rPr lang="ca-ES" b="1" dirty="0"/>
              <a:t>Un exercici d’</a:t>
            </a:r>
            <a:r>
              <a:rPr lang="ca-ES" dirty="0">
                <a:solidFill>
                  <a:srgbClr val="FFC000"/>
                </a:solidFill>
              </a:rPr>
              <a:t>aprofundiment democràtic </a:t>
            </a:r>
            <a:r>
              <a:rPr lang="ca-ES" b="1" dirty="0"/>
              <a:t>en què els veïns i veïnes podran decidir una part del pressupost municipal</a:t>
            </a:r>
          </a:p>
          <a:p>
            <a:pPr marL="0" indent="0">
              <a:buNone/>
            </a:pPr>
            <a:endParaRPr lang="ca-ES" b="1" dirty="0"/>
          </a:p>
          <a:p>
            <a:pPr marL="0" indent="0">
              <a:buNone/>
            </a:pPr>
            <a:r>
              <a:rPr lang="ca-ES" dirty="0"/>
              <a:t>En diem aprofundiment democràtic perquè: </a:t>
            </a:r>
          </a:p>
          <a:p>
            <a:pPr marL="0" indent="0">
              <a:buNone/>
            </a:pPr>
            <a:r>
              <a:rPr lang="es-ES" dirty="0"/>
              <a:t>1. </a:t>
            </a:r>
            <a:r>
              <a:rPr lang="es-ES" dirty="0" err="1"/>
              <a:t>Dimensió</a:t>
            </a:r>
            <a:r>
              <a:rPr lang="es-ES" dirty="0"/>
              <a:t> representativa (</a:t>
            </a:r>
            <a:r>
              <a:rPr lang="es-ES" dirty="0" err="1"/>
              <a:t>eleccions</a:t>
            </a:r>
            <a:r>
              <a:rPr lang="es-ES" dirty="0"/>
              <a:t>) 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2. </a:t>
            </a:r>
            <a:r>
              <a:rPr lang="es-ES" dirty="0" err="1">
                <a:solidFill>
                  <a:srgbClr val="FFC000"/>
                </a:solidFill>
              </a:rPr>
              <a:t>Dimensió</a:t>
            </a:r>
            <a:r>
              <a:rPr lang="es-ES" dirty="0">
                <a:solidFill>
                  <a:srgbClr val="FFC000"/>
                </a:solidFill>
              </a:rPr>
              <a:t> deliberativa (</a:t>
            </a:r>
            <a:r>
              <a:rPr lang="es-ES" dirty="0" err="1">
                <a:solidFill>
                  <a:srgbClr val="FFC000"/>
                </a:solidFill>
              </a:rPr>
              <a:t>participació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err="1">
                <a:solidFill>
                  <a:srgbClr val="FFC000"/>
                </a:solidFill>
              </a:rPr>
              <a:t>ciutadana</a:t>
            </a:r>
            <a:r>
              <a:rPr lang="es-ES" dirty="0">
                <a:solidFill>
                  <a:srgbClr val="FFC000"/>
                </a:solidFill>
              </a:rPr>
              <a:t>) 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3. </a:t>
            </a:r>
            <a:r>
              <a:rPr lang="es-ES" dirty="0" err="1">
                <a:solidFill>
                  <a:srgbClr val="FFC000"/>
                </a:solidFill>
              </a:rPr>
              <a:t>Dimensió</a:t>
            </a:r>
            <a:r>
              <a:rPr lang="es-ES" dirty="0">
                <a:solidFill>
                  <a:srgbClr val="FFC000"/>
                </a:solidFill>
              </a:rPr>
              <a:t> directa (</a:t>
            </a:r>
            <a:r>
              <a:rPr lang="es-ES" dirty="0" err="1">
                <a:solidFill>
                  <a:srgbClr val="FFC000"/>
                </a:solidFill>
              </a:rPr>
              <a:t>referèndums</a:t>
            </a:r>
            <a:r>
              <a:rPr lang="es-ES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741B4B65-D665-D869-3BDA-F323E04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795-E203-4AE8-9106-1CA4C02AAE3D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B9C5215-5FAC-C667-3D12-3BD4D9041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E1C79-2620-4B15-A5A2-FB15F02FDF1C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242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2EDADAF-E077-4143-7CCB-AECB2701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</a:t>
            </a:r>
            <a:r>
              <a:rPr lang="ca-ES" dirty="0" err="1"/>
              <a:t>uè</a:t>
            </a:r>
            <a:r>
              <a:rPr lang="ca-ES" dirty="0"/>
              <a:t> són els pressupostos participatius? 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81DB47F-86C2-E8E6-A840-3F4BA7BF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31" y="876300"/>
            <a:ext cx="8077200" cy="5105400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/>
              <a:t>Què</a:t>
            </a:r>
            <a:r>
              <a:rPr lang="es-ES" b="1" dirty="0"/>
              <a:t> </a:t>
            </a:r>
            <a:r>
              <a:rPr lang="es-ES" b="1" dirty="0" err="1"/>
              <a:t>decidim</a:t>
            </a:r>
            <a:r>
              <a:rPr lang="es-ES" b="1" dirty="0"/>
              <a:t>?</a:t>
            </a:r>
          </a:p>
          <a:p>
            <a:pPr marL="0" indent="0">
              <a:buNone/>
            </a:pPr>
            <a:r>
              <a:rPr lang="ca-ES" altLang="ca-ES" sz="2400" dirty="0">
                <a:solidFill>
                  <a:srgbClr val="FFC000"/>
                </a:solidFill>
                <a:latin typeface="Calibri" panose="020F0502020204030204" pitchFamily="34" charset="0"/>
              </a:rPr>
              <a:t>En què invertirem 500.000 € del pressupost municipal</a:t>
            </a:r>
          </a:p>
          <a:p>
            <a:pPr marL="0" indent="0">
              <a:buNone/>
            </a:pPr>
            <a:r>
              <a:rPr lang="es-ES" b="1" dirty="0" err="1"/>
              <a:t>Objectius</a:t>
            </a:r>
            <a:r>
              <a:rPr lang="es-ES" b="1" dirty="0"/>
              <a:t>: 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Calibri" panose="020F0502020204030204" pitchFamily="34" charset="0"/>
              </a:rPr>
              <a:t>Implicar la ciutadania en la presa de decisions sobre el destí d’una part dels recursos públics.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Calibri" panose="020F0502020204030204" pitchFamily="34" charset="0"/>
              </a:rPr>
              <a:t>Generar corresponsabilitat en la presa de decisions.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Calibri" panose="020F0502020204030204" pitchFamily="34" charset="0"/>
              </a:rPr>
              <a:t>Generar intel·ligència col·lectiva.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Calibri" panose="020F0502020204030204" pitchFamily="34" charset="0"/>
              </a:rPr>
              <a:t>Fomentar la participació de tothom.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Calibri" panose="020F0502020204030204" pitchFamily="34" charset="0"/>
              </a:rPr>
              <a:t>Identificar necessitats i fer que la ciutadania sigui partícip de les solucions.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CA56591-E830-C56E-8046-6ECD5E34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795-E203-4AE8-9106-1CA4C02AAE3D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5DE609B-6160-7DCC-F923-9151BF0E1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E1C79-2620-4B15-A5A2-FB15F02FDF1C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462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BDA45DD-E6C6-2DAE-F9B4-A62EA58C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</a:t>
            </a:r>
            <a:r>
              <a:rPr lang="ca-ES" dirty="0"/>
              <a:t>es fases del procés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D10F00E7-7C40-CD44-43D6-D8D9DDA8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C2A2FF5E-63A6-277D-50E8-F0242577C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4</a:t>
            </a:fld>
            <a:endParaRPr lang="ca-ES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84368A3C-716E-0262-4D50-BA7E593A7E1C}"/>
              </a:ext>
            </a:extLst>
          </p:cNvPr>
          <p:cNvSpPr txBox="1"/>
          <p:nvPr/>
        </p:nvSpPr>
        <p:spPr>
          <a:xfrm>
            <a:off x="2195736" y="980728"/>
            <a:ext cx="648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ca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07C7784B-4892-F3DC-7FAE-E748C121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39759"/>
            <a:ext cx="3572097" cy="5283282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E8DBA0DA-020D-322F-500A-65ECC2848BE3}"/>
              </a:ext>
            </a:extLst>
          </p:cNvPr>
          <p:cNvSpPr txBox="1"/>
          <p:nvPr/>
        </p:nvSpPr>
        <p:spPr>
          <a:xfrm>
            <a:off x="4355976" y="274915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es-ES" sz="1400" b="1" dirty="0" err="1">
                <a:solidFill>
                  <a:srgbClr val="FFC000"/>
                </a:solidFill>
                <a:latin typeface="Calibri" pitchFamily="34" charset="0"/>
              </a:rPr>
              <a:t>Presentació</a:t>
            </a:r>
            <a:r>
              <a:rPr lang="es-ES" sz="1400" b="1" dirty="0">
                <a:solidFill>
                  <a:srgbClr val="FFC000"/>
                </a:solidFill>
                <a:latin typeface="Calibri" pitchFamily="34" charset="0"/>
              </a:rPr>
              <a:t> de </a:t>
            </a:r>
            <a:r>
              <a:rPr lang="es-ES" sz="1400" b="1" dirty="0" err="1">
                <a:solidFill>
                  <a:srgbClr val="FFC000"/>
                </a:solidFill>
                <a:latin typeface="Calibri" pitchFamily="34" charset="0"/>
              </a:rPr>
              <a:t>propostes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de l’1 al 21 de </a:t>
            </a:r>
            <a:r>
              <a:rPr lang="es-ES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febrer</a:t>
            </a:r>
            <a:endParaRPr lang="ca-ES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" name="Connector de fletxa recta 8">
            <a:extLst>
              <a:ext uri="{FF2B5EF4-FFF2-40B4-BE49-F238E27FC236}">
                <a16:creationId xmlns:a16="http://schemas.microsoft.com/office/drawing/2014/main" id="{9F11CDC4-8D59-CAEF-5D0C-2BEA0ABEA845}"/>
              </a:ext>
            </a:extLst>
          </p:cNvPr>
          <p:cNvCxnSpPr/>
          <p:nvPr/>
        </p:nvCxnSpPr>
        <p:spPr bwMode="auto">
          <a:xfrm flipH="1">
            <a:off x="4427984" y="2852936"/>
            <a:ext cx="105181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Imatge 10">
            <a:extLst>
              <a:ext uri="{FF2B5EF4-FFF2-40B4-BE49-F238E27FC236}">
                <a16:creationId xmlns:a16="http://schemas.microsoft.com/office/drawing/2014/main" id="{A1093F98-8AFC-36DC-EE45-B7F549B7C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770" y="4293096"/>
            <a:ext cx="1152244" cy="188992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A60088C2-8409-1495-5D62-038B7F2AABA0}"/>
              </a:ext>
            </a:extLst>
          </p:cNvPr>
          <p:cNvSpPr txBox="1"/>
          <p:nvPr/>
        </p:nvSpPr>
        <p:spPr>
          <a:xfrm>
            <a:off x="4355976" y="429307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es-ES" sz="1400" b="1" dirty="0" err="1">
                <a:solidFill>
                  <a:srgbClr val="FFC000"/>
                </a:solidFill>
                <a:latin typeface="Calibri" pitchFamily="34" charset="0"/>
              </a:rPr>
              <a:t>Priorització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s-ES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durant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el mes de </a:t>
            </a:r>
            <a:r>
              <a:rPr lang="es-ES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maig</a:t>
            </a:r>
            <a:endParaRPr lang="ca-ES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01C57581-F514-1761-C774-3EE506BF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6" y="5085184"/>
            <a:ext cx="1152244" cy="188992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93079A03-9122-30DD-F8ED-AD316B802999}"/>
              </a:ext>
            </a:extLst>
          </p:cNvPr>
          <p:cNvSpPr txBox="1"/>
          <p:nvPr/>
        </p:nvSpPr>
        <p:spPr>
          <a:xfrm>
            <a:off x="4379796" y="5085184"/>
            <a:ext cx="408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algn="l"/>
            <a:r>
              <a:rPr lang="es-ES" sz="1400" b="1" dirty="0" err="1">
                <a:solidFill>
                  <a:srgbClr val="FFC000"/>
                </a:solidFill>
                <a:latin typeface="Calibri" pitchFamily="34" charset="0"/>
              </a:rPr>
              <a:t>Votació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Mitjans de </a:t>
            </a:r>
            <a:r>
              <a:rPr lang="es-ES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setembre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-octubre (3 </a:t>
            </a:r>
            <a:r>
              <a:rPr lang="es-ES" sz="1400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setmanes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</a:t>
            </a:r>
            <a:endParaRPr lang="ca-ES" sz="1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4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583488" cy="457200"/>
          </a:xfrm>
        </p:spPr>
        <p:txBody>
          <a:bodyPr/>
          <a:lstStyle/>
          <a:p>
            <a:r>
              <a:rPr lang="ca-ES" dirty="0"/>
              <a:t> FASE 1: Presentació de propostes. Qui pot enviar propostes i com?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5</a:t>
            </a:fld>
            <a:endParaRPr lang="ca-ES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AC2086A4-B110-A872-F2F0-4289FEFC6960}"/>
              </a:ext>
            </a:extLst>
          </p:cNvPr>
          <p:cNvSpPr txBox="1"/>
          <p:nvPr/>
        </p:nvSpPr>
        <p:spPr>
          <a:xfrm>
            <a:off x="539552" y="1124744"/>
            <a:ext cx="7488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dirty="0">
                <a:solidFill>
                  <a:srgbClr val="FFC000"/>
                </a:solidFill>
              </a:rPr>
              <a:t>QUI?</a:t>
            </a:r>
          </a:p>
          <a:p>
            <a:pPr algn="l"/>
            <a:endParaRPr lang="ca-ES" dirty="0">
              <a:solidFill>
                <a:srgbClr val="FFC000"/>
              </a:solidFill>
            </a:endParaRPr>
          </a:p>
          <a:p>
            <a:pPr algn="l"/>
            <a:r>
              <a:rPr lang="ca-ES" sz="1800" b="1" dirty="0">
                <a:latin typeface="+mn-lt"/>
                <a:cs typeface="+mn-cs"/>
              </a:rPr>
              <a:t>Totes les persones que viuen, treballen o tenen algun vincle amb el Masnou </a:t>
            </a:r>
            <a:r>
              <a:rPr lang="ca-ES" sz="1800" dirty="0">
                <a:latin typeface="+mn-lt"/>
                <a:cs typeface="+mn-cs"/>
              </a:rPr>
              <a:t>poden enviar propostes individualment, en grup (família, amics...) o com a entitat </a:t>
            </a:r>
            <a:r>
              <a:rPr lang="ca-ES" sz="1800" b="1" dirty="0">
                <a:latin typeface="+mn-lt"/>
                <a:cs typeface="+mn-cs"/>
              </a:rPr>
              <a:t>(de l’1 al 21 de febrer de 2024)</a:t>
            </a:r>
            <a:r>
              <a:rPr lang="ca-ES" sz="1800" dirty="0">
                <a:latin typeface="+mn-lt"/>
                <a:cs typeface="+mn-cs"/>
              </a:rPr>
              <a:t>.</a:t>
            </a:r>
          </a:p>
          <a:p>
            <a:pPr algn="l"/>
            <a:endParaRPr lang="ca-ES" dirty="0">
              <a:latin typeface="+mn-lt"/>
            </a:endParaRPr>
          </a:p>
          <a:p>
            <a:pPr algn="l"/>
            <a:r>
              <a:rPr lang="ca-ES" dirty="0">
                <a:latin typeface="+mn-lt"/>
              </a:rPr>
              <a:t>No cal estar empadronat per a presentar propostes. </a:t>
            </a:r>
            <a:endParaRPr lang="ca-ES" sz="1800" dirty="0">
              <a:latin typeface="+mn-lt"/>
              <a:cs typeface="+mn-cs"/>
            </a:endParaRPr>
          </a:p>
          <a:p>
            <a:pPr algn="l"/>
            <a:endParaRPr lang="ca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583488" cy="457200"/>
          </a:xfrm>
        </p:spPr>
        <p:txBody>
          <a:bodyPr/>
          <a:lstStyle/>
          <a:p>
            <a:r>
              <a:rPr lang="ca-ES" dirty="0"/>
              <a:t> FASE 1: Presentació de propostes. Qui pot enviar propostes i com?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6</a:t>
            </a:fld>
            <a:endParaRPr lang="ca-ES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AC2086A4-B110-A872-F2F0-4289FEFC6960}"/>
              </a:ext>
            </a:extLst>
          </p:cNvPr>
          <p:cNvSpPr txBox="1"/>
          <p:nvPr/>
        </p:nvSpPr>
        <p:spPr>
          <a:xfrm>
            <a:off x="527929" y="987885"/>
            <a:ext cx="74888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dirty="0">
                <a:solidFill>
                  <a:srgbClr val="FFC000"/>
                </a:solidFill>
              </a:rPr>
              <a:t>COM?</a:t>
            </a:r>
          </a:p>
          <a:p>
            <a:pPr algn="l"/>
            <a:endParaRPr lang="ca-ES" dirty="0">
              <a:solidFill>
                <a:srgbClr val="FFC000"/>
              </a:solidFill>
            </a:endParaRPr>
          </a:p>
          <a:p>
            <a:pPr marL="342900" indent="-342900" algn="l">
              <a:buAutoNum type="arabicPeriod"/>
            </a:pPr>
            <a:r>
              <a:rPr lang="ca-ES" dirty="0">
                <a:solidFill>
                  <a:srgbClr val="FFC000"/>
                </a:solidFill>
              </a:rPr>
              <a:t>En línia </a:t>
            </a:r>
          </a:p>
          <a:p>
            <a:pPr algn="l"/>
            <a:r>
              <a:rPr lang="ca-ES" dirty="0"/>
              <a:t>Presentant propostes mitjançant la plataforma El Masnou Participa </a:t>
            </a:r>
            <a:r>
              <a:rPr lang="ca-ES" dirty="0">
                <a:hlinkClick r:id="rId2"/>
              </a:rPr>
              <a:t>www.elmasnou.cat/pressupostos-participatius</a:t>
            </a:r>
            <a:r>
              <a:rPr lang="ca-ES" dirty="0"/>
              <a:t> </a:t>
            </a: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9F460033-7D24-7239-A61D-73F4DCBCF5A5}"/>
              </a:ext>
            </a:extLst>
          </p:cNvPr>
          <p:cNvSpPr txBox="1"/>
          <p:nvPr/>
        </p:nvSpPr>
        <p:spPr>
          <a:xfrm>
            <a:off x="527929" y="2708920"/>
            <a:ext cx="7488832" cy="404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dirty="0">
                <a:solidFill>
                  <a:srgbClr val="FFC000"/>
                </a:solidFill>
              </a:rPr>
              <a:t>2. Presencialment</a:t>
            </a:r>
          </a:p>
          <a:p>
            <a:pPr algn="l"/>
            <a:r>
              <a:rPr lang="ca-ES" dirty="0"/>
              <a:t>Omplint les butlletes que s’han enviat als domicilis i dipositant-la a les urnes que es troben a:</a:t>
            </a:r>
          </a:p>
          <a:p>
            <a:pPr algn="l"/>
            <a:endParaRPr lang="ca-ES" sz="1400" dirty="0"/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Oficina d’Atenció Ciutadana (OAC)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Joan Coromines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ca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n’Humet</a:t>
            </a:r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 Esportiu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 de Proximitat Els Vienesos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 Cívic Els Masovers (nou!)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Espai Cívic i Veïnal </a:t>
            </a:r>
            <a:r>
              <a:rPr lang="ca-E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d’Ocata</a:t>
            </a:r>
            <a:r>
              <a:rPr lang="ca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(nou!)</a:t>
            </a:r>
          </a:p>
          <a:p>
            <a:pPr algn="l"/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56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8600"/>
            <a:ext cx="8583488" cy="457200"/>
          </a:xfrm>
        </p:spPr>
        <p:txBody>
          <a:bodyPr/>
          <a:lstStyle/>
          <a:p>
            <a:r>
              <a:rPr lang="ca-ES" dirty="0"/>
              <a:t> FASE 1: Presentació de propostes. Qui pot enviar propostes i com?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7</a:t>
            </a:fld>
            <a:endParaRPr lang="ca-ES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AC2086A4-B110-A872-F2F0-4289FEFC6960}"/>
              </a:ext>
            </a:extLst>
          </p:cNvPr>
          <p:cNvSpPr txBox="1"/>
          <p:nvPr/>
        </p:nvSpPr>
        <p:spPr>
          <a:xfrm>
            <a:off x="467544" y="987885"/>
            <a:ext cx="8447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a-ES" b="1" dirty="0">
                <a:solidFill>
                  <a:srgbClr val="FFC000"/>
                </a:solidFill>
              </a:rPr>
              <a:t>COM?</a:t>
            </a:r>
          </a:p>
          <a:p>
            <a:pPr algn="l"/>
            <a:endParaRPr lang="ca-ES" dirty="0">
              <a:solidFill>
                <a:srgbClr val="FFC000"/>
              </a:solidFill>
            </a:endParaRPr>
          </a:p>
          <a:p>
            <a:pPr algn="l"/>
            <a:r>
              <a:rPr lang="ca-ES" dirty="0">
                <a:solidFill>
                  <a:srgbClr val="FFC000"/>
                </a:solidFill>
              </a:rPr>
              <a:t>3. Participant als tallers deliberatius:</a:t>
            </a:r>
          </a:p>
          <a:p>
            <a:pPr algn="l"/>
            <a:endParaRPr lang="ca-ES" dirty="0">
              <a:solidFill>
                <a:srgbClr val="FFC000"/>
              </a:solidFill>
            </a:endParaRPr>
          </a:p>
          <a:p>
            <a:pPr algn="l"/>
            <a:r>
              <a:rPr lang="ca-ES" dirty="0"/>
              <a:t>Dijous 1 de febrer, </a:t>
            </a:r>
            <a:r>
              <a:rPr lang="ca-ES" b="1" dirty="0"/>
              <a:t>sessió informativa i d’elaboració compartida de propostes</a:t>
            </a:r>
          </a:p>
          <a:p>
            <a:pPr algn="l"/>
            <a:endParaRPr lang="ca-ES" dirty="0"/>
          </a:p>
          <a:p>
            <a:pPr algn="l"/>
            <a:r>
              <a:rPr lang="ca-ES" dirty="0"/>
              <a:t>Dissabte 10 de febrer, </a:t>
            </a:r>
            <a:r>
              <a:rPr lang="ca-ES" b="1" dirty="0"/>
              <a:t>taller familiar d’elaboració compartida de propostes </a:t>
            </a:r>
            <a:r>
              <a:rPr lang="ca-ES" dirty="0"/>
              <a:t>(per a famílies amb infants a partir de 8 anys). Hi haurà servei d’acollida infantil per a infants de 3 a 8 anys. 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2179AE34-4317-899D-A04E-2934AFEA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69655"/>
            <a:ext cx="3347864" cy="2510898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63F3592-1557-BAF4-FB3F-6F898D74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497" y="3769654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FASE 1. Presentació de propostes. Com han de ser les propostes?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8</a:t>
            </a:fld>
            <a:endParaRPr lang="ca-ES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47FF887F-CBB4-7CF6-4AF0-4FB01C22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13" y="1006823"/>
            <a:ext cx="7770813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ser </a:t>
            </a:r>
            <a:r>
              <a:rPr lang="ca-ES" sz="2100" dirty="0">
                <a:solidFill>
                  <a:srgbClr val="FFC000"/>
                </a:solidFill>
                <a:latin typeface="+mn-lt"/>
                <a:cs typeface="+mn-cs"/>
              </a:rPr>
              <a:t>inversions d’interès públic</a:t>
            </a:r>
            <a:r>
              <a:rPr lang="ca-ES" sz="2100" dirty="0">
                <a:latin typeface="+mn-lt"/>
                <a:cs typeface="+mn-cs"/>
              </a:rPr>
              <a:t>, és a dir, tot allò que l’Ajuntament pot construir i adquirir i és perdurable en el temps.</a:t>
            </a:r>
            <a:endParaRPr lang="es-ES_tradnl" sz="2100" dirty="0"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donar resposta a una necessitat concreta.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ser d’interès públic i tenir </a:t>
            </a:r>
            <a:r>
              <a:rPr lang="ca-ES" sz="2100" dirty="0">
                <a:solidFill>
                  <a:srgbClr val="FFC000"/>
                </a:solidFill>
                <a:latin typeface="+mn-lt"/>
                <a:cs typeface="+mn-cs"/>
              </a:rPr>
              <a:t>visió de municipi</a:t>
            </a:r>
            <a:r>
              <a:rPr lang="ca-ES" sz="2100" dirty="0">
                <a:latin typeface="+mn-lt"/>
                <a:cs typeface="+mn-cs"/>
              </a:rPr>
              <a:t>.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ser </a:t>
            </a:r>
            <a:r>
              <a:rPr lang="ca-ES" sz="2100" dirty="0" err="1">
                <a:latin typeface="+mn-lt"/>
                <a:cs typeface="+mn-cs"/>
              </a:rPr>
              <a:t>valorables</a:t>
            </a:r>
            <a:r>
              <a:rPr lang="ca-ES" sz="2100" dirty="0">
                <a:latin typeface="+mn-lt"/>
                <a:cs typeface="+mn-cs"/>
              </a:rPr>
              <a:t> econòmicament.</a:t>
            </a:r>
            <a:endParaRPr lang="es-ES_tradnl" sz="2100" dirty="0"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ser de </a:t>
            </a:r>
            <a:r>
              <a:rPr lang="ca-ES" sz="2100" dirty="0">
                <a:solidFill>
                  <a:srgbClr val="FFC000"/>
                </a:solidFill>
                <a:latin typeface="+mn-lt"/>
                <a:cs typeface="+mn-cs"/>
              </a:rPr>
              <a:t>competència municipal</a:t>
            </a:r>
            <a:r>
              <a:rPr lang="ca-ES" sz="2100" dirty="0">
                <a:latin typeface="+mn-lt"/>
                <a:cs typeface="+mn-cs"/>
              </a:rPr>
              <a:t>.</a:t>
            </a:r>
            <a:endParaRPr lang="es-ES_tradnl" sz="2100" dirty="0"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ser </a:t>
            </a:r>
            <a:r>
              <a:rPr lang="ca-ES" sz="2100" dirty="0">
                <a:solidFill>
                  <a:srgbClr val="FFC000"/>
                </a:solidFill>
                <a:latin typeface="+mn-lt"/>
                <a:cs typeface="+mn-cs"/>
              </a:rPr>
              <a:t>tècnicament i econòmicament viables</a:t>
            </a:r>
            <a:r>
              <a:rPr lang="ca-ES" sz="2100" dirty="0">
                <a:latin typeface="+mn-lt"/>
                <a:cs typeface="+mn-cs"/>
              </a:rPr>
              <a:t>.</a:t>
            </a:r>
            <a:endParaRPr lang="es-ES_tradnl" sz="2100" dirty="0"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Han de respectar el marc jurídic legal i </a:t>
            </a:r>
            <a:r>
              <a:rPr lang="ca-ES" sz="2100" dirty="0">
                <a:solidFill>
                  <a:srgbClr val="FFC000"/>
                </a:solidFill>
                <a:latin typeface="+mn-lt"/>
                <a:cs typeface="+mn-cs"/>
              </a:rPr>
              <a:t>no contradir els diferents plans municipals aprovats.</a:t>
            </a:r>
            <a:endParaRPr lang="es-ES_tradnl" sz="2100" dirty="0">
              <a:solidFill>
                <a:srgbClr val="FFC000"/>
              </a:solidFill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100" dirty="0">
                <a:latin typeface="+mn-lt"/>
                <a:cs typeface="+mn-cs"/>
              </a:rPr>
              <a:t>No han de crear un </a:t>
            </a:r>
            <a:r>
              <a:rPr lang="es-ES" sz="2100" dirty="0" err="1">
                <a:latin typeface="+mn-lt"/>
                <a:cs typeface="+mn-cs"/>
              </a:rPr>
              <a:t>nou</a:t>
            </a:r>
            <a:r>
              <a:rPr lang="es-ES" sz="2100" dirty="0">
                <a:latin typeface="+mn-lt"/>
                <a:cs typeface="+mn-cs"/>
              </a:rPr>
              <a:t> </a:t>
            </a:r>
            <a:r>
              <a:rPr lang="es-ES" sz="2100" dirty="0" err="1">
                <a:latin typeface="+mn-lt"/>
                <a:cs typeface="+mn-cs"/>
              </a:rPr>
              <a:t>servei</a:t>
            </a:r>
            <a:r>
              <a:rPr lang="es-ES" sz="2100" dirty="0">
                <a:latin typeface="+mn-lt"/>
                <a:cs typeface="+mn-cs"/>
              </a:rPr>
              <a:t> (</a:t>
            </a:r>
            <a:r>
              <a:rPr lang="es-ES" sz="2100" dirty="0" err="1">
                <a:latin typeface="+mn-lt"/>
                <a:cs typeface="+mn-cs"/>
              </a:rPr>
              <a:t>perquè</a:t>
            </a:r>
            <a:r>
              <a:rPr lang="es-ES" sz="2100" dirty="0">
                <a:latin typeface="+mn-lt"/>
                <a:cs typeface="+mn-cs"/>
              </a:rPr>
              <a:t> </a:t>
            </a:r>
            <a:r>
              <a:rPr lang="es-ES" sz="2100" dirty="0" err="1">
                <a:latin typeface="+mn-lt"/>
                <a:cs typeface="+mn-cs"/>
              </a:rPr>
              <a:t>pot</a:t>
            </a:r>
            <a:r>
              <a:rPr lang="es-ES" sz="2100" dirty="0">
                <a:latin typeface="+mn-lt"/>
                <a:cs typeface="+mn-cs"/>
              </a:rPr>
              <a:t> generar </a:t>
            </a:r>
            <a:r>
              <a:rPr lang="es-ES" sz="2100" dirty="0" err="1">
                <a:latin typeface="+mn-lt"/>
                <a:cs typeface="+mn-cs"/>
              </a:rPr>
              <a:t>altres</a:t>
            </a:r>
            <a:r>
              <a:rPr lang="es-ES" sz="2100" dirty="0">
                <a:latin typeface="+mn-lt"/>
                <a:cs typeface="+mn-cs"/>
              </a:rPr>
              <a:t> </a:t>
            </a:r>
            <a:r>
              <a:rPr lang="es-ES" sz="2100" dirty="0" err="1">
                <a:latin typeface="+mn-lt"/>
                <a:cs typeface="+mn-cs"/>
              </a:rPr>
              <a:t>despeses</a:t>
            </a:r>
            <a:r>
              <a:rPr lang="es-ES" sz="2100" dirty="0">
                <a:latin typeface="+mn-lt"/>
                <a:cs typeface="+mn-cs"/>
              </a:rPr>
              <a:t> per a </a:t>
            </a:r>
            <a:r>
              <a:rPr lang="es-ES" sz="2100" dirty="0" err="1">
                <a:latin typeface="+mn-lt"/>
                <a:cs typeface="+mn-cs"/>
              </a:rPr>
              <a:t>l’Ajuntament</a:t>
            </a:r>
            <a:r>
              <a:rPr lang="es-ES" sz="2100" dirty="0">
                <a:latin typeface="+mn-lt"/>
                <a:cs typeface="+mn-cs"/>
              </a:rPr>
              <a:t>).</a:t>
            </a:r>
            <a:endParaRPr lang="ca-ES" sz="2100" dirty="0"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No poden ser subvencions, ni ajuts a entitats o col·lectius, ni estudis, ni anàlisis.</a:t>
            </a:r>
            <a:endParaRPr lang="es-ES_tradnl" sz="2100" dirty="0">
              <a:latin typeface="+mn-lt"/>
              <a:cs typeface="+mn-cs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a-ES" sz="2100" dirty="0">
                <a:latin typeface="+mn-lt"/>
                <a:cs typeface="+mn-cs"/>
              </a:rPr>
              <a:t>Cap proposta </a:t>
            </a:r>
            <a:r>
              <a:rPr lang="ca-ES" sz="2100" dirty="0">
                <a:solidFill>
                  <a:srgbClr val="FFC000"/>
                </a:solidFill>
                <a:latin typeface="+mn-lt"/>
                <a:cs typeface="+mn-cs"/>
              </a:rPr>
              <a:t>no pot superar els 250.000 €</a:t>
            </a:r>
            <a:r>
              <a:rPr lang="ca-ES" sz="2100" dirty="0">
                <a:solidFill>
                  <a:srgbClr val="000000"/>
                </a:solidFill>
                <a:latin typeface="+mn-lt"/>
                <a:cs typeface="+mn-cs"/>
              </a:rPr>
              <a:t>. </a:t>
            </a:r>
            <a:endParaRPr lang="es-ES_tradnl" sz="21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742950" indent="-742950" algn="just" fontAlgn="auto">
              <a:spcBef>
                <a:spcPts val="1200"/>
              </a:spcBef>
              <a:spcAft>
                <a:spcPts val="1200"/>
              </a:spcAft>
              <a:defRPr/>
            </a:pPr>
            <a:endParaRPr lang="ca-ES" sz="20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1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8B8F7B1-09BF-A369-49E3-FFD658CE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</a:t>
            </a:r>
            <a:r>
              <a:rPr lang="ca-ES" dirty="0"/>
              <a:t>ASE 2. Validació. Què es farà amb les propostes rebudes?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9BD1292-4F14-81CE-44D9-D2EC59C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6669-EFCB-4F48-9542-5D7279837FBC}" type="datetime1">
              <a:rPr lang="ca-ES" smtClean="0"/>
              <a:pPr/>
              <a:t>25/6/2024</a:t>
            </a:fld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997D9721-6A83-2925-7989-4F7283A5D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2EEA4-4333-407D-87B2-84F91498CD5F}" type="slidenum">
              <a:rPr lang="ca-ES" smtClean="0"/>
              <a:pPr/>
              <a:t>9</a:t>
            </a:fld>
            <a:endParaRPr lang="ca-ES"/>
          </a:p>
        </p:txBody>
      </p:sp>
      <p:sp>
        <p:nvSpPr>
          <p:cNvPr id="5" name="8 Rectángulo">
            <a:extLst>
              <a:ext uri="{FF2B5EF4-FFF2-40B4-BE49-F238E27FC236}">
                <a16:creationId xmlns:a16="http://schemas.microsoft.com/office/drawing/2014/main" id="{7750FBF6-182D-08E9-D67D-29B00DC7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412776"/>
            <a:ext cx="7776864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ca-ES" altLang="ca-ES" sz="2400" dirty="0">
                <a:solidFill>
                  <a:srgbClr val="FFC000"/>
                </a:solidFill>
                <a:latin typeface="Calibri" panose="020F0502020204030204" pitchFamily="34" charset="0"/>
              </a:rPr>
              <a:t>L’Ajuntament analitzarà les propostes rebudes i les validarà </a:t>
            </a:r>
            <a:r>
              <a:rPr lang="ca-ES" altLang="ca-ES" sz="2400" dirty="0">
                <a:latin typeface="Calibri" panose="020F0502020204030204" pitchFamily="34" charset="0"/>
              </a:rPr>
              <a:t>(sempre que compleixin les condicions) o les descartarà (en cas que no compleixin les normes del procés). També es podrà crear la categoria “Ja prevista”.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ca-ES" altLang="ca-ES" sz="2400" dirty="0">
                <a:latin typeface="Calibri" panose="020F0502020204030204" pitchFamily="34" charset="0"/>
              </a:rPr>
              <a:t>Les propostes es classificaran en: 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400" dirty="0">
                <a:latin typeface="Calibri" panose="020F0502020204030204" pitchFamily="34" charset="0"/>
              </a:rPr>
              <a:t>acceptades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400" dirty="0">
                <a:latin typeface="Calibri" panose="020F0502020204030204" pitchFamily="34" charset="0"/>
              </a:rPr>
              <a:t>descartades</a:t>
            </a:r>
          </a:p>
          <a:p>
            <a:pPr marL="342900" indent="-342900" algn="just"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altLang="ca-ES" sz="2400" dirty="0">
                <a:latin typeface="Calibri" panose="020F0502020204030204" pitchFamily="34" charset="0"/>
              </a:rPr>
              <a:t>ja previstes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endParaRPr lang="ca-ES" altLang="ca-E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35679"/>
      </p:ext>
    </p:extLst>
  </p:cSld>
  <p:clrMapOvr>
    <a:masterClrMapping/>
  </p:clrMapOvr>
</p:sld>
</file>

<file path=ppt/theme/theme1.xml><?xml version="1.0" encoding="utf-8"?>
<a:theme xmlns:a="http://schemas.openxmlformats.org/drawingml/2006/main" name="Ajuntament del Masnou.p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untament del Masnou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8575" cap="flat" cmpd="sng" algn="ctr">
          <a:noFill/>
          <a:prstDash val="solid"/>
          <a:round/>
          <a:headEnd type="none" w="med" len="med"/>
          <a:tailEnd type="triangle" w="med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cs typeface="Calibri" pitchFamily="34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6699"/>
          </a:solidFill>
          <a:prstDash val="solid"/>
          <a:round/>
          <a:headEnd type="none" w="med" len="med"/>
          <a:tailEnd type="triangle" w="lg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800" dirty="0" smtClean="0">
            <a:solidFill>
              <a:schemeClr val="bg2">
                <a:lumMod val="25000"/>
              </a:schemeClr>
            </a:solidFill>
            <a:latin typeface="Calibri" pitchFamily="34" charset="0"/>
          </a:defRPr>
        </a:defPPr>
      </a:lstStyle>
    </a:txDef>
  </a:objectDefaults>
  <a:extraClrSchemeLst>
    <a:extraClrScheme>
      <a:clrScheme name="Ajuntament del Masnou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 del Masnou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untament del Masnou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 del Masnou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 del Masnou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 del Masnou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untament del Masnou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Office\Plantillas\Ajuntament del Masnou.pot</Template>
  <TotalTime>2322</TotalTime>
  <Words>1080</Words>
  <Application>Microsoft Office PowerPoint</Application>
  <PresentationFormat>Presentació en pantalla (4:3)</PresentationFormat>
  <Paragraphs>142</Paragraphs>
  <Slides>15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Ajuntament del Masnou.pot</vt:lpstr>
      <vt:lpstr>Paint Shop Pro Image</vt:lpstr>
      <vt:lpstr>Pressupostos participatius del Masnou 2024-2025</vt:lpstr>
      <vt:lpstr>Què són els pressupostos participatius? </vt:lpstr>
      <vt:lpstr>Què són els pressupostos participatius? </vt:lpstr>
      <vt:lpstr>Les fases del procés</vt:lpstr>
      <vt:lpstr> FASE 1: Presentació de propostes. Qui pot enviar propostes i com?</vt:lpstr>
      <vt:lpstr> FASE 1: Presentació de propostes. Qui pot enviar propostes i com?</vt:lpstr>
      <vt:lpstr> FASE 1: Presentació de propostes. Qui pot enviar propostes i com?</vt:lpstr>
      <vt:lpstr>FASE 1. Presentació de propostes. Com han de ser les propostes?</vt:lpstr>
      <vt:lpstr>FASE 2. Validació. Què es farà amb les propostes rebudes?</vt:lpstr>
      <vt:lpstr>FASE 3. Priorització. Com es farà?</vt:lpstr>
      <vt:lpstr>FASE 3. Priorització. Com es farà?</vt:lpstr>
      <vt:lpstr>FASE 4. Votació. Com es farà?</vt:lpstr>
      <vt:lpstr>FASE 5. Avaluació del procés i execució de les propostes. </vt:lpstr>
      <vt:lpstr>Comissió Ciutadana dels pressupostos participatius</vt:lpstr>
      <vt:lpstr>Presentació del PowerPoint</vt:lpstr>
    </vt:vector>
  </TitlesOfParts>
  <Manager>Álvarez Mena, Alexandre</Manager>
  <Company>Ajuntament del Masnou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Enfocament general del projecte</dc:title>
  <dc:subject>Creació del Consell Municipal de Cultura</dc:subject>
  <dc:creator>Álvarez Mena, Alexandre</dc:creator>
  <cp:lastModifiedBy>Jordina Gual Jané</cp:lastModifiedBy>
  <cp:revision>329</cp:revision>
  <cp:lastPrinted>2009-06-12T12:58:02Z</cp:lastPrinted>
  <dcterms:created xsi:type="dcterms:W3CDTF">2009-03-20T08:55:28Z</dcterms:created>
  <dcterms:modified xsi:type="dcterms:W3CDTF">2024-06-25T09:23:06Z</dcterms:modified>
</cp:coreProperties>
</file>