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4" r:id="rId1"/>
  </p:sldMasterIdLst>
  <p:notesMasterIdLst>
    <p:notesMasterId r:id="rId17"/>
  </p:notesMasterIdLst>
  <p:handoutMasterIdLst>
    <p:handoutMasterId r:id="rId18"/>
  </p:handoutMasterIdLst>
  <p:sldIdLst>
    <p:sldId id="256" r:id="rId2"/>
    <p:sldId id="283" r:id="rId3"/>
    <p:sldId id="289" r:id="rId4"/>
    <p:sldId id="291" r:id="rId5"/>
    <p:sldId id="288" r:id="rId6"/>
    <p:sldId id="307" r:id="rId7"/>
    <p:sldId id="309" r:id="rId8"/>
    <p:sldId id="304" r:id="rId9"/>
    <p:sldId id="308" r:id="rId10"/>
    <p:sldId id="310" r:id="rId11"/>
    <p:sldId id="313" r:id="rId12"/>
    <p:sldId id="311" r:id="rId13"/>
    <p:sldId id="314" r:id="rId14"/>
    <p:sldId id="316" r:id="rId15"/>
    <p:sldId id="315" r:id="rId16"/>
  </p:sldIdLst>
  <p:sldSz cx="9144000" cy="6858000" type="screen4x3"/>
  <p:notesSz cx="6797675" cy="9928225"/>
  <p:defaultTextStyle>
    <a:defPPr>
      <a:defRPr lang="es-ES_tradnl"/>
    </a:defPPr>
    <a:lvl1pPr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  <a:srgbClr val="FFFFCC"/>
    <a:srgbClr val="FFD5D5"/>
    <a:srgbClr val="0092CF"/>
    <a:srgbClr val="006699"/>
    <a:srgbClr val="97E7E5"/>
    <a:srgbClr val="CCFFCC"/>
    <a:srgbClr val="C1FFC1"/>
    <a:srgbClr val="FF9999"/>
    <a:srgbClr val="33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Estilo claro 2 - Acento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howGuides="1">
      <p:cViewPr varScale="1">
        <p:scale>
          <a:sx n="111" d="100"/>
          <a:sy n="111" d="100"/>
        </p:scale>
        <p:origin x="161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495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51098" y="1"/>
            <a:ext cx="294495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66B0B4-78D2-47A0-B208-FA38435F2604}" type="datetimeFigureOut">
              <a:rPr lang="ca-ES" smtClean="0"/>
              <a:pPr/>
              <a:t>25/6/2024</a:t>
            </a:fld>
            <a:endParaRPr lang="ca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4958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51098" y="9429750"/>
            <a:ext cx="2944958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7F62A5-1BB5-4C6A-A42F-148F436EBA9D}" type="slidenum">
              <a:rPr lang="ca-ES" smtClean="0"/>
              <a:pPr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46400" cy="496888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32771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5" y="1"/>
            <a:ext cx="2946400" cy="496888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ca-ES"/>
          </a:p>
        </p:txBody>
      </p:sp>
      <p:sp>
        <p:nvSpPr>
          <p:cNvPr id="32772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2773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464" y="4716465"/>
            <a:ext cx="4984750" cy="44672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a-ES"/>
              <a:t>Haga clic para modificar el estilo de texto del patrón</a:t>
            </a:r>
          </a:p>
          <a:p>
            <a:pPr lvl="1"/>
            <a:r>
              <a:rPr lang="ca-ES"/>
              <a:t>Segundo nivel</a:t>
            </a:r>
          </a:p>
          <a:p>
            <a:pPr lvl="2"/>
            <a:r>
              <a:rPr lang="ca-ES"/>
              <a:t>Tercer nivel</a:t>
            </a:r>
          </a:p>
          <a:p>
            <a:pPr lvl="3"/>
            <a:r>
              <a:rPr lang="ca-ES"/>
              <a:t>Cuarto nivel</a:t>
            </a:r>
          </a:p>
          <a:p>
            <a:pPr lvl="4"/>
            <a:r>
              <a:rPr lang="ca-ES"/>
              <a:t>Quinto nivel</a:t>
            </a:r>
          </a:p>
        </p:txBody>
      </p:sp>
      <p:sp>
        <p:nvSpPr>
          <p:cNvPr id="32774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31340"/>
            <a:ext cx="2946400" cy="496887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32775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5" y="9431340"/>
            <a:ext cx="2946400" cy="496887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13401AC-EEBB-49C2-82D6-52636F5BAF2B}" type="slidenum">
              <a:rPr lang="ca-ES"/>
              <a:pPr/>
              <a:t>‹#›</a:t>
            </a:fld>
            <a:endParaRPr lang="ca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oleObject" Target="../embeddings/oleObject2.bin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4.png"/><Relationship Id="rId4" Type="http://schemas.openxmlformats.org/officeDocument/2006/relationships/oleObject" Target="../embeddings/oleObject3.bin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4" name="Rectangle 8"/>
          <p:cNvSpPr>
            <a:spLocks noChangeArrowheads="1"/>
          </p:cNvSpPr>
          <p:nvPr/>
        </p:nvSpPr>
        <p:spPr bwMode="auto">
          <a:xfrm>
            <a:off x="0" y="6318250"/>
            <a:ext cx="9144000" cy="539750"/>
          </a:xfrm>
          <a:prstGeom prst="rect">
            <a:avLst/>
          </a:prstGeom>
          <a:solidFill>
            <a:srgbClr val="0092CF"/>
          </a:soli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ca-ES"/>
          </a:p>
        </p:txBody>
      </p:sp>
      <p:graphicFrame>
        <p:nvGraphicFramePr>
          <p:cNvPr id="19458" name="Object 2"/>
          <p:cNvGraphicFramePr>
            <a:graphicFrameLocks noChangeAspect="1"/>
          </p:cNvGraphicFramePr>
          <p:nvPr/>
        </p:nvGraphicFramePr>
        <p:xfrm>
          <a:off x="4648200" y="0"/>
          <a:ext cx="4495800" cy="601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aint Shop Pro Image" r:id="rId2" imgW="1590675" imgH="2146923" progId="">
                  <p:embed/>
                </p:oleObj>
              </mc:Choice>
              <mc:Fallback>
                <p:oleObj name="Paint Shop Pro Image" r:id="rId2" imgW="1590675" imgH="2146923" progId="">
                  <p:embed/>
                  <p:pic>
                    <p:nvPicPr>
                      <p:cNvPr id="19458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lum bright="82000" contrast="-76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t="44756" r="44339"/>
                      <a:stretch>
                        <a:fillRect/>
                      </a:stretch>
                    </p:blipFill>
                    <p:spPr bwMode="auto">
                      <a:xfrm>
                        <a:off x="4648200" y="0"/>
                        <a:ext cx="4495800" cy="601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59" name="Object 3"/>
          <p:cNvGraphicFramePr>
            <a:graphicFrameLocks noChangeAspect="1"/>
          </p:cNvGraphicFramePr>
          <p:nvPr/>
        </p:nvGraphicFramePr>
        <p:xfrm>
          <a:off x="0" y="215900"/>
          <a:ext cx="647700" cy="5900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aint Shop Pro Image" r:id="rId4" imgW="760976" imgH="6936585" progId="">
                  <p:embed/>
                </p:oleObj>
              </mc:Choice>
              <mc:Fallback>
                <p:oleObj name="Paint Shop Pro Image" r:id="rId4" imgW="760976" imgH="6936585" progId="">
                  <p:embed/>
                  <p:pic>
                    <p:nvPicPr>
                      <p:cNvPr id="19459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lum bright="76000" contrast="-7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15900"/>
                        <a:ext cx="647700" cy="5900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9461" name="Picture 5" descr="T:\Noves Tecnologies\Aplicacions\Escuts\Escut Nou\ESCUT_C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52825" y="6343650"/>
            <a:ext cx="2032000" cy="488950"/>
          </a:xfrm>
          <a:prstGeom prst="rect">
            <a:avLst/>
          </a:prstGeom>
          <a:noFill/>
        </p:spPr>
      </p:pic>
      <p:sp>
        <p:nvSpPr>
          <p:cNvPr id="19462" name="Rectangle 6"/>
          <p:cNvSpPr>
            <a:spLocks noGrp="1" noChangeArrowheads="1"/>
          </p:cNvSpPr>
          <p:nvPr>
            <p:ph type="ctrTitle" sz="quarter"/>
          </p:nvPr>
        </p:nvSpPr>
        <p:spPr>
          <a:xfrm>
            <a:off x="2362200" y="2286000"/>
            <a:ext cx="6096000" cy="1143000"/>
          </a:xfrm>
        </p:spPr>
        <p:txBody>
          <a:bodyPr/>
          <a:lstStyle>
            <a:lvl1pPr>
              <a:defRPr sz="4400" b="1">
                <a:latin typeface="Calibri" pitchFamily="34" charset="0"/>
              </a:defRPr>
            </a:lvl1pPr>
          </a:lstStyle>
          <a:p>
            <a:r>
              <a:rPr lang="ca-ES"/>
              <a:t>Haga clic para modificar el estilo de título del patrón</a:t>
            </a:r>
          </a:p>
        </p:txBody>
      </p:sp>
      <p:sp>
        <p:nvSpPr>
          <p:cNvPr id="19463" name="Rectangle 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362200" y="3886200"/>
            <a:ext cx="6096000" cy="1752600"/>
          </a:xfrm>
        </p:spPr>
        <p:txBody>
          <a:bodyPr/>
          <a:lstStyle>
            <a:lvl1pPr marL="0" indent="0" algn="r">
              <a:buFontTx/>
              <a:buNone/>
              <a:defRPr sz="3600">
                <a:solidFill>
                  <a:srgbClr val="004459"/>
                </a:solidFill>
                <a:latin typeface="Calibri" pitchFamily="34" charset="0"/>
              </a:defRPr>
            </a:lvl1pPr>
          </a:lstStyle>
          <a:p>
            <a:r>
              <a:rPr lang="ca-ES"/>
              <a:t>Haga clic para modificar el estilo de subtítulo del patrón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CDE1AE3-9343-43E5-8F2B-E246AD1877D8}" type="datetime1">
              <a:rPr lang="ca-ES" smtClean="0"/>
              <a:pPr/>
              <a:t>25/6/2024</a:t>
            </a:fld>
            <a:endParaRPr lang="ca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BAFC6BD-B670-40CE-98E2-7E305736D5DB}" type="slidenum">
              <a:rPr lang="ca-ES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67500" y="228600"/>
            <a:ext cx="2095500" cy="586740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381000" y="228600"/>
            <a:ext cx="6134100" cy="5867400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16EA2CA-7FCB-41C7-986C-D12BC4415576}" type="datetime1">
              <a:rPr lang="ca-ES" smtClean="0"/>
              <a:pPr/>
              <a:t>25/6/2024</a:t>
            </a:fld>
            <a:endParaRPr lang="ca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E81C901-68AA-4B05-B7F7-666BF78684AF}" type="slidenum">
              <a:rPr lang="ca-ES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defRPr>
            </a:lvl5pPr>
          </a:lstStyle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ca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3EA5795-E203-4AE8-9106-1CA4C02AAE3D}" type="datetime1">
              <a:rPr lang="ca-ES" smtClean="0"/>
              <a:pPr/>
              <a:t>25/6/2024</a:t>
            </a:fld>
            <a:endParaRPr lang="ca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A0E1C79-2620-4B15-A5A2-FB15F02FDF1C}" type="slidenum">
              <a:rPr lang="ca-ES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0344BBB-1582-4B1E-8602-65E24E9DE98C}" type="datetime1">
              <a:rPr lang="ca-ES" smtClean="0"/>
              <a:pPr/>
              <a:t>25/6/2024</a:t>
            </a:fld>
            <a:endParaRPr lang="ca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A4C6E15-0309-4C58-8E80-B1E171109C03}" type="slidenum">
              <a:rPr lang="ca-ES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85800" y="990600"/>
            <a:ext cx="3810000" cy="5105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990600"/>
            <a:ext cx="3810000" cy="5105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B0CA528-F7B2-438F-AE52-F28C296EF455}" type="datetime1">
              <a:rPr lang="ca-ES" smtClean="0"/>
              <a:pPr/>
              <a:t>25/6/2024</a:t>
            </a:fld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2757721-7D9D-4D8D-B51B-A7592B8BFBDF}" type="slidenum">
              <a:rPr lang="ca-ES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C863ACE-5CA9-4CF7-8AD9-9592832298C6}" type="datetime1">
              <a:rPr lang="ca-ES" smtClean="0"/>
              <a:pPr/>
              <a:t>25/6/2024</a:t>
            </a:fld>
            <a:endParaRPr lang="ca-ES"/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FAD6EC3-6F80-4EF5-9825-11AC362CCE89}" type="slidenum">
              <a:rPr lang="ca-ES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000">
                <a:latin typeface="Calibri" pitchFamily="34" charset="0"/>
              </a:defRPr>
            </a:lvl1pPr>
          </a:lstStyle>
          <a:p>
            <a:fld id="{B3856669-EFCB-4F48-9542-5D7279837FBC}" type="datetime1">
              <a:rPr lang="ca-ES" smtClean="0"/>
              <a:pPr/>
              <a:t>25/6/2024</a:t>
            </a:fld>
            <a:endParaRPr lang="ca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z="1000">
                <a:latin typeface="Calibri" pitchFamily="34" charset="0"/>
              </a:defRPr>
            </a:lvl1pPr>
          </a:lstStyle>
          <a:p>
            <a:fld id="{7C92EEA4-4333-407D-87B2-84F91498CD5F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BEA5932-6E7E-454C-8E2D-4C53EC5FFEE2}" type="datetime1">
              <a:rPr lang="ca-ES" smtClean="0"/>
              <a:pPr/>
              <a:t>25/6/2024</a:t>
            </a:fld>
            <a:endParaRPr lang="ca-ES"/>
          </a:p>
        </p:txBody>
      </p:sp>
      <p:sp>
        <p:nvSpPr>
          <p:cNvPr id="3" name="2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10193F6-023A-412B-8DF0-428BD684A1FD}" type="slidenum">
              <a:rPr lang="ca-ES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B73658D-FC8F-4D2B-B27A-6278A047D30A}" type="datetime1">
              <a:rPr lang="ca-ES" smtClean="0"/>
              <a:pPr/>
              <a:t>25/6/2024</a:t>
            </a:fld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895CD30-6292-451A-AE2B-75564D312D2A}" type="slidenum">
              <a:rPr lang="ca-ES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a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E54AF7D-3957-4529-A05D-8A31F848AE8D}" type="datetime1">
              <a:rPr lang="ca-ES" smtClean="0"/>
              <a:pPr/>
              <a:t>25/6/2024</a:t>
            </a:fld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F6A640F-AD74-4B63-B68B-E0516D4E09FB}" type="slidenum">
              <a:rPr lang="ca-ES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oleObject" Target="../embeddings/oleObject1.bin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434" name="Object 2"/>
          <p:cNvGraphicFramePr>
            <a:graphicFrameLocks/>
          </p:cNvGraphicFramePr>
          <p:nvPr/>
        </p:nvGraphicFramePr>
        <p:xfrm>
          <a:off x="0" y="6400800"/>
          <a:ext cx="91440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aint Shop Pro Image" r:id="rId13" imgW="1268636" imgH="702629" progId="">
                  <p:embed/>
                </p:oleObj>
              </mc:Choice>
              <mc:Fallback>
                <p:oleObj name="Paint Shop Pro Image" r:id="rId13" imgW="1268636" imgH="702629" progId="">
                  <p:embed/>
                  <p:pic>
                    <p:nvPicPr>
                      <p:cNvPr id="18434" name="Object 2"/>
                      <p:cNvPicPr>
                        <a:picLocks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6400800"/>
                        <a:ext cx="91440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CC99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8435" name="Picture 3" descr="T:\Noves Tecnologies\Aplicacions\Escuts\Escut Nou\ESCUT_C.gif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3800475" y="6443663"/>
            <a:ext cx="1543050" cy="371475"/>
          </a:xfrm>
          <a:prstGeom prst="rect">
            <a:avLst/>
          </a:prstGeom>
          <a:noFill/>
        </p:spPr>
      </p:pic>
      <p:sp>
        <p:nvSpPr>
          <p:cNvPr id="18436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228600"/>
            <a:ext cx="838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a-ES"/>
              <a:t>Haga clic para modificar el estilo de título del patrón</a:t>
            </a:r>
          </a:p>
        </p:txBody>
      </p:sp>
      <p:sp>
        <p:nvSpPr>
          <p:cNvPr id="18437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990600"/>
            <a:ext cx="77724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a-ES"/>
              <a:t>Haga clic para modificar el estilo de texto del patrón</a:t>
            </a:r>
          </a:p>
          <a:p>
            <a:pPr lvl="1"/>
            <a:r>
              <a:rPr lang="ca-ES"/>
              <a:t>Segundo nivel</a:t>
            </a:r>
          </a:p>
          <a:p>
            <a:pPr lvl="2"/>
            <a:r>
              <a:rPr lang="ca-ES"/>
              <a:t>Tercer nivel</a:t>
            </a:r>
          </a:p>
          <a:p>
            <a:pPr lvl="3"/>
            <a:r>
              <a:rPr lang="ca-ES"/>
              <a:t>Cuarto nivel</a:t>
            </a:r>
          </a:p>
          <a:p>
            <a:pPr lvl="4"/>
            <a:r>
              <a:rPr lang="ca-ES"/>
              <a:t>Quinto nivel</a:t>
            </a:r>
          </a:p>
        </p:txBody>
      </p:sp>
      <p:sp>
        <p:nvSpPr>
          <p:cNvPr id="18438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28600" y="6477000"/>
            <a:ext cx="23622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sz="1000">
                <a:solidFill>
                  <a:schemeClr val="bg1"/>
                </a:solidFill>
                <a:latin typeface="Calibri" pitchFamily="34" charset="0"/>
              </a:defRPr>
            </a:lvl1pPr>
          </a:lstStyle>
          <a:p>
            <a:fld id="{D0835E0F-DC94-4A41-A1A6-74505A02E1BF}" type="datetime1">
              <a:rPr lang="ca-ES" smtClean="0"/>
              <a:pPr/>
              <a:t>25/6/2024</a:t>
            </a:fld>
            <a:endParaRPr lang="ca-ES"/>
          </a:p>
        </p:txBody>
      </p:sp>
      <p:sp>
        <p:nvSpPr>
          <p:cNvPr id="18439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77000"/>
            <a:ext cx="23622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chemeClr val="bg1"/>
                </a:solidFill>
                <a:latin typeface="Calibri" pitchFamily="34" charset="0"/>
              </a:defRPr>
            </a:lvl1pPr>
          </a:lstStyle>
          <a:p>
            <a:fld id="{3F5F20D4-B231-454B-8B5D-C19948C38EAD}" type="slidenum">
              <a:rPr lang="ca-ES" smtClean="0"/>
              <a:pPr/>
              <a:t>‹#›</a:t>
            </a:fld>
            <a:endParaRPr lang="ca-ES"/>
          </a:p>
        </p:txBody>
      </p:sp>
      <p:sp>
        <p:nvSpPr>
          <p:cNvPr id="18440" name="Line 8"/>
          <p:cNvSpPr>
            <a:spLocks noChangeShapeType="1"/>
          </p:cNvSpPr>
          <p:nvPr/>
        </p:nvSpPr>
        <p:spPr bwMode="auto">
          <a:xfrm>
            <a:off x="304800" y="762000"/>
            <a:ext cx="8534400" cy="0"/>
          </a:xfrm>
          <a:prstGeom prst="line">
            <a:avLst/>
          </a:prstGeom>
          <a:noFill/>
          <a:ln w="9525">
            <a:solidFill>
              <a:srgbClr val="004459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ca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</p:sldLayoutIdLst>
  <p:hf hdr="0" ftr="0"/>
  <p:txStyles>
    <p:titleStyle>
      <a:lvl1pPr algn="r" rtl="0" eaLnBrk="0" fontAlgn="base" hangingPunct="0">
        <a:spcBef>
          <a:spcPct val="0"/>
        </a:spcBef>
        <a:spcAft>
          <a:spcPct val="0"/>
        </a:spcAft>
        <a:defRPr sz="2400">
          <a:solidFill>
            <a:srgbClr val="0092CF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2400">
          <a:solidFill>
            <a:srgbClr val="0092CF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2400">
          <a:solidFill>
            <a:srgbClr val="0092CF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2400">
          <a:solidFill>
            <a:srgbClr val="0092CF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2400">
          <a:solidFill>
            <a:srgbClr val="0092CF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5pPr>
      <a:lvl6pPr marL="457200" algn="r" rtl="0" eaLnBrk="0" fontAlgn="base" hangingPunct="0">
        <a:spcBef>
          <a:spcPct val="0"/>
        </a:spcBef>
        <a:spcAft>
          <a:spcPct val="0"/>
        </a:spcAft>
        <a:defRPr sz="2400">
          <a:solidFill>
            <a:srgbClr val="0092CF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6pPr>
      <a:lvl7pPr marL="914400" algn="r" rtl="0" eaLnBrk="0" fontAlgn="base" hangingPunct="0">
        <a:spcBef>
          <a:spcPct val="0"/>
        </a:spcBef>
        <a:spcAft>
          <a:spcPct val="0"/>
        </a:spcAft>
        <a:defRPr sz="2400">
          <a:solidFill>
            <a:srgbClr val="0092CF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7pPr>
      <a:lvl8pPr marL="1371600" algn="r" rtl="0" eaLnBrk="0" fontAlgn="base" hangingPunct="0">
        <a:spcBef>
          <a:spcPct val="0"/>
        </a:spcBef>
        <a:spcAft>
          <a:spcPct val="0"/>
        </a:spcAft>
        <a:defRPr sz="2400">
          <a:solidFill>
            <a:srgbClr val="0092CF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8pPr>
      <a:lvl9pPr marL="1828800" algn="r" rtl="0" eaLnBrk="0" fontAlgn="base" hangingPunct="0">
        <a:spcBef>
          <a:spcPct val="0"/>
        </a:spcBef>
        <a:spcAft>
          <a:spcPct val="0"/>
        </a:spcAft>
        <a:defRPr sz="2400">
          <a:solidFill>
            <a:srgbClr val="0092CF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5000"/>
        </a:spcBef>
        <a:spcAft>
          <a:spcPct val="25000"/>
        </a:spcAft>
        <a:buClr>
          <a:srgbClr val="0088CE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5000"/>
        </a:spcBef>
        <a:spcAft>
          <a:spcPct val="25000"/>
        </a:spcAft>
        <a:buClr>
          <a:srgbClr val="0088CE"/>
        </a:buClr>
        <a:buChar char="–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5000"/>
        </a:spcBef>
        <a:spcAft>
          <a:spcPct val="25000"/>
        </a:spcAft>
        <a:buClr>
          <a:srgbClr val="0088CE"/>
        </a:buClr>
        <a:buChar char="•"/>
        <a:defRPr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5000"/>
        </a:spcBef>
        <a:spcAft>
          <a:spcPct val="25000"/>
        </a:spcAft>
        <a:buClr>
          <a:srgbClr val="0088CE"/>
        </a:buClr>
        <a:buChar char="–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5000"/>
        </a:spcBef>
        <a:spcAft>
          <a:spcPct val="25000"/>
        </a:spcAft>
        <a:buClr>
          <a:srgbClr val="0088CE"/>
        </a:buClr>
        <a:buChar char="»"/>
        <a:defRPr sz="14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5000"/>
        </a:spcBef>
        <a:spcAft>
          <a:spcPct val="25000"/>
        </a:spcAft>
        <a:buClr>
          <a:srgbClr val="0088CE"/>
        </a:buClr>
        <a:buChar char="»"/>
        <a:defRPr sz="14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5000"/>
        </a:spcBef>
        <a:spcAft>
          <a:spcPct val="25000"/>
        </a:spcAft>
        <a:buClr>
          <a:srgbClr val="0088CE"/>
        </a:buClr>
        <a:buChar char="»"/>
        <a:defRPr sz="14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5000"/>
        </a:spcBef>
        <a:spcAft>
          <a:spcPct val="25000"/>
        </a:spcAft>
        <a:buClr>
          <a:srgbClr val="0088CE"/>
        </a:buClr>
        <a:buChar char="»"/>
        <a:defRPr sz="14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5000"/>
        </a:spcBef>
        <a:spcAft>
          <a:spcPct val="25000"/>
        </a:spcAft>
        <a:buClr>
          <a:srgbClr val="0088CE"/>
        </a:buClr>
        <a:buChar char="»"/>
        <a:defRPr sz="1400">
          <a:solidFill>
            <a:schemeClr val="tx1"/>
          </a:solidFill>
          <a:latin typeface="+mn-lt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://www.elmasnou.cat/pressupostos-participatius" TargetMode="Externa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lmasnou.cat/pressupostos-participatius" TargetMode="Externa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1619672" y="2286000"/>
            <a:ext cx="6838528" cy="1431032"/>
          </a:xfrm>
        </p:spPr>
        <p:txBody>
          <a:bodyPr/>
          <a:lstStyle/>
          <a:p>
            <a:r>
              <a:rPr lang="ca-ES" b="1" dirty="0">
                <a:effectLst/>
              </a:rPr>
              <a:t>Pressupostos participatius del Masnou 2024-2025</a:t>
            </a: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ca-ES" dirty="0"/>
          </a:p>
        </p:txBody>
      </p:sp>
      <p:pic>
        <p:nvPicPr>
          <p:cNvPr id="3" name="Imatge 2">
            <a:extLst>
              <a:ext uri="{FF2B5EF4-FFF2-40B4-BE49-F238E27FC236}">
                <a16:creationId xmlns:a16="http://schemas.microsoft.com/office/drawing/2014/main" id="{6A7F7425-29C2-DADB-DE52-177C74B1606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3717032"/>
            <a:ext cx="7020272" cy="158462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98B8F7B1-09BF-A369-49E3-FFD658CE66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F</a:t>
            </a:r>
            <a:r>
              <a:rPr lang="ca-ES" dirty="0"/>
              <a:t>ASE 3. Priorització. Com es farà?</a:t>
            </a:r>
          </a:p>
        </p:txBody>
      </p:sp>
      <p:sp>
        <p:nvSpPr>
          <p:cNvPr id="3" name="Contenidor de data 2">
            <a:extLst>
              <a:ext uri="{FF2B5EF4-FFF2-40B4-BE49-F238E27FC236}">
                <a16:creationId xmlns:a16="http://schemas.microsoft.com/office/drawing/2014/main" id="{49BD1292-4F14-81CE-44D9-D2EC59CEDC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56669-EFCB-4F48-9542-5D7279837FBC}" type="datetime1">
              <a:rPr lang="ca-ES" smtClean="0"/>
              <a:pPr/>
              <a:t>25/6/2024</a:t>
            </a:fld>
            <a:endParaRPr lang="ca-ES"/>
          </a:p>
        </p:txBody>
      </p:sp>
      <p:sp>
        <p:nvSpPr>
          <p:cNvPr id="4" name="Contenidor de número de diapositiva 3">
            <a:extLst>
              <a:ext uri="{FF2B5EF4-FFF2-40B4-BE49-F238E27FC236}">
                <a16:creationId xmlns:a16="http://schemas.microsoft.com/office/drawing/2014/main" id="{997D9721-6A83-2925-7989-4F7283A5DA5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C92EEA4-4333-407D-87B2-84F91498CD5F}" type="slidenum">
              <a:rPr lang="ca-ES" smtClean="0"/>
              <a:pPr/>
              <a:t>10</a:t>
            </a:fld>
            <a:endParaRPr lang="ca-ES"/>
          </a:p>
        </p:txBody>
      </p:sp>
      <p:sp>
        <p:nvSpPr>
          <p:cNvPr id="7" name="QuadreDeText 6">
            <a:extLst>
              <a:ext uri="{FF2B5EF4-FFF2-40B4-BE49-F238E27FC236}">
                <a16:creationId xmlns:a16="http://schemas.microsoft.com/office/drawing/2014/main" id="{DF7C0551-611B-6C70-DCE9-9899CA0DE468}"/>
              </a:ext>
            </a:extLst>
          </p:cNvPr>
          <p:cNvSpPr txBox="1"/>
          <p:nvPr/>
        </p:nvSpPr>
        <p:spPr>
          <a:xfrm>
            <a:off x="323528" y="980728"/>
            <a:ext cx="8496944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ca-ES" dirty="0"/>
              <a:t>Un cop tinguem el conjunt de propostes acceptades </a:t>
            </a:r>
            <a:r>
              <a:rPr lang="ca-ES" b="1" dirty="0"/>
              <a:t>caldrà prioritzar les que passaran a la fase final de votació</a:t>
            </a:r>
            <a:r>
              <a:rPr lang="ca-ES" dirty="0"/>
              <a:t>. La priorització es farà de dues maneres:</a:t>
            </a:r>
          </a:p>
          <a:p>
            <a:pPr algn="just"/>
            <a:endParaRPr lang="ca-ES" dirty="0"/>
          </a:p>
          <a:p>
            <a:pPr algn="just"/>
            <a:r>
              <a:rPr lang="ca-ES" dirty="0"/>
              <a:t> </a:t>
            </a:r>
            <a:r>
              <a:rPr lang="ca-ES" dirty="0">
                <a:solidFill>
                  <a:srgbClr val="FFC000"/>
                </a:solidFill>
              </a:rPr>
              <a:t>En línia,</a:t>
            </a:r>
            <a:r>
              <a:rPr lang="ca-ES" dirty="0"/>
              <a:t> donant suports a les propostes. La ciutadania empadronada al Masnou (a partir de 16 anys) podrà donar suports (</a:t>
            </a:r>
            <a:r>
              <a:rPr lang="ca-ES" dirty="0" err="1"/>
              <a:t>likes</a:t>
            </a:r>
            <a:r>
              <a:rPr lang="ca-ES" dirty="0"/>
              <a:t>) a les propostes que més els agradi. Com a resultat d'aquest procés, obtindrem un rànquing amb les propostes que més consens han generat entre els veïns i veïnes.</a:t>
            </a:r>
          </a:p>
          <a:p>
            <a:pPr algn="just"/>
            <a:endParaRPr lang="ca-ES" dirty="0"/>
          </a:p>
          <a:p>
            <a:pPr algn="just"/>
            <a:r>
              <a:rPr lang="ca-ES" dirty="0"/>
              <a:t> </a:t>
            </a:r>
            <a:r>
              <a:rPr lang="ca-ES" dirty="0">
                <a:solidFill>
                  <a:srgbClr val="FFC000"/>
                </a:solidFill>
              </a:rPr>
              <a:t>Presencialment, </a:t>
            </a:r>
            <a:r>
              <a:rPr lang="ca-ES" dirty="0"/>
              <a:t>participant als tallers de priorització. Les 50 propostes amb més suports (</a:t>
            </a:r>
            <a:r>
              <a:rPr lang="ca-ES" i="1" dirty="0" err="1"/>
              <a:t>likes</a:t>
            </a:r>
            <a:r>
              <a:rPr lang="ca-ES" dirty="0"/>
              <a:t>), seran valorades en dues sessions de priorització presencials, on es debatran la cinquantena de propostes i es puntuaran per tal decidir quines 14-16 propostes passaran a la fase final de votació.</a:t>
            </a:r>
          </a:p>
        </p:txBody>
      </p:sp>
    </p:spTree>
    <p:extLst>
      <p:ext uri="{BB962C8B-B14F-4D97-AF65-F5344CB8AC3E}">
        <p14:creationId xmlns:p14="http://schemas.microsoft.com/office/powerpoint/2010/main" val="1353310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98B8F7B1-09BF-A369-49E3-FFD658CE66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F</a:t>
            </a:r>
            <a:r>
              <a:rPr lang="ca-ES" dirty="0"/>
              <a:t>ASE 3. Priorització. Com es farà?</a:t>
            </a:r>
          </a:p>
        </p:txBody>
      </p:sp>
      <p:sp>
        <p:nvSpPr>
          <p:cNvPr id="3" name="Contenidor de data 2">
            <a:extLst>
              <a:ext uri="{FF2B5EF4-FFF2-40B4-BE49-F238E27FC236}">
                <a16:creationId xmlns:a16="http://schemas.microsoft.com/office/drawing/2014/main" id="{49BD1292-4F14-81CE-44D9-D2EC59CEDC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56669-EFCB-4F48-9542-5D7279837FBC}" type="datetime1">
              <a:rPr lang="ca-ES" smtClean="0"/>
              <a:pPr/>
              <a:t>25/6/2024</a:t>
            </a:fld>
            <a:endParaRPr lang="ca-ES"/>
          </a:p>
        </p:txBody>
      </p:sp>
      <p:sp>
        <p:nvSpPr>
          <p:cNvPr id="4" name="Contenidor de número de diapositiva 3">
            <a:extLst>
              <a:ext uri="{FF2B5EF4-FFF2-40B4-BE49-F238E27FC236}">
                <a16:creationId xmlns:a16="http://schemas.microsoft.com/office/drawing/2014/main" id="{997D9721-6A83-2925-7989-4F7283A5DA5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C92EEA4-4333-407D-87B2-84F91498CD5F}" type="slidenum">
              <a:rPr lang="ca-ES" smtClean="0"/>
              <a:pPr/>
              <a:t>11</a:t>
            </a:fld>
            <a:endParaRPr lang="ca-ES"/>
          </a:p>
        </p:txBody>
      </p:sp>
      <p:sp>
        <p:nvSpPr>
          <p:cNvPr id="7" name="QuadreDeText 6">
            <a:extLst>
              <a:ext uri="{FF2B5EF4-FFF2-40B4-BE49-F238E27FC236}">
                <a16:creationId xmlns:a16="http://schemas.microsoft.com/office/drawing/2014/main" id="{DF7C0551-611B-6C70-DCE9-9899CA0DE468}"/>
              </a:ext>
            </a:extLst>
          </p:cNvPr>
          <p:cNvSpPr txBox="1"/>
          <p:nvPr/>
        </p:nvSpPr>
        <p:spPr>
          <a:xfrm>
            <a:off x="381000" y="898537"/>
            <a:ext cx="849694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ca-ES" dirty="0">
                <a:solidFill>
                  <a:srgbClr val="FFC000"/>
                </a:solidFill>
              </a:rPr>
              <a:t>Presencialment</a:t>
            </a:r>
          </a:p>
          <a:p>
            <a:pPr algn="just"/>
            <a:endParaRPr lang="ca-ES" dirty="0"/>
          </a:p>
          <a:p>
            <a:pPr algn="just"/>
            <a:r>
              <a:rPr lang="ca-ES" dirty="0"/>
              <a:t>La ciutadania debatrà quines de les propostes vàlides són prioritàries, generen un major grau de consens i, per tant, mereixen passar a la fase final de votació (14-16 propostes)</a:t>
            </a:r>
          </a:p>
          <a:p>
            <a:pPr algn="just"/>
            <a:endParaRPr lang="ca-ES" dirty="0"/>
          </a:p>
        </p:txBody>
      </p:sp>
      <p:pic>
        <p:nvPicPr>
          <p:cNvPr id="8" name="Imatge 7">
            <a:extLst>
              <a:ext uri="{FF2B5EF4-FFF2-40B4-BE49-F238E27FC236}">
                <a16:creationId xmlns:a16="http://schemas.microsoft.com/office/drawing/2014/main" id="{ED85906E-4418-7BDF-2CED-626972CE1C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0835" y="2989236"/>
            <a:ext cx="1304762" cy="1295238"/>
          </a:xfrm>
          <a:prstGeom prst="rect">
            <a:avLst/>
          </a:prstGeom>
        </p:spPr>
      </p:pic>
      <p:sp>
        <p:nvSpPr>
          <p:cNvPr id="10" name="QuadreDeText 9">
            <a:extLst>
              <a:ext uri="{FF2B5EF4-FFF2-40B4-BE49-F238E27FC236}">
                <a16:creationId xmlns:a16="http://schemas.microsoft.com/office/drawing/2014/main" id="{A4121655-1335-E58E-40B5-89CE08E573BD}"/>
              </a:ext>
            </a:extLst>
          </p:cNvPr>
          <p:cNvSpPr txBox="1"/>
          <p:nvPr/>
        </p:nvSpPr>
        <p:spPr>
          <a:xfrm>
            <a:off x="2490213" y="3075691"/>
            <a:ext cx="2088232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ca-ES" sz="1200" dirty="0"/>
              <a:t>288 propostes recollides</a:t>
            </a:r>
          </a:p>
          <a:p>
            <a:pPr algn="l"/>
            <a:r>
              <a:rPr lang="ca-ES" sz="1200" dirty="0"/>
              <a:t>125 propostes vàlides</a:t>
            </a:r>
          </a:p>
          <a:p>
            <a:pPr algn="l"/>
            <a:r>
              <a:rPr lang="ca-ES" sz="1200" dirty="0"/>
              <a:t>  63 propostes agrupades</a:t>
            </a:r>
          </a:p>
          <a:p>
            <a:pPr algn="l"/>
            <a:r>
              <a:rPr lang="ca-ES" sz="1200" dirty="0"/>
              <a:t>  16 propostes finalistes</a:t>
            </a:r>
          </a:p>
          <a:p>
            <a:pPr algn="l"/>
            <a:r>
              <a:rPr lang="ca-ES" sz="1200" dirty="0"/>
              <a:t>    2 propostes guanyadores</a:t>
            </a:r>
          </a:p>
          <a:p>
            <a:endParaRPr lang="ca-ES" dirty="0"/>
          </a:p>
        </p:txBody>
      </p:sp>
      <p:sp>
        <p:nvSpPr>
          <p:cNvPr id="11" name="QuadreDeText 10">
            <a:extLst>
              <a:ext uri="{FF2B5EF4-FFF2-40B4-BE49-F238E27FC236}">
                <a16:creationId xmlns:a16="http://schemas.microsoft.com/office/drawing/2014/main" id="{197859D8-0CD5-9F5E-ECF8-CBFE4F9E5C21}"/>
              </a:ext>
            </a:extLst>
          </p:cNvPr>
          <p:cNvSpPr txBox="1"/>
          <p:nvPr/>
        </p:nvSpPr>
        <p:spPr>
          <a:xfrm>
            <a:off x="665127" y="2530148"/>
            <a:ext cx="36149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ES" sz="1200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Dades dels </a:t>
            </a:r>
            <a:r>
              <a:rPr lang="es-ES" sz="1200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pressupostos</a:t>
            </a:r>
            <a:r>
              <a:rPr lang="es-ES" sz="1200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es-ES" sz="1200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participatius</a:t>
            </a:r>
            <a:r>
              <a:rPr lang="es-ES" sz="1200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2022-2023</a:t>
            </a:r>
            <a:endParaRPr lang="ca-ES" sz="1200" dirty="0">
              <a:solidFill>
                <a:schemeClr val="bg2">
                  <a:lumMod val="25000"/>
                </a:schemeClr>
              </a:solidFill>
              <a:latin typeface="+mn-lt"/>
            </a:endParaRPr>
          </a:p>
        </p:txBody>
      </p:sp>
      <p:pic>
        <p:nvPicPr>
          <p:cNvPr id="13" name="Imatge 12">
            <a:extLst>
              <a:ext uri="{FF2B5EF4-FFF2-40B4-BE49-F238E27FC236}">
                <a16:creationId xmlns:a16="http://schemas.microsoft.com/office/drawing/2014/main" id="{669ED823-A977-428B-1D86-7090012FA1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4048" y="3130504"/>
            <a:ext cx="3431853" cy="930246"/>
          </a:xfrm>
          <a:prstGeom prst="rect">
            <a:avLst/>
          </a:prstGeom>
        </p:spPr>
      </p:pic>
      <p:sp>
        <p:nvSpPr>
          <p:cNvPr id="6" name="QuadreDeText 5">
            <a:extLst>
              <a:ext uri="{FF2B5EF4-FFF2-40B4-BE49-F238E27FC236}">
                <a16:creationId xmlns:a16="http://schemas.microsoft.com/office/drawing/2014/main" id="{992E57D3-335A-8CC4-4552-593C2DA81D61}"/>
              </a:ext>
            </a:extLst>
          </p:cNvPr>
          <p:cNvSpPr txBox="1"/>
          <p:nvPr/>
        </p:nvSpPr>
        <p:spPr>
          <a:xfrm>
            <a:off x="381000" y="4745947"/>
            <a:ext cx="838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ca-ES" dirty="0"/>
              <a:t>Els serveis tècnics de l’Ajuntament garantiran una descripció clara de les propostes escollides, les il·lustraran i les pressupostaran.</a:t>
            </a:r>
          </a:p>
        </p:txBody>
      </p:sp>
    </p:spTree>
    <p:extLst>
      <p:ext uri="{BB962C8B-B14F-4D97-AF65-F5344CB8AC3E}">
        <p14:creationId xmlns:p14="http://schemas.microsoft.com/office/powerpoint/2010/main" val="21302054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98B8F7B1-09BF-A369-49E3-FFD658CE66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F</a:t>
            </a:r>
            <a:r>
              <a:rPr lang="ca-ES" dirty="0"/>
              <a:t>ASE 4. Votació. Com es farà?</a:t>
            </a:r>
          </a:p>
        </p:txBody>
      </p:sp>
      <p:sp>
        <p:nvSpPr>
          <p:cNvPr id="3" name="Contenidor de data 2">
            <a:extLst>
              <a:ext uri="{FF2B5EF4-FFF2-40B4-BE49-F238E27FC236}">
                <a16:creationId xmlns:a16="http://schemas.microsoft.com/office/drawing/2014/main" id="{49BD1292-4F14-81CE-44D9-D2EC59CEDC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56669-EFCB-4F48-9542-5D7279837FBC}" type="datetime1">
              <a:rPr lang="ca-ES" smtClean="0"/>
              <a:pPr/>
              <a:t>25/6/2024</a:t>
            </a:fld>
            <a:endParaRPr lang="ca-ES"/>
          </a:p>
        </p:txBody>
      </p:sp>
      <p:sp>
        <p:nvSpPr>
          <p:cNvPr id="4" name="Contenidor de número de diapositiva 3">
            <a:extLst>
              <a:ext uri="{FF2B5EF4-FFF2-40B4-BE49-F238E27FC236}">
                <a16:creationId xmlns:a16="http://schemas.microsoft.com/office/drawing/2014/main" id="{997D9721-6A83-2925-7989-4F7283A5DA5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C92EEA4-4333-407D-87B2-84F91498CD5F}" type="slidenum">
              <a:rPr lang="ca-ES" smtClean="0"/>
              <a:pPr/>
              <a:t>12</a:t>
            </a:fld>
            <a:endParaRPr lang="ca-ES"/>
          </a:p>
        </p:txBody>
      </p:sp>
      <p:sp>
        <p:nvSpPr>
          <p:cNvPr id="7" name="QuadreDeText 6">
            <a:extLst>
              <a:ext uri="{FF2B5EF4-FFF2-40B4-BE49-F238E27FC236}">
                <a16:creationId xmlns:a16="http://schemas.microsoft.com/office/drawing/2014/main" id="{DF7C0551-611B-6C70-DCE9-9899CA0DE468}"/>
              </a:ext>
            </a:extLst>
          </p:cNvPr>
          <p:cNvSpPr txBox="1"/>
          <p:nvPr/>
        </p:nvSpPr>
        <p:spPr>
          <a:xfrm>
            <a:off x="323528" y="980728"/>
            <a:ext cx="8496944" cy="25237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hangingPunct="1">
              <a:spcBef>
                <a:spcPts val="1200"/>
              </a:spcBef>
              <a:spcAft>
                <a:spcPts val="1200"/>
              </a:spcAft>
            </a:pPr>
            <a:r>
              <a:rPr lang="ca-ES" altLang="ca-ES" sz="1800" b="1" dirty="0">
                <a:solidFill>
                  <a:srgbClr val="FFC000"/>
                </a:solidFill>
                <a:latin typeface="Calibri" panose="020F0502020204030204" pitchFamily="34" charset="0"/>
              </a:rPr>
              <a:t>Qui podrà votar? </a:t>
            </a:r>
          </a:p>
          <a:p>
            <a:pPr algn="just" eaLnBrk="1" hangingPunct="1">
              <a:spcBef>
                <a:spcPts val="1200"/>
              </a:spcBef>
              <a:spcAft>
                <a:spcPts val="1200"/>
              </a:spcAft>
            </a:pPr>
            <a:r>
              <a:rPr lang="ca-ES" altLang="ca-ES" sz="1800" dirty="0">
                <a:latin typeface="Calibri" panose="020F0502020204030204" pitchFamily="34" charset="0"/>
              </a:rPr>
              <a:t>Totes les persones que tinguin </a:t>
            </a:r>
            <a:r>
              <a:rPr lang="ca-ES" altLang="ca-ES" sz="1800" b="1" dirty="0">
                <a:latin typeface="Calibri" panose="020F0502020204030204" pitchFamily="34" charset="0"/>
              </a:rPr>
              <a:t>més de 16 anys </a:t>
            </a:r>
            <a:r>
              <a:rPr lang="ca-ES" altLang="ca-ES" sz="1800" dirty="0">
                <a:latin typeface="Calibri" panose="020F0502020204030204" pitchFamily="34" charset="0"/>
              </a:rPr>
              <a:t>i que estiguin </a:t>
            </a:r>
            <a:r>
              <a:rPr lang="ca-ES" altLang="ca-ES" sz="1800" b="1" dirty="0">
                <a:latin typeface="Calibri" panose="020F0502020204030204" pitchFamily="34" charset="0"/>
              </a:rPr>
              <a:t>empadronades al Masnou </a:t>
            </a:r>
            <a:r>
              <a:rPr lang="ca-ES" altLang="ca-ES" sz="1800" dirty="0">
                <a:latin typeface="Calibri" panose="020F0502020204030204" pitchFamily="34" charset="0"/>
              </a:rPr>
              <a:t>(període de 3 setmanes, de mitjans de setembre a principis d’octubre de 2024).</a:t>
            </a:r>
          </a:p>
          <a:p>
            <a:pPr algn="just" eaLnBrk="1" hangingPunct="1">
              <a:spcBef>
                <a:spcPts val="1200"/>
              </a:spcBef>
              <a:spcAft>
                <a:spcPts val="1200"/>
              </a:spcAft>
            </a:pPr>
            <a:r>
              <a:rPr lang="ca-ES" altLang="ca-ES" sz="1800" dirty="0">
                <a:latin typeface="Calibri" panose="020F0502020204030204" pitchFamily="34" charset="0"/>
              </a:rPr>
              <a:t>Votació en línia (</a:t>
            </a:r>
            <a:r>
              <a:rPr lang="ca-ES" altLang="ca-ES" sz="1800" dirty="0">
                <a:latin typeface="Calibri" panose="020F0502020204030204" pitchFamily="34" charset="0"/>
                <a:hlinkClick r:id="rId2"/>
              </a:rPr>
              <a:t>www.elmasnou.cat/pressupostos-participatius</a:t>
            </a:r>
            <a:r>
              <a:rPr lang="ca-ES" altLang="ca-ES" sz="1800" dirty="0">
                <a:latin typeface="Calibri" panose="020F0502020204030204" pitchFamily="34" charset="0"/>
              </a:rPr>
              <a:t>) i en paper, mitjançant les butlletes i les urnes que distribuirem al poble. </a:t>
            </a:r>
          </a:p>
          <a:p>
            <a:pPr algn="just"/>
            <a:endParaRPr lang="ca-ES" dirty="0"/>
          </a:p>
        </p:txBody>
      </p:sp>
      <p:pic>
        <p:nvPicPr>
          <p:cNvPr id="6" name="Imatge 5">
            <a:extLst>
              <a:ext uri="{FF2B5EF4-FFF2-40B4-BE49-F238E27FC236}">
                <a16:creationId xmlns:a16="http://schemas.microsoft.com/office/drawing/2014/main" id="{5F5D3D07-CFEA-A5E7-F130-6D4C6CC938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-5400000">
            <a:off x="2539232" y="1501328"/>
            <a:ext cx="3195389" cy="6474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3758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98B8F7B1-09BF-A369-49E3-FFD658CE66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F</a:t>
            </a:r>
            <a:r>
              <a:rPr lang="ca-ES" dirty="0"/>
              <a:t>ASE 5. Avaluació del procés i execució de les propostes. </a:t>
            </a:r>
          </a:p>
        </p:txBody>
      </p:sp>
      <p:sp>
        <p:nvSpPr>
          <p:cNvPr id="3" name="Contenidor de data 2">
            <a:extLst>
              <a:ext uri="{FF2B5EF4-FFF2-40B4-BE49-F238E27FC236}">
                <a16:creationId xmlns:a16="http://schemas.microsoft.com/office/drawing/2014/main" id="{49BD1292-4F14-81CE-44D9-D2EC59CEDC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56669-EFCB-4F48-9542-5D7279837FBC}" type="datetime1">
              <a:rPr lang="ca-ES" smtClean="0"/>
              <a:pPr/>
              <a:t>25/6/2024</a:t>
            </a:fld>
            <a:endParaRPr lang="ca-ES"/>
          </a:p>
        </p:txBody>
      </p:sp>
      <p:sp>
        <p:nvSpPr>
          <p:cNvPr id="4" name="Contenidor de número de diapositiva 3">
            <a:extLst>
              <a:ext uri="{FF2B5EF4-FFF2-40B4-BE49-F238E27FC236}">
                <a16:creationId xmlns:a16="http://schemas.microsoft.com/office/drawing/2014/main" id="{997D9721-6A83-2925-7989-4F7283A5DA5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C92EEA4-4333-407D-87B2-84F91498CD5F}" type="slidenum">
              <a:rPr lang="ca-ES" smtClean="0"/>
              <a:pPr/>
              <a:t>13</a:t>
            </a:fld>
            <a:endParaRPr lang="ca-ES"/>
          </a:p>
        </p:txBody>
      </p:sp>
      <p:sp>
        <p:nvSpPr>
          <p:cNvPr id="7" name="QuadreDeText 6">
            <a:extLst>
              <a:ext uri="{FF2B5EF4-FFF2-40B4-BE49-F238E27FC236}">
                <a16:creationId xmlns:a16="http://schemas.microsoft.com/office/drawing/2014/main" id="{DF7C0551-611B-6C70-DCE9-9899CA0DE468}"/>
              </a:ext>
            </a:extLst>
          </p:cNvPr>
          <p:cNvSpPr txBox="1"/>
          <p:nvPr/>
        </p:nvSpPr>
        <p:spPr>
          <a:xfrm>
            <a:off x="4571549" y="1516486"/>
            <a:ext cx="4176464" cy="28931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hangingPunct="1">
              <a:spcBef>
                <a:spcPts val="1200"/>
              </a:spcBef>
              <a:spcAft>
                <a:spcPts val="1200"/>
              </a:spcAft>
            </a:pPr>
            <a:r>
              <a:rPr lang="es-ES" altLang="ca-ES" dirty="0">
                <a:latin typeface="Calibri" panose="020F0502020204030204" pitchFamily="34" charset="0"/>
              </a:rPr>
              <a:t>A</a:t>
            </a:r>
            <a:r>
              <a:rPr lang="ca-ES" altLang="ca-ES" dirty="0" err="1">
                <a:latin typeface="Calibri" panose="020F0502020204030204" pitchFamily="34" charset="0"/>
              </a:rPr>
              <a:t>cabat</a:t>
            </a:r>
            <a:r>
              <a:rPr lang="ca-ES" altLang="ca-ES" dirty="0">
                <a:latin typeface="Calibri" panose="020F0502020204030204" pitchFamily="34" charset="0"/>
              </a:rPr>
              <a:t> el procés, </a:t>
            </a:r>
            <a:r>
              <a:rPr lang="ca-ES" altLang="ca-ES" dirty="0">
                <a:solidFill>
                  <a:srgbClr val="FFC000"/>
                </a:solidFill>
                <a:latin typeface="Calibri" panose="020F0502020204030204" pitchFamily="34" charset="0"/>
              </a:rPr>
              <a:t>s’avaluarà</a:t>
            </a:r>
            <a:r>
              <a:rPr lang="ca-ES" altLang="ca-ES" dirty="0">
                <a:latin typeface="Calibri" panose="020F0502020204030204" pitchFamily="34" charset="0"/>
              </a:rPr>
              <a:t> mitjançant una enquesta a les persones inscrites a la plataforma i amb la comissió ciutadana dels pressupostos participatius </a:t>
            </a:r>
            <a:r>
              <a:rPr lang="ca-ES" altLang="ca-ES" sz="1800" dirty="0">
                <a:latin typeface="Calibri" panose="020F0502020204030204" pitchFamily="34" charset="0"/>
              </a:rPr>
              <a:t>(novembre 2024).</a:t>
            </a:r>
          </a:p>
          <a:p>
            <a:pPr algn="just" eaLnBrk="1" hangingPunct="1">
              <a:spcBef>
                <a:spcPts val="1200"/>
              </a:spcBef>
              <a:spcAft>
                <a:spcPts val="1200"/>
              </a:spcAft>
            </a:pPr>
            <a:r>
              <a:rPr lang="ca-ES" altLang="ca-ES" dirty="0">
                <a:latin typeface="Calibri" panose="020F0502020204030204" pitchFamily="34" charset="0"/>
              </a:rPr>
              <a:t>A partir del 2025 </a:t>
            </a:r>
            <a:r>
              <a:rPr lang="ca-ES" altLang="ca-ES" dirty="0">
                <a:solidFill>
                  <a:srgbClr val="FFC000"/>
                </a:solidFill>
                <a:latin typeface="Calibri" panose="020F0502020204030204" pitchFamily="34" charset="0"/>
              </a:rPr>
              <a:t>s’executaran les propostes guanyadores</a:t>
            </a:r>
            <a:r>
              <a:rPr lang="ca-ES" altLang="ca-ES" dirty="0">
                <a:latin typeface="Calibri" panose="020F0502020204030204" pitchFamily="34" charset="0"/>
              </a:rPr>
              <a:t>, l’estat d’execució es penjarà a la plataforma El Masnou Participa. </a:t>
            </a:r>
          </a:p>
        </p:txBody>
      </p:sp>
      <p:pic>
        <p:nvPicPr>
          <p:cNvPr id="5" name="Imatge 4">
            <a:extLst>
              <a:ext uri="{FF2B5EF4-FFF2-40B4-BE49-F238E27FC236}">
                <a16:creationId xmlns:a16="http://schemas.microsoft.com/office/drawing/2014/main" id="{BB350C6D-CBD0-A118-3200-5C12D5EB9C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891555"/>
            <a:ext cx="3803441" cy="5379690"/>
          </a:xfrm>
          <a:prstGeom prst="rect">
            <a:avLst/>
          </a:prstGeom>
        </p:spPr>
      </p:pic>
      <p:sp>
        <p:nvSpPr>
          <p:cNvPr id="6" name="QuadreDeText 5">
            <a:extLst>
              <a:ext uri="{FF2B5EF4-FFF2-40B4-BE49-F238E27FC236}">
                <a16:creationId xmlns:a16="http://schemas.microsoft.com/office/drawing/2014/main" id="{BD7B2EDA-9049-F07B-563C-DC25ED14EEC8}"/>
              </a:ext>
            </a:extLst>
          </p:cNvPr>
          <p:cNvSpPr txBox="1"/>
          <p:nvPr/>
        </p:nvSpPr>
        <p:spPr>
          <a:xfrm>
            <a:off x="2699792" y="2276872"/>
            <a:ext cx="1008112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r>
              <a:rPr lang="es-ES" sz="1100" b="1" dirty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896 </a:t>
            </a:r>
            <a:r>
              <a:rPr lang="es-ES" sz="1100" b="1" dirty="0" err="1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vots</a:t>
            </a:r>
            <a:endParaRPr lang="es-ES" sz="1100" b="1" dirty="0">
              <a:solidFill>
                <a:schemeClr val="bg2">
                  <a:lumMod val="25000"/>
                </a:schemeClr>
              </a:solidFill>
              <a:latin typeface="Calibri" pitchFamily="34" charset="0"/>
            </a:endParaRPr>
          </a:p>
          <a:p>
            <a:pPr algn="l"/>
            <a:r>
              <a:rPr lang="es-ES" sz="1100" b="1" dirty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(12,27%)</a:t>
            </a:r>
            <a:endParaRPr lang="ca-ES" sz="1100" b="1" dirty="0">
              <a:solidFill>
                <a:schemeClr val="bg2">
                  <a:lumMod val="25000"/>
                </a:schemeClr>
              </a:solidFill>
              <a:latin typeface="Calibri" pitchFamily="34" charset="0"/>
            </a:endParaRPr>
          </a:p>
        </p:txBody>
      </p:sp>
      <p:sp>
        <p:nvSpPr>
          <p:cNvPr id="8" name="QuadreDeText 7">
            <a:extLst>
              <a:ext uri="{FF2B5EF4-FFF2-40B4-BE49-F238E27FC236}">
                <a16:creationId xmlns:a16="http://schemas.microsoft.com/office/drawing/2014/main" id="{BFF6FA14-4D3D-20CA-7B31-2C68B1CB3028}"/>
              </a:ext>
            </a:extLst>
          </p:cNvPr>
          <p:cNvSpPr txBox="1"/>
          <p:nvPr/>
        </p:nvSpPr>
        <p:spPr>
          <a:xfrm>
            <a:off x="2714499" y="2747593"/>
            <a:ext cx="1008112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r>
              <a:rPr lang="es-ES" sz="1100" b="1" dirty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817 </a:t>
            </a:r>
            <a:r>
              <a:rPr lang="es-ES" sz="1100" b="1" dirty="0" err="1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vots</a:t>
            </a:r>
            <a:endParaRPr lang="es-ES" sz="1100" b="1" dirty="0">
              <a:solidFill>
                <a:schemeClr val="bg2">
                  <a:lumMod val="25000"/>
                </a:schemeClr>
              </a:solidFill>
              <a:latin typeface="Calibri" pitchFamily="34" charset="0"/>
            </a:endParaRPr>
          </a:p>
          <a:p>
            <a:pPr algn="l"/>
            <a:r>
              <a:rPr lang="es-ES" sz="1100" b="1" dirty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(11,19%)</a:t>
            </a:r>
            <a:endParaRPr lang="ca-ES" sz="1100" b="1" dirty="0">
              <a:solidFill>
                <a:schemeClr val="bg2">
                  <a:lumMod val="25000"/>
                </a:schemeClr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7820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ED7984-7796-0016-5003-17B13590F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C402915C-5E4D-8F54-25B4-1E355504B6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Comissió</a:t>
            </a:r>
            <a:r>
              <a:rPr lang="es-ES" dirty="0"/>
              <a:t> Ciutadana dels </a:t>
            </a:r>
            <a:r>
              <a:rPr lang="es-ES" dirty="0" err="1"/>
              <a:t>pressupostos</a:t>
            </a:r>
            <a:r>
              <a:rPr lang="es-ES" dirty="0"/>
              <a:t> </a:t>
            </a:r>
            <a:r>
              <a:rPr lang="es-ES" dirty="0" err="1"/>
              <a:t>participatius</a:t>
            </a:r>
            <a:endParaRPr lang="ca-ES" dirty="0"/>
          </a:p>
        </p:txBody>
      </p:sp>
      <p:sp>
        <p:nvSpPr>
          <p:cNvPr id="3" name="Contenidor de data 2">
            <a:extLst>
              <a:ext uri="{FF2B5EF4-FFF2-40B4-BE49-F238E27FC236}">
                <a16:creationId xmlns:a16="http://schemas.microsoft.com/office/drawing/2014/main" id="{19A2C524-1D61-EB3F-08AE-5FA1E6BDD0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56669-EFCB-4F48-9542-5D7279837FBC}" type="datetime1">
              <a:rPr lang="ca-ES" smtClean="0"/>
              <a:pPr/>
              <a:t>25/6/2024</a:t>
            </a:fld>
            <a:endParaRPr lang="ca-ES"/>
          </a:p>
        </p:txBody>
      </p:sp>
      <p:sp>
        <p:nvSpPr>
          <p:cNvPr id="4" name="Contenidor de número de diapositiva 3">
            <a:extLst>
              <a:ext uri="{FF2B5EF4-FFF2-40B4-BE49-F238E27FC236}">
                <a16:creationId xmlns:a16="http://schemas.microsoft.com/office/drawing/2014/main" id="{64334047-1DFD-801B-7B20-9223E755E8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C92EEA4-4333-407D-87B2-84F91498CD5F}" type="slidenum">
              <a:rPr lang="ca-ES" smtClean="0"/>
              <a:pPr/>
              <a:t>14</a:t>
            </a:fld>
            <a:endParaRPr lang="ca-ES"/>
          </a:p>
        </p:txBody>
      </p:sp>
      <p:sp>
        <p:nvSpPr>
          <p:cNvPr id="7" name="QuadreDeText 6">
            <a:extLst>
              <a:ext uri="{FF2B5EF4-FFF2-40B4-BE49-F238E27FC236}">
                <a16:creationId xmlns:a16="http://schemas.microsoft.com/office/drawing/2014/main" id="{6FA83F9D-F7AF-1F40-1A66-E9452C3B639E}"/>
              </a:ext>
            </a:extLst>
          </p:cNvPr>
          <p:cNvSpPr txBox="1"/>
          <p:nvPr/>
        </p:nvSpPr>
        <p:spPr>
          <a:xfrm>
            <a:off x="411054" y="980728"/>
            <a:ext cx="8136453" cy="15388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hangingPunct="1">
              <a:spcBef>
                <a:spcPts val="1200"/>
              </a:spcBef>
              <a:spcAft>
                <a:spcPts val="1200"/>
              </a:spcAft>
            </a:pPr>
            <a:r>
              <a:rPr lang="es-ES" altLang="ca-ES" dirty="0" err="1">
                <a:latin typeface="Calibri" panose="020F0502020204030204" pitchFamily="34" charset="0"/>
              </a:rPr>
              <a:t>Aquesta</a:t>
            </a:r>
            <a:r>
              <a:rPr lang="es-ES" altLang="ca-ES" dirty="0">
                <a:latin typeface="Calibri" panose="020F0502020204030204" pitchFamily="34" charset="0"/>
              </a:rPr>
              <a:t> </a:t>
            </a:r>
            <a:r>
              <a:rPr lang="es-ES" altLang="ca-ES" dirty="0" err="1">
                <a:solidFill>
                  <a:srgbClr val="FFC000"/>
                </a:solidFill>
                <a:latin typeface="Calibri" panose="020F0502020204030204" pitchFamily="34" charset="0"/>
              </a:rPr>
              <a:t>comissió</a:t>
            </a:r>
            <a:r>
              <a:rPr lang="es-ES" altLang="ca-ES" dirty="0">
                <a:solidFill>
                  <a:srgbClr val="FFC000"/>
                </a:solidFill>
                <a:latin typeface="Calibri" panose="020F0502020204030204" pitchFamily="34" charset="0"/>
              </a:rPr>
              <a:t> </a:t>
            </a:r>
            <a:r>
              <a:rPr lang="es-ES" altLang="ca-ES" dirty="0" err="1">
                <a:solidFill>
                  <a:srgbClr val="FFC000"/>
                </a:solidFill>
                <a:latin typeface="Calibri" panose="020F0502020204030204" pitchFamily="34" charset="0"/>
              </a:rPr>
              <a:t>ciutadana</a:t>
            </a:r>
            <a:r>
              <a:rPr lang="es-ES" altLang="ca-ES" dirty="0">
                <a:solidFill>
                  <a:srgbClr val="FFC000"/>
                </a:solidFill>
                <a:latin typeface="Calibri" panose="020F0502020204030204" pitchFamily="34" charset="0"/>
              </a:rPr>
              <a:t> </a:t>
            </a:r>
            <a:r>
              <a:rPr lang="es-ES" altLang="ca-ES" dirty="0" err="1">
                <a:latin typeface="Calibri" panose="020F0502020204030204" pitchFamily="34" charset="0"/>
              </a:rPr>
              <a:t>estarà</a:t>
            </a:r>
            <a:r>
              <a:rPr lang="es-ES" altLang="ca-ES" dirty="0">
                <a:latin typeface="Calibri" panose="020F0502020204030204" pitchFamily="34" charset="0"/>
              </a:rPr>
              <a:t> formada per:</a:t>
            </a:r>
          </a:p>
          <a:p>
            <a:pPr algn="just" eaLnBrk="1" hangingPunct="1">
              <a:spcBef>
                <a:spcPts val="1200"/>
              </a:spcBef>
              <a:spcAft>
                <a:spcPts val="1200"/>
              </a:spcAft>
            </a:pPr>
            <a:r>
              <a:rPr lang="es-ES" altLang="ca-ES" dirty="0">
                <a:latin typeface="Calibri" panose="020F0502020204030204" pitchFamily="34" charset="0"/>
              </a:rPr>
              <a:t>- 3 persones del Consell de la Vila</a:t>
            </a:r>
          </a:p>
          <a:p>
            <a:pPr algn="just" eaLnBrk="1" hangingPunct="1">
              <a:spcBef>
                <a:spcPts val="1200"/>
              </a:spcBef>
              <a:spcAft>
                <a:spcPts val="1200"/>
              </a:spcAft>
            </a:pPr>
            <a:r>
              <a:rPr lang="es-ES" altLang="ca-ES" dirty="0">
                <a:latin typeface="Calibri" panose="020F0502020204030204" pitchFamily="34" charset="0"/>
              </a:rPr>
              <a:t>- 3 persones del </a:t>
            </a:r>
            <a:r>
              <a:rPr lang="es-ES" altLang="ca-ES" dirty="0" err="1">
                <a:latin typeface="Calibri" panose="020F0502020204030204" pitchFamily="34" charset="0"/>
              </a:rPr>
              <a:t>llistat</a:t>
            </a:r>
            <a:r>
              <a:rPr lang="es-ES" altLang="ca-ES" dirty="0">
                <a:latin typeface="Calibri" panose="020F0502020204030204" pitchFamily="34" charset="0"/>
              </a:rPr>
              <a:t> de </a:t>
            </a:r>
            <a:r>
              <a:rPr lang="es-ES" altLang="ca-ES" dirty="0" err="1">
                <a:latin typeface="Calibri" panose="020F0502020204030204" pitchFamily="34" charset="0"/>
              </a:rPr>
              <a:t>participació</a:t>
            </a:r>
            <a:r>
              <a:rPr lang="es-ES" altLang="ca-ES" dirty="0">
                <a:latin typeface="Calibri" panose="020F0502020204030204" pitchFamily="34" charset="0"/>
              </a:rPr>
              <a:t> </a:t>
            </a:r>
            <a:r>
              <a:rPr lang="es-ES" altLang="ca-ES" dirty="0" err="1">
                <a:latin typeface="Calibri" panose="020F0502020204030204" pitchFamily="34" charset="0"/>
              </a:rPr>
              <a:t>ciutadana</a:t>
            </a:r>
            <a:r>
              <a:rPr lang="es-ES" altLang="ca-ES" dirty="0">
                <a:latin typeface="Calibri" panose="020F0502020204030204" pitchFamily="34" charset="0"/>
              </a:rPr>
              <a:t> </a:t>
            </a:r>
            <a:endParaRPr lang="ca-ES" altLang="ca-ES" dirty="0">
              <a:latin typeface="Calibri" panose="020F0502020204030204" pitchFamily="34" charset="0"/>
            </a:endParaRPr>
          </a:p>
        </p:txBody>
      </p:sp>
      <p:sp>
        <p:nvSpPr>
          <p:cNvPr id="9" name="QuadreDeText 8">
            <a:extLst>
              <a:ext uri="{FF2B5EF4-FFF2-40B4-BE49-F238E27FC236}">
                <a16:creationId xmlns:a16="http://schemas.microsoft.com/office/drawing/2014/main" id="{75641B70-F09C-6A29-4849-BE5F0F7583FB}"/>
              </a:ext>
            </a:extLst>
          </p:cNvPr>
          <p:cNvSpPr txBox="1"/>
          <p:nvPr/>
        </p:nvSpPr>
        <p:spPr>
          <a:xfrm>
            <a:off x="413775" y="2814539"/>
            <a:ext cx="813373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ES" dirty="0" err="1">
                <a:solidFill>
                  <a:srgbClr val="FFC000"/>
                </a:solidFill>
                <a:latin typeface="Calibri" pitchFamily="34" charset="0"/>
              </a:rPr>
              <a:t>Objectius</a:t>
            </a:r>
            <a:endParaRPr lang="es-ES" dirty="0">
              <a:solidFill>
                <a:srgbClr val="FFC000"/>
              </a:solidFill>
              <a:latin typeface="Calibri" pitchFamily="34" charset="0"/>
            </a:endParaRPr>
          </a:p>
          <a:p>
            <a:pPr algn="l"/>
            <a:endParaRPr lang="es-ES" dirty="0">
              <a:latin typeface="Calibri" pitchFamily="34" charset="0"/>
            </a:endParaRPr>
          </a:p>
          <a:p>
            <a:pPr algn="l"/>
            <a:r>
              <a:rPr lang="es-ES" dirty="0" err="1">
                <a:latin typeface="Calibri" pitchFamily="34" charset="0"/>
              </a:rPr>
              <a:t>Fer</a:t>
            </a:r>
            <a:r>
              <a:rPr lang="es-ES" dirty="0">
                <a:latin typeface="Calibri" pitchFamily="34" charset="0"/>
              </a:rPr>
              <a:t> </a:t>
            </a:r>
            <a:r>
              <a:rPr lang="es-ES" dirty="0" err="1">
                <a:latin typeface="Calibri" pitchFamily="34" charset="0"/>
              </a:rPr>
              <a:t>seguiment</a:t>
            </a:r>
            <a:r>
              <a:rPr lang="es-ES" dirty="0">
                <a:latin typeface="Calibri" pitchFamily="34" charset="0"/>
              </a:rPr>
              <a:t> del </a:t>
            </a:r>
            <a:r>
              <a:rPr lang="es-ES" dirty="0" err="1">
                <a:latin typeface="Calibri" pitchFamily="34" charset="0"/>
              </a:rPr>
              <a:t>procés</a:t>
            </a:r>
            <a:r>
              <a:rPr lang="es-ES" dirty="0">
                <a:latin typeface="Calibri" pitchFamily="34" charset="0"/>
              </a:rPr>
              <a:t>, validar-</a:t>
            </a:r>
            <a:r>
              <a:rPr lang="es-ES" dirty="0" err="1">
                <a:latin typeface="Calibri" pitchFamily="34" charset="0"/>
              </a:rPr>
              <a:t>ne</a:t>
            </a:r>
            <a:r>
              <a:rPr lang="es-ES" dirty="0">
                <a:latin typeface="Calibri" pitchFamily="34" charset="0"/>
              </a:rPr>
              <a:t> el </a:t>
            </a:r>
            <a:r>
              <a:rPr lang="es-ES" dirty="0" err="1">
                <a:latin typeface="Calibri" pitchFamily="34" charset="0"/>
              </a:rPr>
              <a:t>desenvolupament</a:t>
            </a:r>
            <a:r>
              <a:rPr lang="es-ES" dirty="0">
                <a:latin typeface="Calibri" pitchFamily="34" charset="0"/>
              </a:rPr>
              <a:t> i participar en </a:t>
            </a:r>
            <a:r>
              <a:rPr lang="es-ES" dirty="0" err="1">
                <a:latin typeface="Calibri" pitchFamily="34" charset="0"/>
              </a:rPr>
              <a:t>l’avaluació</a:t>
            </a:r>
            <a:r>
              <a:rPr lang="es-ES" dirty="0">
                <a:latin typeface="Calibri" pitchFamily="34" charset="0"/>
              </a:rPr>
              <a:t>. </a:t>
            </a:r>
          </a:p>
          <a:p>
            <a:pPr algn="l"/>
            <a:endParaRPr lang="es-ES" dirty="0">
              <a:solidFill>
                <a:srgbClr val="FFC000"/>
              </a:solidFill>
              <a:latin typeface="Calibri" pitchFamily="34" charset="0"/>
            </a:endParaRPr>
          </a:p>
          <a:p>
            <a:pPr algn="l"/>
            <a:endParaRPr lang="es-ES" dirty="0">
              <a:solidFill>
                <a:srgbClr val="FFC000"/>
              </a:solidFill>
              <a:latin typeface="Calibri" pitchFamily="34" charset="0"/>
            </a:endParaRPr>
          </a:p>
          <a:p>
            <a:pPr algn="l"/>
            <a:r>
              <a:rPr lang="es-ES" dirty="0" err="1">
                <a:solidFill>
                  <a:srgbClr val="FFC000"/>
                </a:solidFill>
                <a:latin typeface="Calibri" pitchFamily="34" charset="0"/>
              </a:rPr>
              <a:t>Quan</a:t>
            </a:r>
            <a:r>
              <a:rPr lang="es-ES" dirty="0">
                <a:solidFill>
                  <a:srgbClr val="FFC000"/>
                </a:solidFill>
                <a:latin typeface="Calibri" pitchFamily="34" charset="0"/>
              </a:rPr>
              <a:t> </a:t>
            </a:r>
            <a:r>
              <a:rPr lang="es-ES" dirty="0" err="1">
                <a:solidFill>
                  <a:srgbClr val="FFC000"/>
                </a:solidFill>
                <a:latin typeface="Calibri" pitchFamily="34" charset="0"/>
              </a:rPr>
              <a:t>ens</a:t>
            </a:r>
            <a:r>
              <a:rPr lang="es-ES" dirty="0">
                <a:solidFill>
                  <a:srgbClr val="FFC000"/>
                </a:solidFill>
                <a:latin typeface="Calibri" pitchFamily="34" charset="0"/>
              </a:rPr>
              <a:t> </a:t>
            </a:r>
            <a:r>
              <a:rPr lang="es-ES" dirty="0" err="1">
                <a:solidFill>
                  <a:srgbClr val="FFC000"/>
                </a:solidFill>
                <a:latin typeface="Calibri" pitchFamily="34" charset="0"/>
              </a:rPr>
              <a:t>reunirem</a:t>
            </a:r>
            <a:r>
              <a:rPr lang="es-ES" dirty="0">
                <a:solidFill>
                  <a:srgbClr val="FFC000"/>
                </a:solidFill>
                <a:latin typeface="Calibri" pitchFamily="34" charset="0"/>
              </a:rPr>
              <a:t>?</a:t>
            </a:r>
          </a:p>
          <a:p>
            <a:pPr algn="l"/>
            <a:endParaRPr lang="es-ES" dirty="0">
              <a:solidFill>
                <a:srgbClr val="FFC000"/>
              </a:solidFill>
              <a:latin typeface="Calibri" pitchFamily="34" charset="0"/>
            </a:endParaRPr>
          </a:p>
          <a:p>
            <a:pPr algn="l"/>
            <a:r>
              <a:rPr lang="es-ES" dirty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Per validar la </a:t>
            </a:r>
            <a:r>
              <a:rPr lang="es-ES" dirty="0" err="1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classificació</a:t>
            </a:r>
            <a:r>
              <a:rPr lang="es-ES" dirty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 de </a:t>
            </a:r>
            <a:r>
              <a:rPr lang="es-ES" dirty="0" err="1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propostes</a:t>
            </a:r>
            <a:r>
              <a:rPr lang="es-ES" dirty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 (</a:t>
            </a:r>
            <a:r>
              <a:rPr lang="es-ES" dirty="0" err="1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març</a:t>
            </a:r>
            <a:r>
              <a:rPr lang="es-ES" dirty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), per validar la fase de </a:t>
            </a:r>
            <a:r>
              <a:rPr lang="es-ES" dirty="0" err="1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priorització</a:t>
            </a:r>
            <a:r>
              <a:rPr lang="es-ES" dirty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 (</a:t>
            </a:r>
            <a:r>
              <a:rPr lang="es-ES" dirty="0" err="1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maig</a:t>
            </a:r>
            <a:r>
              <a:rPr lang="es-ES" dirty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) i per validar les </a:t>
            </a:r>
            <a:r>
              <a:rPr lang="es-ES" dirty="0" err="1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propostes</a:t>
            </a:r>
            <a:r>
              <a:rPr lang="es-ES" dirty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 </a:t>
            </a:r>
            <a:r>
              <a:rPr lang="es-ES" dirty="0" err="1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finalistes</a:t>
            </a:r>
            <a:r>
              <a:rPr lang="es-ES" dirty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 </a:t>
            </a:r>
            <a:r>
              <a:rPr lang="es-ES" dirty="0" err="1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abans</a:t>
            </a:r>
            <a:r>
              <a:rPr lang="es-ES" dirty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 de la </a:t>
            </a:r>
            <a:r>
              <a:rPr lang="es-ES" dirty="0" err="1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votació</a:t>
            </a:r>
            <a:r>
              <a:rPr lang="es-ES" dirty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 (</a:t>
            </a:r>
            <a:r>
              <a:rPr lang="es-ES" dirty="0" err="1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setembre</a:t>
            </a:r>
            <a:r>
              <a:rPr lang="es-ES" dirty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). </a:t>
            </a:r>
          </a:p>
          <a:p>
            <a:pPr algn="l"/>
            <a:endParaRPr lang="es-ES" dirty="0">
              <a:solidFill>
                <a:schemeClr val="bg2">
                  <a:lumMod val="25000"/>
                </a:schemeClr>
              </a:solidFill>
              <a:latin typeface="Calibri" pitchFamily="34" charset="0"/>
            </a:endParaRPr>
          </a:p>
          <a:p>
            <a:pPr algn="l"/>
            <a:r>
              <a:rPr lang="es-ES" dirty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 </a:t>
            </a:r>
            <a:endParaRPr lang="ca-ES" dirty="0">
              <a:solidFill>
                <a:schemeClr val="bg2">
                  <a:lumMod val="25000"/>
                </a:schemeClr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82182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98B8F7B1-09BF-A369-49E3-FFD658CE66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3" name="Contenidor de data 2">
            <a:extLst>
              <a:ext uri="{FF2B5EF4-FFF2-40B4-BE49-F238E27FC236}">
                <a16:creationId xmlns:a16="http://schemas.microsoft.com/office/drawing/2014/main" id="{49BD1292-4F14-81CE-44D9-D2EC59CEDC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56669-EFCB-4F48-9542-5D7279837FBC}" type="datetime1">
              <a:rPr lang="ca-ES" smtClean="0"/>
              <a:pPr/>
              <a:t>25/6/2024</a:t>
            </a:fld>
            <a:endParaRPr lang="ca-ES"/>
          </a:p>
        </p:txBody>
      </p:sp>
      <p:sp>
        <p:nvSpPr>
          <p:cNvPr id="4" name="Contenidor de número de diapositiva 3">
            <a:extLst>
              <a:ext uri="{FF2B5EF4-FFF2-40B4-BE49-F238E27FC236}">
                <a16:creationId xmlns:a16="http://schemas.microsoft.com/office/drawing/2014/main" id="{997D9721-6A83-2925-7989-4F7283A5DA5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C92EEA4-4333-407D-87B2-84F91498CD5F}" type="slidenum">
              <a:rPr lang="ca-ES" smtClean="0"/>
              <a:pPr/>
              <a:t>15</a:t>
            </a:fld>
            <a:endParaRPr lang="ca-ES"/>
          </a:p>
        </p:txBody>
      </p:sp>
      <p:pic>
        <p:nvPicPr>
          <p:cNvPr id="6" name="Imatge 5">
            <a:extLst>
              <a:ext uri="{FF2B5EF4-FFF2-40B4-BE49-F238E27FC236}">
                <a16:creationId xmlns:a16="http://schemas.microsoft.com/office/drawing/2014/main" id="{D62746B3-F6D7-2342-60C0-B9A0C61DC9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8825" y="908720"/>
            <a:ext cx="3834739" cy="5422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594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B222CAF1-4A57-1370-76C3-294CEE9FB5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Què són els pressupostos participatius? </a:t>
            </a:r>
          </a:p>
        </p:txBody>
      </p:sp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id="{BB096EF1-7730-698D-F52D-FFD1E77F4D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990600"/>
            <a:ext cx="7918648" cy="5105400"/>
          </a:xfrm>
        </p:spPr>
        <p:txBody>
          <a:bodyPr/>
          <a:lstStyle/>
          <a:p>
            <a:pPr marL="0" indent="0">
              <a:buNone/>
            </a:pPr>
            <a:endParaRPr lang="ca-ES" sz="2000" b="1" dirty="0"/>
          </a:p>
          <a:p>
            <a:pPr marL="0" indent="0">
              <a:buNone/>
            </a:pPr>
            <a:r>
              <a:rPr lang="ca-ES" b="1" dirty="0"/>
              <a:t>Un exercici d’</a:t>
            </a:r>
            <a:r>
              <a:rPr lang="ca-ES" dirty="0">
                <a:solidFill>
                  <a:srgbClr val="FFC000"/>
                </a:solidFill>
              </a:rPr>
              <a:t>aprofundiment democràtic </a:t>
            </a:r>
            <a:r>
              <a:rPr lang="ca-ES" b="1" dirty="0"/>
              <a:t>en què els veïns i veïnes podran decidir una part del pressupost municipal</a:t>
            </a:r>
          </a:p>
          <a:p>
            <a:pPr marL="0" indent="0">
              <a:buNone/>
            </a:pPr>
            <a:endParaRPr lang="ca-ES" b="1" dirty="0"/>
          </a:p>
          <a:p>
            <a:pPr marL="0" indent="0">
              <a:buNone/>
            </a:pPr>
            <a:r>
              <a:rPr lang="ca-ES" dirty="0"/>
              <a:t>En diem aprofundiment democràtic perquè: </a:t>
            </a:r>
          </a:p>
          <a:p>
            <a:pPr marL="0" indent="0">
              <a:buNone/>
            </a:pPr>
            <a:r>
              <a:rPr lang="es-ES" dirty="0"/>
              <a:t>1. </a:t>
            </a:r>
            <a:r>
              <a:rPr lang="es-ES" dirty="0" err="1"/>
              <a:t>Dimensió</a:t>
            </a:r>
            <a:r>
              <a:rPr lang="es-ES" dirty="0"/>
              <a:t> representativa (</a:t>
            </a:r>
            <a:r>
              <a:rPr lang="es-ES" dirty="0" err="1"/>
              <a:t>eleccions</a:t>
            </a:r>
            <a:r>
              <a:rPr lang="es-ES" dirty="0"/>
              <a:t>) </a:t>
            </a:r>
          </a:p>
          <a:p>
            <a:pPr marL="0" indent="0">
              <a:buNone/>
            </a:pPr>
            <a:r>
              <a:rPr lang="es-ES" dirty="0">
                <a:solidFill>
                  <a:srgbClr val="FFC000"/>
                </a:solidFill>
              </a:rPr>
              <a:t>2. </a:t>
            </a:r>
            <a:r>
              <a:rPr lang="es-ES" dirty="0" err="1">
                <a:solidFill>
                  <a:srgbClr val="FFC000"/>
                </a:solidFill>
              </a:rPr>
              <a:t>Dimensió</a:t>
            </a:r>
            <a:r>
              <a:rPr lang="es-ES" dirty="0">
                <a:solidFill>
                  <a:srgbClr val="FFC000"/>
                </a:solidFill>
              </a:rPr>
              <a:t> deliberativa (</a:t>
            </a:r>
            <a:r>
              <a:rPr lang="es-ES" dirty="0" err="1">
                <a:solidFill>
                  <a:srgbClr val="FFC000"/>
                </a:solidFill>
              </a:rPr>
              <a:t>participació</a:t>
            </a:r>
            <a:r>
              <a:rPr lang="es-ES" dirty="0">
                <a:solidFill>
                  <a:srgbClr val="FFC000"/>
                </a:solidFill>
              </a:rPr>
              <a:t> </a:t>
            </a:r>
            <a:r>
              <a:rPr lang="es-ES" dirty="0" err="1">
                <a:solidFill>
                  <a:srgbClr val="FFC000"/>
                </a:solidFill>
              </a:rPr>
              <a:t>ciutadana</a:t>
            </a:r>
            <a:r>
              <a:rPr lang="es-ES" dirty="0">
                <a:solidFill>
                  <a:srgbClr val="FFC000"/>
                </a:solidFill>
              </a:rPr>
              <a:t>) </a:t>
            </a:r>
          </a:p>
          <a:p>
            <a:pPr marL="0" indent="0">
              <a:buNone/>
            </a:pPr>
            <a:r>
              <a:rPr lang="es-ES" dirty="0">
                <a:solidFill>
                  <a:srgbClr val="FFC000"/>
                </a:solidFill>
              </a:rPr>
              <a:t>3. </a:t>
            </a:r>
            <a:r>
              <a:rPr lang="es-ES" dirty="0" err="1">
                <a:solidFill>
                  <a:srgbClr val="FFC000"/>
                </a:solidFill>
              </a:rPr>
              <a:t>Dimensió</a:t>
            </a:r>
            <a:r>
              <a:rPr lang="es-ES" dirty="0">
                <a:solidFill>
                  <a:srgbClr val="FFC000"/>
                </a:solidFill>
              </a:rPr>
              <a:t> directa (</a:t>
            </a:r>
            <a:r>
              <a:rPr lang="es-ES" dirty="0" err="1">
                <a:solidFill>
                  <a:srgbClr val="FFC000"/>
                </a:solidFill>
              </a:rPr>
              <a:t>referèndums</a:t>
            </a:r>
            <a:r>
              <a:rPr lang="es-ES" dirty="0">
                <a:solidFill>
                  <a:srgbClr val="FFC000"/>
                </a:solidFill>
              </a:rPr>
              <a:t>)</a:t>
            </a:r>
          </a:p>
          <a:p>
            <a:pPr marL="0" indent="0">
              <a:buNone/>
            </a:pPr>
            <a:endParaRPr lang="ca-ES" sz="2000" dirty="0"/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741B4B65-D665-D869-3BDA-F323E047D4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A5795-E203-4AE8-9106-1CA4C02AAE3D}" type="datetime1">
              <a:rPr lang="ca-ES" smtClean="0"/>
              <a:pPr/>
              <a:t>25/6/2024</a:t>
            </a:fld>
            <a:endParaRPr lang="ca-ES"/>
          </a:p>
        </p:txBody>
      </p:sp>
      <p:sp>
        <p:nvSpPr>
          <p:cNvPr id="5" name="Contenidor de número de diapositiva 4">
            <a:extLst>
              <a:ext uri="{FF2B5EF4-FFF2-40B4-BE49-F238E27FC236}">
                <a16:creationId xmlns:a16="http://schemas.microsoft.com/office/drawing/2014/main" id="{3B9C5215-5FAC-C667-3D12-3BD4D904159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A0E1C79-2620-4B15-A5A2-FB15F02FDF1C}" type="slidenum">
              <a:rPr lang="ca-ES" smtClean="0"/>
              <a:pPr/>
              <a:t>2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6724296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82EDADAF-E077-4143-7CCB-AECB27012F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Q</a:t>
            </a:r>
            <a:r>
              <a:rPr lang="ca-ES" dirty="0" err="1"/>
              <a:t>uè</a:t>
            </a:r>
            <a:r>
              <a:rPr lang="ca-ES" dirty="0"/>
              <a:t> són els pressupostos participatius? </a:t>
            </a:r>
          </a:p>
        </p:txBody>
      </p:sp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id="{381DB47F-86C2-E8E6-A840-3F4BA7BF37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331" y="876300"/>
            <a:ext cx="8077200" cy="5105400"/>
          </a:xfrm>
        </p:spPr>
        <p:txBody>
          <a:bodyPr/>
          <a:lstStyle/>
          <a:p>
            <a:pPr marL="0" indent="0">
              <a:buNone/>
            </a:pPr>
            <a:r>
              <a:rPr lang="es-ES" b="1" dirty="0" err="1"/>
              <a:t>Què</a:t>
            </a:r>
            <a:r>
              <a:rPr lang="es-ES" b="1" dirty="0"/>
              <a:t> </a:t>
            </a:r>
            <a:r>
              <a:rPr lang="es-ES" b="1" dirty="0" err="1"/>
              <a:t>decidim</a:t>
            </a:r>
            <a:r>
              <a:rPr lang="es-ES" b="1" dirty="0"/>
              <a:t>?</a:t>
            </a:r>
          </a:p>
          <a:p>
            <a:pPr marL="0" indent="0">
              <a:buNone/>
            </a:pPr>
            <a:r>
              <a:rPr lang="ca-ES" altLang="ca-ES" sz="2400" dirty="0">
                <a:solidFill>
                  <a:srgbClr val="FFC000"/>
                </a:solidFill>
                <a:latin typeface="Calibri" panose="020F0502020204030204" pitchFamily="34" charset="0"/>
              </a:rPr>
              <a:t>En què invertirem 500.000 € del pressupost municipal</a:t>
            </a:r>
          </a:p>
          <a:p>
            <a:pPr marL="0" indent="0">
              <a:buNone/>
            </a:pPr>
            <a:r>
              <a:rPr lang="es-ES" b="1" dirty="0" err="1"/>
              <a:t>Objectius</a:t>
            </a:r>
            <a:r>
              <a:rPr lang="es-ES" b="1" dirty="0"/>
              <a:t>: </a:t>
            </a:r>
          </a:p>
          <a:p>
            <a:pPr algn="just" eaLnBrk="1" hangingPunct="1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a-ES" altLang="ca-ES" sz="2000" dirty="0">
                <a:latin typeface="Calibri" panose="020F0502020204030204" pitchFamily="34" charset="0"/>
              </a:rPr>
              <a:t>Implicar la ciutadania en la presa de decisions sobre el destí d’una part dels recursos públics.</a:t>
            </a:r>
          </a:p>
          <a:p>
            <a:pPr algn="just" eaLnBrk="1" hangingPunct="1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a-ES" altLang="ca-ES" sz="2000" dirty="0">
                <a:latin typeface="Calibri" panose="020F0502020204030204" pitchFamily="34" charset="0"/>
              </a:rPr>
              <a:t>Generar corresponsabilitat en la presa de decisions.</a:t>
            </a:r>
          </a:p>
          <a:p>
            <a:pPr algn="just" eaLnBrk="1" hangingPunct="1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a-ES" altLang="ca-ES" sz="2000" dirty="0">
                <a:latin typeface="Calibri" panose="020F0502020204030204" pitchFamily="34" charset="0"/>
              </a:rPr>
              <a:t>Generar intel·ligència col·lectiva.</a:t>
            </a:r>
          </a:p>
          <a:p>
            <a:pPr algn="just" eaLnBrk="1" hangingPunct="1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a-ES" altLang="ca-ES" sz="2000" dirty="0">
                <a:latin typeface="Calibri" panose="020F0502020204030204" pitchFamily="34" charset="0"/>
              </a:rPr>
              <a:t>Fomentar la participació de tothom.</a:t>
            </a:r>
          </a:p>
          <a:p>
            <a:pPr algn="just" eaLnBrk="1" hangingPunct="1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a-ES" altLang="ca-ES" sz="2000" dirty="0">
                <a:latin typeface="Calibri" panose="020F0502020204030204" pitchFamily="34" charset="0"/>
              </a:rPr>
              <a:t>Identificar necessitats i fer que la ciutadania sigui partícip de les solucions.</a:t>
            </a:r>
          </a:p>
          <a:p>
            <a:pPr marL="0" indent="0">
              <a:buNone/>
            </a:pPr>
            <a:endParaRPr lang="ca-ES" dirty="0"/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8CA56591-E830-C56E-8046-6ECD5E342C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A5795-E203-4AE8-9106-1CA4C02AAE3D}" type="datetime1">
              <a:rPr lang="ca-ES" smtClean="0"/>
              <a:pPr/>
              <a:t>25/6/2024</a:t>
            </a:fld>
            <a:endParaRPr lang="ca-ES"/>
          </a:p>
        </p:txBody>
      </p:sp>
      <p:sp>
        <p:nvSpPr>
          <p:cNvPr id="5" name="Contenidor de número de diapositiva 4">
            <a:extLst>
              <a:ext uri="{FF2B5EF4-FFF2-40B4-BE49-F238E27FC236}">
                <a16:creationId xmlns:a16="http://schemas.microsoft.com/office/drawing/2014/main" id="{65DE609B-6160-7DCC-F923-9151BF0E153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A0E1C79-2620-4B15-A5A2-FB15F02FDF1C}" type="slidenum">
              <a:rPr lang="ca-ES" smtClean="0"/>
              <a:pPr/>
              <a:t>3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9346289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2BDA45DD-E6C6-2DAE-F9B4-A62EA58CC8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L</a:t>
            </a:r>
            <a:r>
              <a:rPr lang="ca-ES" dirty="0"/>
              <a:t>es fases del procés</a:t>
            </a:r>
          </a:p>
        </p:txBody>
      </p:sp>
      <p:sp>
        <p:nvSpPr>
          <p:cNvPr id="3" name="Contenidor de data 2">
            <a:extLst>
              <a:ext uri="{FF2B5EF4-FFF2-40B4-BE49-F238E27FC236}">
                <a16:creationId xmlns:a16="http://schemas.microsoft.com/office/drawing/2014/main" id="{D10F00E7-7C40-CD44-43D6-D8D9DDA828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56669-EFCB-4F48-9542-5D7279837FBC}" type="datetime1">
              <a:rPr lang="ca-ES" smtClean="0"/>
              <a:pPr/>
              <a:t>25/6/2024</a:t>
            </a:fld>
            <a:endParaRPr lang="ca-ES"/>
          </a:p>
        </p:txBody>
      </p:sp>
      <p:sp>
        <p:nvSpPr>
          <p:cNvPr id="4" name="Contenidor de número de diapositiva 3">
            <a:extLst>
              <a:ext uri="{FF2B5EF4-FFF2-40B4-BE49-F238E27FC236}">
                <a16:creationId xmlns:a16="http://schemas.microsoft.com/office/drawing/2014/main" id="{C2A2FF5E-63A6-277D-50E8-F0242577C1E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C92EEA4-4333-407D-87B2-84F91498CD5F}" type="slidenum">
              <a:rPr lang="ca-ES" smtClean="0"/>
              <a:pPr/>
              <a:t>4</a:t>
            </a:fld>
            <a:endParaRPr lang="ca-ES"/>
          </a:p>
        </p:txBody>
      </p:sp>
      <p:sp>
        <p:nvSpPr>
          <p:cNvPr id="12" name="QuadreDeText 11">
            <a:extLst>
              <a:ext uri="{FF2B5EF4-FFF2-40B4-BE49-F238E27FC236}">
                <a16:creationId xmlns:a16="http://schemas.microsoft.com/office/drawing/2014/main" id="{84368A3C-716E-0262-4D50-BA7E593A7E1C}"/>
              </a:ext>
            </a:extLst>
          </p:cNvPr>
          <p:cNvSpPr txBox="1"/>
          <p:nvPr/>
        </p:nvSpPr>
        <p:spPr>
          <a:xfrm>
            <a:off x="2195736" y="980728"/>
            <a:ext cx="64807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600"/>
              </a:spcBef>
              <a:spcAft>
                <a:spcPts val="600"/>
              </a:spcAft>
            </a:pPr>
            <a:endParaRPr lang="ca-E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Imatge 5">
            <a:extLst>
              <a:ext uri="{FF2B5EF4-FFF2-40B4-BE49-F238E27FC236}">
                <a16:creationId xmlns:a16="http://schemas.microsoft.com/office/drawing/2014/main" id="{07C7784B-4892-F3DC-7FAE-E748C121A4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939759"/>
            <a:ext cx="3572097" cy="5283282"/>
          </a:xfrm>
          <a:prstGeom prst="rect">
            <a:avLst/>
          </a:prstGeom>
        </p:spPr>
      </p:pic>
      <p:sp>
        <p:nvSpPr>
          <p:cNvPr id="7" name="QuadreDeText 6">
            <a:extLst>
              <a:ext uri="{FF2B5EF4-FFF2-40B4-BE49-F238E27FC236}">
                <a16:creationId xmlns:a16="http://schemas.microsoft.com/office/drawing/2014/main" id="{E8DBA0DA-020D-322F-500A-65ECC2848BE3}"/>
              </a:ext>
            </a:extLst>
          </p:cNvPr>
          <p:cNvSpPr txBox="1"/>
          <p:nvPr/>
        </p:nvSpPr>
        <p:spPr>
          <a:xfrm>
            <a:off x="4355976" y="2749151"/>
            <a:ext cx="37444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s-ES" sz="1400" dirty="0">
              <a:solidFill>
                <a:schemeClr val="bg2">
                  <a:lumMod val="25000"/>
                </a:schemeClr>
              </a:solidFill>
              <a:latin typeface="Calibri" pitchFamily="34" charset="0"/>
            </a:endParaRPr>
          </a:p>
          <a:p>
            <a:pPr algn="l"/>
            <a:r>
              <a:rPr lang="es-ES" sz="1400" b="1" dirty="0" err="1">
                <a:solidFill>
                  <a:srgbClr val="FFC000"/>
                </a:solidFill>
                <a:latin typeface="Calibri" pitchFamily="34" charset="0"/>
              </a:rPr>
              <a:t>Presentació</a:t>
            </a:r>
            <a:r>
              <a:rPr lang="es-ES" sz="1400" b="1" dirty="0">
                <a:solidFill>
                  <a:srgbClr val="FFC000"/>
                </a:solidFill>
                <a:latin typeface="Calibri" pitchFamily="34" charset="0"/>
              </a:rPr>
              <a:t> de </a:t>
            </a:r>
            <a:r>
              <a:rPr lang="es-ES" sz="1400" b="1" dirty="0" err="1">
                <a:solidFill>
                  <a:srgbClr val="FFC000"/>
                </a:solidFill>
                <a:latin typeface="Calibri" pitchFamily="34" charset="0"/>
              </a:rPr>
              <a:t>propostes</a:t>
            </a:r>
            <a:r>
              <a:rPr lang="es-ES" sz="1400" dirty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, de l’1 al 21 de </a:t>
            </a:r>
            <a:r>
              <a:rPr lang="es-ES" sz="1400" dirty="0" err="1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febrer</a:t>
            </a:r>
            <a:endParaRPr lang="ca-ES" sz="1400" dirty="0">
              <a:solidFill>
                <a:schemeClr val="bg2">
                  <a:lumMod val="2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9" name="Connector de fletxa recta 8">
            <a:extLst>
              <a:ext uri="{FF2B5EF4-FFF2-40B4-BE49-F238E27FC236}">
                <a16:creationId xmlns:a16="http://schemas.microsoft.com/office/drawing/2014/main" id="{9F11CDC4-8D59-CAEF-5D0C-2BEA0ABEA845}"/>
              </a:ext>
            </a:extLst>
          </p:cNvPr>
          <p:cNvCxnSpPr/>
          <p:nvPr/>
        </p:nvCxnSpPr>
        <p:spPr bwMode="auto">
          <a:xfrm flipH="1">
            <a:off x="4427984" y="2852936"/>
            <a:ext cx="1051817" cy="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06699"/>
            </a:solidFill>
            <a:prstDash val="solid"/>
            <a:round/>
            <a:headEnd type="none" w="med" len="med"/>
            <a:tailEnd type="triangle"/>
          </a:ln>
          <a:effectLst/>
        </p:spPr>
      </p:cxnSp>
      <p:pic>
        <p:nvPicPr>
          <p:cNvPr id="11" name="Imatge 10">
            <a:extLst>
              <a:ext uri="{FF2B5EF4-FFF2-40B4-BE49-F238E27FC236}">
                <a16:creationId xmlns:a16="http://schemas.microsoft.com/office/drawing/2014/main" id="{A1093F98-8AFC-36DC-EE45-B7F549B7C1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7770" y="4293096"/>
            <a:ext cx="1152244" cy="188992"/>
          </a:xfrm>
          <a:prstGeom prst="rect">
            <a:avLst/>
          </a:prstGeom>
        </p:spPr>
      </p:pic>
      <p:sp>
        <p:nvSpPr>
          <p:cNvPr id="13" name="QuadreDeText 12">
            <a:extLst>
              <a:ext uri="{FF2B5EF4-FFF2-40B4-BE49-F238E27FC236}">
                <a16:creationId xmlns:a16="http://schemas.microsoft.com/office/drawing/2014/main" id="{A60088C2-8409-1495-5D62-038B7F2AABA0}"/>
              </a:ext>
            </a:extLst>
          </p:cNvPr>
          <p:cNvSpPr txBox="1"/>
          <p:nvPr/>
        </p:nvSpPr>
        <p:spPr>
          <a:xfrm>
            <a:off x="4355976" y="4293079"/>
            <a:ext cx="37444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s-ES" sz="1400" dirty="0">
              <a:solidFill>
                <a:schemeClr val="bg2">
                  <a:lumMod val="25000"/>
                </a:schemeClr>
              </a:solidFill>
              <a:latin typeface="Calibri" pitchFamily="34" charset="0"/>
            </a:endParaRPr>
          </a:p>
          <a:p>
            <a:pPr algn="l"/>
            <a:r>
              <a:rPr lang="es-ES" sz="1400" b="1" dirty="0" err="1">
                <a:solidFill>
                  <a:srgbClr val="FFC000"/>
                </a:solidFill>
                <a:latin typeface="Calibri" pitchFamily="34" charset="0"/>
              </a:rPr>
              <a:t>Priorització</a:t>
            </a:r>
            <a:r>
              <a:rPr lang="es-ES" sz="1400" dirty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, </a:t>
            </a:r>
            <a:r>
              <a:rPr lang="es-ES" sz="1400" dirty="0" err="1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durant</a:t>
            </a:r>
            <a:r>
              <a:rPr lang="es-ES" sz="1400" dirty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 el mes de </a:t>
            </a:r>
            <a:r>
              <a:rPr lang="es-ES" sz="1400" dirty="0" err="1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maig</a:t>
            </a:r>
            <a:endParaRPr lang="ca-ES" sz="1400" dirty="0">
              <a:solidFill>
                <a:schemeClr val="bg2">
                  <a:lumMod val="25000"/>
                </a:schemeClr>
              </a:solidFill>
              <a:latin typeface="Calibri" pitchFamily="34" charset="0"/>
            </a:endParaRPr>
          </a:p>
        </p:txBody>
      </p:sp>
      <p:pic>
        <p:nvPicPr>
          <p:cNvPr id="14" name="Imatge 13">
            <a:extLst>
              <a:ext uri="{FF2B5EF4-FFF2-40B4-BE49-F238E27FC236}">
                <a16:creationId xmlns:a16="http://schemas.microsoft.com/office/drawing/2014/main" id="{01C57581-F514-1761-C774-3EE506BF92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4966" y="5085184"/>
            <a:ext cx="1152244" cy="188992"/>
          </a:xfrm>
          <a:prstGeom prst="rect">
            <a:avLst/>
          </a:prstGeom>
        </p:spPr>
      </p:pic>
      <p:sp>
        <p:nvSpPr>
          <p:cNvPr id="15" name="QuadreDeText 14">
            <a:extLst>
              <a:ext uri="{FF2B5EF4-FFF2-40B4-BE49-F238E27FC236}">
                <a16:creationId xmlns:a16="http://schemas.microsoft.com/office/drawing/2014/main" id="{93079A03-9122-30DD-F8ED-AD316B802999}"/>
              </a:ext>
            </a:extLst>
          </p:cNvPr>
          <p:cNvSpPr txBox="1"/>
          <p:nvPr/>
        </p:nvSpPr>
        <p:spPr>
          <a:xfrm>
            <a:off x="4379796" y="5085184"/>
            <a:ext cx="40806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s-ES" sz="1400" dirty="0">
              <a:solidFill>
                <a:schemeClr val="bg2">
                  <a:lumMod val="25000"/>
                </a:schemeClr>
              </a:solidFill>
              <a:latin typeface="Calibri" pitchFamily="34" charset="0"/>
            </a:endParaRPr>
          </a:p>
          <a:p>
            <a:pPr algn="l"/>
            <a:r>
              <a:rPr lang="es-ES" sz="1400" b="1" dirty="0" err="1">
                <a:solidFill>
                  <a:srgbClr val="FFC000"/>
                </a:solidFill>
                <a:latin typeface="Calibri" pitchFamily="34" charset="0"/>
              </a:rPr>
              <a:t>Votació</a:t>
            </a:r>
            <a:r>
              <a:rPr lang="es-ES" sz="1400" dirty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, Mitjans de </a:t>
            </a:r>
            <a:r>
              <a:rPr lang="es-ES" sz="1400" dirty="0" err="1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setembre</a:t>
            </a:r>
            <a:r>
              <a:rPr lang="es-ES" sz="1400" dirty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-octubre (3 </a:t>
            </a:r>
            <a:r>
              <a:rPr lang="es-ES" sz="1400" dirty="0" err="1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setmanes</a:t>
            </a:r>
            <a:r>
              <a:rPr lang="es-ES" sz="1400" dirty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)</a:t>
            </a:r>
            <a:endParaRPr lang="ca-ES" sz="1400" dirty="0">
              <a:solidFill>
                <a:schemeClr val="bg2">
                  <a:lumMod val="25000"/>
                </a:schemeClr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64451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98B8F7B1-09BF-A369-49E3-FFD658CE66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228600"/>
            <a:ext cx="8583488" cy="457200"/>
          </a:xfrm>
        </p:spPr>
        <p:txBody>
          <a:bodyPr/>
          <a:lstStyle/>
          <a:p>
            <a:r>
              <a:rPr lang="ca-ES" dirty="0"/>
              <a:t> FASE 1: Presentació de propostes. Qui pot enviar propostes i com?</a:t>
            </a:r>
          </a:p>
        </p:txBody>
      </p:sp>
      <p:sp>
        <p:nvSpPr>
          <p:cNvPr id="3" name="Contenidor de data 2">
            <a:extLst>
              <a:ext uri="{FF2B5EF4-FFF2-40B4-BE49-F238E27FC236}">
                <a16:creationId xmlns:a16="http://schemas.microsoft.com/office/drawing/2014/main" id="{49BD1292-4F14-81CE-44D9-D2EC59CEDC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56669-EFCB-4F48-9542-5D7279837FBC}" type="datetime1">
              <a:rPr lang="ca-ES" smtClean="0"/>
              <a:pPr/>
              <a:t>25/6/2024</a:t>
            </a:fld>
            <a:endParaRPr lang="ca-ES"/>
          </a:p>
        </p:txBody>
      </p:sp>
      <p:sp>
        <p:nvSpPr>
          <p:cNvPr id="4" name="Contenidor de número de diapositiva 3">
            <a:extLst>
              <a:ext uri="{FF2B5EF4-FFF2-40B4-BE49-F238E27FC236}">
                <a16:creationId xmlns:a16="http://schemas.microsoft.com/office/drawing/2014/main" id="{997D9721-6A83-2925-7989-4F7283A5DA5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C92EEA4-4333-407D-87B2-84F91498CD5F}" type="slidenum">
              <a:rPr lang="ca-ES" smtClean="0"/>
              <a:pPr/>
              <a:t>5</a:t>
            </a:fld>
            <a:endParaRPr lang="ca-ES"/>
          </a:p>
        </p:txBody>
      </p:sp>
      <p:sp>
        <p:nvSpPr>
          <p:cNvPr id="15" name="QuadreDeText 14">
            <a:extLst>
              <a:ext uri="{FF2B5EF4-FFF2-40B4-BE49-F238E27FC236}">
                <a16:creationId xmlns:a16="http://schemas.microsoft.com/office/drawing/2014/main" id="{AC2086A4-B110-A872-F2F0-4289FEFC6960}"/>
              </a:ext>
            </a:extLst>
          </p:cNvPr>
          <p:cNvSpPr txBox="1"/>
          <p:nvPr/>
        </p:nvSpPr>
        <p:spPr>
          <a:xfrm>
            <a:off x="539552" y="1124744"/>
            <a:ext cx="748883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ca-ES" b="1" dirty="0">
                <a:solidFill>
                  <a:srgbClr val="FFC000"/>
                </a:solidFill>
              </a:rPr>
              <a:t>QUI?</a:t>
            </a:r>
          </a:p>
          <a:p>
            <a:pPr algn="l"/>
            <a:endParaRPr lang="ca-ES" dirty="0">
              <a:solidFill>
                <a:srgbClr val="FFC000"/>
              </a:solidFill>
            </a:endParaRPr>
          </a:p>
          <a:p>
            <a:pPr algn="l"/>
            <a:r>
              <a:rPr lang="ca-ES" sz="1800" b="1" dirty="0">
                <a:latin typeface="+mn-lt"/>
                <a:cs typeface="+mn-cs"/>
              </a:rPr>
              <a:t>Totes les persones que viuen, treballen o tenen algun vincle amb el Masnou </a:t>
            </a:r>
            <a:r>
              <a:rPr lang="ca-ES" sz="1800" dirty="0">
                <a:latin typeface="+mn-lt"/>
                <a:cs typeface="+mn-cs"/>
              </a:rPr>
              <a:t>poden enviar propostes individualment, en grup (família, amics...) o com a entitat </a:t>
            </a:r>
            <a:r>
              <a:rPr lang="ca-ES" sz="1800" b="1" dirty="0">
                <a:latin typeface="+mn-lt"/>
                <a:cs typeface="+mn-cs"/>
              </a:rPr>
              <a:t>(de l’1 al 21 de febrer de 2024)</a:t>
            </a:r>
            <a:r>
              <a:rPr lang="ca-ES" sz="1800" dirty="0">
                <a:latin typeface="+mn-lt"/>
                <a:cs typeface="+mn-cs"/>
              </a:rPr>
              <a:t>.</a:t>
            </a:r>
          </a:p>
          <a:p>
            <a:pPr algn="l"/>
            <a:endParaRPr lang="ca-ES" dirty="0">
              <a:latin typeface="+mn-lt"/>
            </a:endParaRPr>
          </a:p>
          <a:p>
            <a:pPr algn="l"/>
            <a:r>
              <a:rPr lang="ca-ES" dirty="0">
                <a:latin typeface="+mn-lt"/>
              </a:rPr>
              <a:t>No cal estar empadronat per a presentar propostes. </a:t>
            </a:r>
            <a:endParaRPr lang="ca-ES" sz="1800" dirty="0">
              <a:latin typeface="+mn-lt"/>
              <a:cs typeface="+mn-cs"/>
            </a:endParaRPr>
          </a:p>
          <a:p>
            <a:pPr algn="l"/>
            <a:endParaRPr lang="ca-ES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24593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98B8F7B1-09BF-A369-49E3-FFD658CE66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228600"/>
            <a:ext cx="8583488" cy="457200"/>
          </a:xfrm>
        </p:spPr>
        <p:txBody>
          <a:bodyPr/>
          <a:lstStyle/>
          <a:p>
            <a:r>
              <a:rPr lang="ca-ES" dirty="0"/>
              <a:t> FASE 1: Presentació de propostes. Qui pot enviar propostes i com?</a:t>
            </a:r>
          </a:p>
        </p:txBody>
      </p:sp>
      <p:sp>
        <p:nvSpPr>
          <p:cNvPr id="3" name="Contenidor de data 2">
            <a:extLst>
              <a:ext uri="{FF2B5EF4-FFF2-40B4-BE49-F238E27FC236}">
                <a16:creationId xmlns:a16="http://schemas.microsoft.com/office/drawing/2014/main" id="{49BD1292-4F14-81CE-44D9-D2EC59CEDC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56669-EFCB-4F48-9542-5D7279837FBC}" type="datetime1">
              <a:rPr lang="ca-ES" smtClean="0"/>
              <a:pPr/>
              <a:t>25/6/2024</a:t>
            </a:fld>
            <a:endParaRPr lang="ca-ES"/>
          </a:p>
        </p:txBody>
      </p:sp>
      <p:sp>
        <p:nvSpPr>
          <p:cNvPr id="4" name="Contenidor de número de diapositiva 3">
            <a:extLst>
              <a:ext uri="{FF2B5EF4-FFF2-40B4-BE49-F238E27FC236}">
                <a16:creationId xmlns:a16="http://schemas.microsoft.com/office/drawing/2014/main" id="{997D9721-6A83-2925-7989-4F7283A5DA5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C92EEA4-4333-407D-87B2-84F91498CD5F}" type="slidenum">
              <a:rPr lang="ca-ES" smtClean="0"/>
              <a:pPr/>
              <a:t>6</a:t>
            </a:fld>
            <a:endParaRPr lang="ca-ES"/>
          </a:p>
        </p:txBody>
      </p:sp>
      <p:sp>
        <p:nvSpPr>
          <p:cNvPr id="15" name="QuadreDeText 14">
            <a:extLst>
              <a:ext uri="{FF2B5EF4-FFF2-40B4-BE49-F238E27FC236}">
                <a16:creationId xmlns:a16="http://schemas.microsoft.com/office/drawing/2014/main" id="{AC2086A4-B110-A872-F2F0-4289FEFC6960}"/>
              </a:ext>
            </a:extLst>
          </p:cNvPr>
          <p:cNvSpPr txBox="1"/>
          <p:nvPr/>
        </p:nvSpPr>
        <p:spPr>
          <a:xfrm>
            <a:off x="527929" y="987885"/>
            <a:ext cx="748883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ca-ES" b="1" dirty="0">
                <a:solidFill>
                  <a:srgbClr val="FFC000"/>
                </a:solidFill>
              </a:rPr>
              <a:t>COM?</a:t>
            </a:r>
          </a:p>
          <a:p>
            <a:pPr algn="l"/>
            <a:endParaRPr lang="ca-ES" dirty="0">
              <a:solidFill>
                <a:srgbClr val="FFC000"/>
              </a:solidFill>
            </a:endParaRPr>
          </a:p>
          <a:p>
            <a:pPr marL="342900" indent="-342900" algn="l">
              <a:buAutoNum type="arabicPeriod"/>
            </a:pPr>
            <a:r>
              <a:rPr lang="ca-ES" dirty="0">
                <a:solidFill>
                  <a:srgbClr val="FFC000"/>
                </a:solidFill>
              </a:rPr>
              <a:t>En línia </a:t>
            </a:r>
          </a:p>
          <a:p>
            <a:pPr algn="l"/>
            <a:r>
              <a:rPr lang="ca-ES" dirty="0"/>
              <a:t>Presentant propostes mitjançant la plataforma El Masnou Participa </a:t>
            </a:r>
            <a:r>
              <a:rPr lang="ca-ES" dirty="0">
                <a:hlinkClick r:id="rId2"/>
              </a:rPr>
              <a:t>www.elmasnou.cat/pressupostos-participatius</a:t>
            </a:r>
            <a:r>
              <a:rPr lang="ca-ES" dirty="0"/>
              <a:t> </a:t>
            </a:r>
          </a:p>
        </p:txBody>
      </p:sp>
      <p:sp>
        <p:nvSpPr>
          <p:cNvPr id="17" name="QuadreDeText 16">
            <a:extLst>
              <a:ext uri="{FF2B5EF4-FFF2-40B4-BE49-F238E27FC236}">
                <a16:creationId xmlns:a16="http://schemas.microsoft.com/office/drawing/2014/main" id="{9F460033-7D24-7239-A61D-73F4DCBCF5A5}"/>
              </a:ext>
            </a:extLst>
          </p:cNvPr>
          <p:cNvSpPr txBox="1"/>
          <p:nvPr/>
        </p:nvSpPr>
        <p:spPr>
          <a:xfrm>
            <a:off x="527929" y="2708920"/>
            <a:ext cx="7488832" cy="4047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ca-ES" dirty="0">
                <a:solidFill>
                  <a:srgbClr val="FFC000"/>
                </a:solidFill>
              </a:rPr>
              <a:t>2. Presencialment</a:t>
            </a:r>
          </a:p>
          <a:p>
            <a:pPr algn="l"/>
            <a:r>
              <a:rPr lang="ca-ES" dirty="0"/>
              <a:t>Omplint les butlletes que s’han enviat als domicilis i dipositant-la a les urnes que es troben a:</a:t>
            </a:r>
          </a:p>
          <a:p>
            <a:pPr algn="l"/>
            <a:endParaRPr lang="ca-ES" sz="1400" dirty="0"/>
          </a:p>
          <a:p>
            <a:pPr marL="342900" lvl="0" indent="-342900" algn="l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ca-E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Oficina d’Atenció Ciutadana (OAC)</a:t>
            </a:r>
          </a:p>
          <a:p>
            <a:pPr marL="342900" lvl="0" indent="-342900" algn="l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ca-E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Biblioteca Joan Coromines</a:t>
            </a:r>
          </a:p>
          <a:p>
            <a:pPr marL="342900" lvl="0" indent="-342900" algn="l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ca-E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 </a:t>
            </a:r>
            <a:r>
              <a:rPr lang="ca-ES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n’Humet</a:t>
            </a:r>
            <a:endParaRPr lang="ca-E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l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ca-E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Complex Esportiu</a:t>
            </a:r>
          </a:p>
          <a:p>
            <a:pPr marL="342900" lvl="0" indent="-342900" algn="l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ca-E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Equipament de Proximitat Els Vienesos</a:t>
            </a:r>
          </a:p>
          <a:p>
            <a:pPr marL="342900" lvl="0" indent="-342900" algn="l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ca-E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Equipament Cívic Els Masovers (nou!)</a:t>
            </a:r>
          </a:p>
          <a:p>
            <a:pPr marL="342900" lvl="0" indent="-342900" algn="l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ca-E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Espai Cívic i Veïnal </a:t>
            </a:r>
            <a:r>
              <a:rPr lang="ca-ES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d’Ocata</a:t>
            </a:r>
            <a:r>
              <a:rPr lang="ca-E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(nou!)</a:t>
            </a:r>
          </a:p>
          <a:p>
            <a:pPr algn="l"/>
            <a:r>
              <a:rPr lang="ca-E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815650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98B8F7B1-09BF-A369-49E3-FFD658CE66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228600"/>
            <a:ext cx="8583488" cy="457200"/>
          </a:xfrm>
        </p:spPr>
        <p:txBody>
          <a:bodyPr/>
          <a:lstStyle/>
          <a:p>
            <a:r>
              <a:rPr lang="ca-ES" dirty="0"/>
              <a:t> FASE 1: Presentació de propostes. Qui pot enviar propostes i com?</a:t>
            </a:r>
          </a:p>
        </p:txBody>
      </p:sp>
      <p:sp>
        <p:nvSpPr>
          <p:cNvPr id="3" name="Contenidor de data 2">
            <a:extLst>
              <a:ext uri="{FF2B5EF4-FFF2-40B4-BE49-F238E27FC236}">
                <a16:creationId xmlns:a16="http://schemas.microsoft.com/office/drawing/2014/main" id="{49BD1292-4F14-81CE-44D9-D2EC59CEDC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56669-EFCB-4F48-9542-5D7279837FBC}" type="datetime1">
              <a:rPr lang="ca-ES" smtClean="0"/>
              <a:pPr/>
              <a:t>25/6/2024</a:t>
            </a:fld>
            <a:endParaRPr lang="ca-ES"/>
          </a:p>
        </p:txBody>
      </p:sp>
      <p:sp>
        <p:nvSpPr>
          <p:cNvPr id="4" name="Contenidor de número de diapositiva 3">
            <a:extLst>
              <a:ext uri="{FF2B5EF4-FFF2-40B4-BE49-F238E27FC236}">
                <a16:creationId xmlns:a16="http://schemas.microsoft.com/office/drawing/2014/main" id="{997D9721-6A83-2925-7989-4F7283A5DA5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C92EEA4-4333-407D-87B2-84F91498CD5F}" type="slidenum">
              <a:rPr lang="ca-ES" smtClean="0"/>
              <a:pPr/>
              <a:t>7</a:t>
            </a:fld>
            <a:endParaRPr lang="ca-ES"/>
          </a:p>
        </p:txBody>
      </p:sp>
      <p:sp>
        <p:nvSpPr>
          <p:cNvPr id="15" name="QuadreDeText 14">
            <a:extLst>
              <a:ext uri="{FF2B5EF4-FFF2-40B4-BE49-F238E27FC236}">
                <a16:creationId xmlns:a16="http://schemas.microsoft.com/office/drawing/2014/main" id="{AC2086A4-B110-A872-F2F0-4289FEFC6960}"/>
              </a:ext>
            </a:extLst>
          </p:cNvPr>
          <p:cNvSpPr txBox="1"/>
          <p:nvPr/>
        </p:nvSpPr>
        <p:spPr>
          <a:xfrm>
            <a:off x="467544" y="987885"/>
            <a:ext cx="8447856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ca-ES" b="1" dirty="0">
                <a:solidFill>
                  <a:srgbClr val="FFC000"/>
                </a:solidFill>
              </a:rPr>
              <a:t>COM?</a:t>
            </a:r>
          </a:p>
          <a:p>
            <a:pPr algn="l"/>
            <a:endParaRPr lang="ca-ES" dirty="0">
              <a:solidFill>
                <a:srgbClr val="FFC000"/>
              </a:solidFill>
            </a:endParaRPr>
          </a:p>
          <a:p>
            <a:pPr algn="l"/>
            <a:r>
              <a:rPr lang="ca-ES" dirty="0">
                <a:solidFill>
                  <a:srgbClr val="FFC000"/>
                </a:solidFill>
              </a:rPr>
              <a:t>3. Participant als tallers deliberatius:</a:t>
            </a:r>
          </a:p>
          <a:p>
            <a:pPr algn="l"/>
            <a:endParaRPr lang="ca-ES" dirty="0">
              <a:solidFill>
                <a:srgbClr val="FFC000"/>
              </a:solidFill>
            </a:endParaRPr>
          </a:p>
          <a:p>
            <a:pPr algn="l"/>
            <a:r>
              <a:rPr lang="ca-ES" dirty="0"/>
              <a:t>Dijous 1 de febrer, </a:t>
            </a:r>
            <a:r>
              <a:rPr lang="ca-ES" b="1" dirty="0"/>
              <a:t>sessió informativa i d’elaboració compartida de propostes</a:t>
            </a:r>
          </a:p>
          <a:p>
            <a:pPr algn="l"/>
            <a:endParaRPr lang="ca-ES" dirty="0"/>
          </a:p>
          <a:p>
            <a:pPr algn="l"/>
            <a:r>
              <a:rPr lang="ca-ES" dirty="0"/>
              <a:t>Dissabte 10 de febrer, </a:t>
            </a:r>
            <a:r>
              <a:rPr lang="ca-ES" b="1" dirty="0"/>
              <a:t>taller familiar d’elaboració compartida de propostes </a:t>
            </a:r>
            <a:r>
              <a:rPr lang="ca-ES" dirty="0"/>
              <a:t>(per a famílies amb infants a partir de 8 anys). Hi haurà servei d’acollida infantil per a infants de 3 a 8 anys. </a:t>
            </a:r>
          </a:p>
        </p:txBody>
      </p:sp>
      <p:pic>
        <p:nvPicPr>
          <p:cNvPr id="5" name="Imatge 4">
            <a:extLst>
              <a:ext uri="{FF2B5EF4-FFF2-40B4-BE49-F238E27FC236}">
                <a16:creationId xmlns:a16="http://schemas.microsoft.com/office/drawing/2014/main" id="{2179AE34-4317-899D-A04E-2934AFEAFC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3769655"/>
            <a:ext cx="3347864" cy="2510898"/>
          </a:xfrm>
          <a:prstGeom prst="rect">
            <a:avLst/>
          </a:prstGeom>
        </p:spPr>
      </p:pic>
      <p:pic>
        <p:nvPicPr>
          <p:cNvPr id="6" name="Imatge 5">
            <a:extLst>
              <a:ext uri="{FF2B5EF4-FFF2-40B4-BE49-F238E27FC236}">
                <a16:creationId xmlns:a16="http://schemas.microsoft.com/office/drawing/2014/main" id="{263F3592-1557-BAF4-FB3F-6F898D742B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9497" y="3769654"/>
            <a:ext cx="3347864" cy="2510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7048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98B8F7B1-09BF-A369-49E3-FFD658CE66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FASE 1. Presentació de propostes. Com han de ser les propostes?</a:t>
            </a:r>
          </a:p>
        </p:txBody>
      </p:sp>
      <p:sp>
        <p:nvSpPr>
          <p:cNvPr id="3" name="Contenidor de data 2">
            <a:extLst>
              <a:ext uri="{FF2B5EF4-FFF2-40B4-BE49-F238E27FC236}">
                <a16:creationId xmlns:a16="http://schemas.microsoft.com/office/drawing/2014/main" id="{49BD1292-4F14-81CE-44D9-D2EC59CEDC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56669-EFCB-4F48-9542-5D7279837FBC}" type="datetime1">
              <a:rPr lang="ca-ES" smtClean="0"/>
              <a:pPr/>
              <a:t>25/6/2024</a:t>
            </a:fld>
            <a:endParaRPr lang="ca-ES"/>
          </a:p>
        </p:txBody>
      </p:sp>
      <p:sp>
        <p:nvSpPr>
          <p:cNvPr id="4" name="Contenidor de número de diapositiva 3">
            <a:extLst>
              <a:ext uri="{FF2B5EF4-FFF2-40B4-BE49-F238E27FC236}">
                <a16:creationId xmlns:a16="http://schemas.microsoft.com/office/drawing/2014/main" id="{997D9721-6A83-2925-7989-4F7283A5DA5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C92EEA4-4333-407D-87B2-84F91498CD5F}" type="slidenum">
              <a:rPr lang="ca-ES" smtClean="0"/>
              <a:pPr/>
              <a:t>8</a:t>
            </a:fld>
            <a:endParaRPr lang="ca-ES"/>
          </a:p>
        </p:txBody>
      </p:sp>
      <p:sp>
        <p:nvSpPr>
          <p:cNvPr id="7" name="7 Rectángulo">
            <a:extLst>
              <a:ext uri="{FF2B5EF4-FFF2-40B4-BE49-F238E27FC236}">
                <a16:creationId xmlns:a16="http://schemas.microsoft.com/office/drawing/2014/main" id="{47FF887F-CBB4-7CF6-4AF0-4FB01C22EC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013" y="1006823"/>
            <a:ext cx="7770813" cy="54014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l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ca-ES" sz="2100" dirty="0">
                <a:latin typeface="+mn-lt"/>
                <a:cs typeface="+mn-cs"/>
              </a:rPr>
              <a:t>Han de ser </a:t>
            </a:r>
            <a:r>
              <a:rPr lang="ca-ES" sz="2100" dirty="0">
                <a:solidFill>
                  <a:srgbClr val="FFC000"/>
                </a:solidFill>
                <a:latin typeface="+mn-lt"/>
                <a:cs typeface="+mn-cs"/>
              </a:rPr>
              <a:t>inversions d’interès públic</a:t>
            </a:r>
            <a:r>
              <a:rPr lang="ca-ES" sz="2100" dirty="0">
                <a:latin typeface="+mn-lt"/>
                <a:cs typeface="+mn-cs"/>
              </a:rPr>
              <a:t>, és a dir, tot allò que l’Ajuntament pot construir i adquirir i és perdurable en el temps.</a:t>
            </a:r>
            <a:endParaRPr lang="es-ES_tradnl" sz="2100" dirty="0">
              <a:latin typeface="+mn-lt"/>
              <a:cs typeface="+mn-cs"/>
            </a:endParaRPr>
          </a:p>
          <a:p>
            <a:pPr marL="457200" indent="-457200" algn="l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ca-ES" sz="2100" dirty="0">
                <a:latin typeface="+mn-lt"/>
                <a:cs typeface="+mn-cs"/>
              </a:rPr>
              <a:t>Han de donar resposta a una necessitat concreta.</a:t>
            </a:r>
          </a:p>
          <a:p>
            <a:pPr marL="457200" indent="-457200" algn="l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ca-ES" sz="2100" dirty="0">
                <a:latin typeface="+mn-lt"/>
                <a:cs typeface="+mn-cs"/>
              </a:rPr>
              <a:t>Han de ser d’interès públic i tenir </a:t>
            </a:r>
            <a:r>
              <a:rPr lang="ca-ES" sz="2100" dirty="0">
                <a:solidFill>
                  <a:srgbClr val="FFC000"/>
                </a:solidFill>
                <a:latin typeface="+mn-lt"/>
                <a:cs typeface="+mn-cs"/>
              </a:rPr>
              <a:t>visió de municipi</a:t>
            </a:r>
            <a:r>
              <a:rPr lang="ca-ES" sz="2100" dirty="0">
                <a:latin typeface="+mn-lt"/>
                <a:cs typeface="+mn-cs"/>
              </a:rPr>
              <a:t>.</a:t>
            </a:r>
          </a:p>
          <a:p>
            <a:pPr marL="457200" indent="-457200" algn="l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ca-ES" sz="2100" dirty="0">
                <a:latin typeface="+mn-lt"/>
                <a:cs typeface="+mn-cs"/>
              </a:rPr>
              <a:t>Han de ser </a:t>
            </a:r>
            <a:r>
              <a:rPr lang="ca-ES" sz="2100" dirty="0" err="1">
                <a:latin typeface="+mn-lt"/>
                <a:cs typeface="+mn-cs"/>
              </a:rPr>
              <a:t>valorables</a:t>
            </a:r>
            <a:r>
              <a:rPr lang="ca-ES" sz="2100" dirty="0">
                <a:latin typeface="+mn-lt"/>
                <a:cs typeface="+mn-cs"/>
              </a:rPr>
              <a:t> econòmicament.</a:t>
            </a:r>
            <a:endParaRPr lang="es-ES_tradnl" sz="2100" dirty="0">
              <a:latin typeface="+mn-lt"/>
              <a:cs typeface="+mn-cs"/>
            </a:endParaRPr>
          </a:p>
          <a:p>
            <a:pPr marL="457200" indent="-457200" algn="l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ca-ES" sz="2100" dirty="0">
                <a:latin typeface="+mn-lt"/>
                <a:cs typeface="+mn-cs"/>
              </a:rPr>
              <a:t>Han de ser de </a:t>
            </a:r>
            <a:r>
              <a:rPr lang="ca-ES" sz="2100" dirty="0">
                <a:solidFill>
                  <a:srgbClr val="FFC000"/>
                </a:solidFill>
                <a:latin typeface="+mn-lt"/>
                <a:cs typeface="+mn-cs"/>
              </a:rPr>
              <a:t>competència municipal</a:t>
            </a:r>
            <a:r>
              <a:rPr lang="ca-ES" sz="2100" dirty="0">
                <a:latin typeface="+mn-lt"/>
                <a:cs typeface="+mn-cs"/>
              </a:rPr>
              <a:t>.</a:t>
            </a:r>
            <a:endParaRPr lang="es-ES_tradnl" sz="2100" dirty="0">
              <a:latin typeface="+mn-lt"/>
              <a:cs typeface="+mn-cs"/>
            </a:endParaRPr>
          </a:p>
          <a:p>
            <a:pPr marL="457200" indent="-457200" algn="l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ca-ES" sz="2100" dirty="0">
                <a:latin typeface="+mn-lt"/>
                <a:cs typeface="+mn-cs"/>
              </a:rPr>
              <a:t>Han de ser </a:t>
            </a:r>
            <a:r>
              <a:rPr lang="ca-ES" sz="2100" dirty="0">
                <a:solidFill>
                  <a:srgbClr val="FFC000"/>
                </a:solidFill>
                <a:latin typeface="+mn-lt"/>
                <a:cs typeface="+mn-cs"/>
              </a:rPr>
              <a:t>tècnicament i econòmicament viables</a:t>
            </a:r>
            <a:r>
              <a:rPr lang="ca-ES" sz="2100" dirty="0">
                <a:latin typeface="+mn-lt"/>
                <a:cs typeface="+mn-cs"/>
              </a:rPr>
              <a:t>.</a:t>
            </a:r>
            <a:endParaRPr lang="es-ES_tradnl" sz="2100" dirty="0">
              <a:latin typeface="+mn-lt"/>
              <a:cs typeface="+mn-cs"/>
            </a:endParaRPr>
          </a:p>
          <a:p>
            <a:pPr marL="457200" indent="-457200" algn="l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ca-ES" sz="2100" dirty="0">
                <a:latin typeface="+mn-lt"/>
                <a:cs typeface="+mn-cs"/>
              </a:rPr>
              <a:t>Han de respectar el marc jurídic legal i </a:t>
            </a:r>
            <a:r>
              <a:rPr lang="ca-ES" sz="2100" dirty="0">
                <a:solidFill>
                  <a:srgbClr val="FFC000"/>
                </a:solidFill>
                <a:latin typeface="+mn-lt"/>
                <a:cs typeface="+mn-cs"/>
              </a:rPr>
              <a:t>no contradir els diferents plans municipals aprovats.</a:t>
            </a:r>
            <a:endParaRPr lang="es-ES_tradnl" sz="2100" dirty="0">
              <a:solidFill>
                <a:srgbClr val="FFC000"/>
              </a:solidFill>
              <a:latin typeface="+mn-lt"/>
              <a:cs typeface="+mn-cs"/>
            </a:endParaRPr>
          </a:p>
          <a:p>
            <a:pPr marL="457200" indent="-457200" algn="l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s-ES" sz="2100" dirty="0">
                <a:latin typeface="+mn-lt"/>
                <a:cs typeface="+mn-cs"/>
              </a:rPr>
              <a:t>No han de crear un </a:t>
            </a:r>
            <a:r>
              <a:rPr lang="es-ES" sz="2100" dirty="0" err="1">
                <a:latin typeface="+mn-lt"/>
                <a:cs typeface="+mn-cs"/>
              </a:rPr>
              <a:t>nou</a:t>
            </a:r>
            <a:r>
              <a:rPr lang="es-ES" sz="2100" dirty="0">
                <a:latin typeface="+mn-lt"/>
                <a:cs typeface="+mn-cs"/>
              </a:rPr>
              <a:t> </a:t>
            </a:r>
            <a:r>
              <a:rPr lang="es-ES" sz="2100" dirty="0" err="1">
                <a:latin typeface="+mn-lt"/>
                <a:cs typeface="+mn-cs"/>
              </a:rPr>
              <a:t>servei</a:t>
            </a:r>
            <a:r>
              <a:rPr lang="es-ES" sz="2100" dirty="0">
                <a:latin typeface="+mn-lt"/>
                <a:cs typeface="+mn-cs"/>
              </a:rPr>
              <a:t> (</a:t>
            </a:r>
            <a:r>
              <a:rPr lang="es-ES" sz="2100" dirty="0" err="1">
                <a:latin typeface="+mn-lt"/>
                <a:cs typeface="+mn-cs"/>
              </a:rPr>
              <a:t>perquè</a:t>
            </a:r>
            <a:r>
              <a:rPr lang="es-ES" sz="2100" dirty="0">
                <a:latin typeface="+mn-lt"/>
                <a:cs typeface="+mn-cs"/>
              </a:rPr>
              <a:t> </a:t>
            </a:r>
            <a:r>
              <a:rPr lang="es-ES" sz="2100" dirty="0" err="1">
                <a:latin typeface="+mn-lt"/>
                <a:cs typeface="+mn-cs"/>
              </a:rPr>
              <a:t>pot</a:t>
            </a:r>
            <a:r>
              <a:rPr lang="es-ES" sz="2100" dirty="0">
                <a:latin typeface="+mn-lt"/>
                <a:cs typeface="+mn-cs"/>
              </a:rPr>
              <a:t> generar </a:t>
            </a:r>
            <a:r>
              <a:rPr lang="es-ES" sz="2100" dirty="0" err="1">
                <a:latin typeface="+mn-lt"/>
                <a:cs typeface="+mn-cs"/>
              </a:rPr>
              <a:t>altres</a:t>
            </a:r>
            <a:r>
              <a:rPr lang="es-ES" sz="2100" dirty="0">
                <a:latin typeface="+mn-lt"/>
                <a:cs typeface="+mn-cs"/>
              </a:rPr>
              <a:t> </a:t>
            </a:r>
            <a:r>
              <a:rPr lang="es-ES" sz="2100" dirty="0" err="1">
                <a:latin typeface="+mn-lt"/>
                <a:cs typeface="+mn-cs"/>
              </a:rPr>
              <a:t>despeses</a:t>
            </a:r>
            <a:r>
              <a:rPr lang="es-ES" sz="2100" dirty="0">
                <a:latin typeface="+mn-lt"/>
                <a:cs typeface="+mn-cs"/>
              </a:rPr>
              <a:t> per a </a:t>
            </a:r>
            <a:r>
              <a:rPr lang="es-ES" sz="2100" dirty="0" err="1">
                <a:latin typeface="+mn-lt"/>
                <a:cs typeface="+mn-cs"/>
              </a:rPr>
              <a:t>l’Ajuntament</a:t>
            </a:r>
            <a:r>
              <a:rPr lang="es-ES" sz="2100" dirty="0">
                <a:latin typeface="+mn-lt"/>
                <a:cs typeface="+mn-cs"/>
              </a:rPr>
              <a:t>).</a:t>
            </a:r>
            <a:endParaRPr lang="ca-ES" sz="2100" dirty="0">
              <a:latin typeface="+mn-lt"/>
              <a:cs typeface="+mn-cs"/>
            </a:endParaRPr>
          </a:p>
          <a:p>
            <a:pPr marL="457200" indent="-457200" algn="l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ca-ES" sz="2100" dirty="0">
                <a:latin typeface="+mn-lt"/>
                <a:cs typeface="+mn-cs"/>
              </a:rPr>
              <a:t>No poden ser subvencions, ni ajuts a entitats o col·lectius, ni estudis, ni anàlisis.</a:t>
            </a:r>
            <a:endParaRPr lang="es-ES_tradnl" sz="2100" dirty="0">
              <a:latin typeface="+mn-lt"/>
              <a:cs typeface="+mn-cs"/>
            </a:endParaRPr>
          </a:p>
          <a:p>
            <a:pPr marL="457200" indent="-457200" algn="l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ca-ES" sz="2100" dirty="0">
                <a:latin typeface="+mn-lt"/>
                <a:cs typeface="+mn-cs"/>
              </a:rPr>
              <a:t>Cap proposta </a:t>
            </a:r>
            <a:r>
              <a:rPr lang="ca-ES" sz="2100" dirty="0">
                <a:solidFill>
                  <a:srgbClr val="FFC000"/>
                </a:solidFill>
                <a:latin typeface="+mn-lt"/>
                <a:cs typeface="+mn-cs"/>
              </a:rPr>
              <a:t>no pot superar els 250.000 €</a:t>
            </a:r>
            <a:r>
              <a:rPr lang="ca-ES" sz="2100" dirty="0">
                <a:solidFill>
                  <a:srgbClr val="000000"/>
                </a:solidFill>
                <a:latin typeface="+mn-lt"/>
                <a:cs typeface="+mn-cs"/>
              </a:rPr>
              <a:t>. </a:t>
            </a:r>
            <a:endParaRPr lang="es-ES_tradnl" sz="2100" dirty="0">
              <a:solidFill>
                <a:srgbClr val="000000"/>
              </a:solidFill>
              <a:latin typeface="+mn-lt"/>
              <a:cs typeface="+mn-cs"/>
            </a:endParaRPr>
          </a:p>
          <a:p>
            <a:pPr marL="742950" indent="-742950" algn="just" fontAlgn="auto">
              <a:spcBef>
                <a:spcPts val="1200"/>
              </a:spcBef>
              <a:spcAft>
                <a:spcPts val="1200"/>
              </a:spcAft>
              <a:defRPr/>
            </a:pPr>
            <a:endParaRPr lang="ca-ES" sz="2000" b="1" dirty="0"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22109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98B8F7B1-09BF-A369-49E3-FFD658CE66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F</a:t>
            </a:r>
            <a:r>
              <a:rPr lang="ca-ES" dirty="0"/>
              <a:t>ASE 2. Validació. Què es farà amb les propostes rebudes?</a:t>
            </a:r>
          </a:p>
        </p:txBody>
      </p:sp>
      <p:sp>
        <p:nvSpPr>
          <p:cNvPr id="3" name="Contenidor de data 2">
            <a:extLst>
              <a:ext uri="{FF2B5EF4-FFF2-40B4-BE49-F238E27FC236}">
                <a16:creationId xmlns:a16="http://schemas.microsoft.com/office/drawing/2014/main" id="{49BD1292-4F14-81CE-44D9-D2EC59CEDC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56669-EFCB-4F48-9542-5D7279837FBC}" type="datetime1">
              <a:rPr lang="ca-ES" smtClean="0"/>
              <a:pPr/>
              <a:t>25/6/2024</a:t>
            </a:fld>
            <a:endParaRPr lang="ca-ES"/>
          </a:p>
        </p:txBody>
      </p:sp>
      <p:sp>
        <p:nvSpPr>
          <p:cNvPr id="4" name="Contenidor de número de diapositiva 3">
            <a:extLst>
              <a:ext uri="{FF2B5EF4-FFF2-40B4-BE49-F238E27FC236}">
                <a16:creationId xmlns:a16="http://schemas.microsoft.com/office/drawing/2014/main" id="{997D9721-6A83-2925-7989-4F7283A5DA5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C92EEA4-4333-407D-87B2-84F91498CD5F}" type="slidenum">
              <a:rPr lang="ca-ES" smtClean="0"/>
              <a:pPr/>
              <a:t>9</a:t>
            </a:fld>
            <a:endParaRPr lang="ca-ES"/>
          </a:p>
        </p:txBody>
      </p:sp>
      <p:sp>
        <p:nvSpPr>
          <p:cNvPr id="5" name="8 Rectángulo">
            <a:extLst>
              <a:ext uri="{FF2B5EF4-FFF2-40B4-BE49-F238E27FC236}">
                <a16:creationId xmlns:a16="http://schemas.microsoft.com/office/drawing/2014/main" id="{7750FBF6-182D-08E9-D67D-29B00DC7E3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576" y="1412776"/>
            <a:ext cx="7776864" cy="4955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ts val="1200"/>
              </a:spcBef>
              <a:spcAft>
                <a:spcPts val="1200"/>
              </a:spcAft>
            </a:pPr>
            <a:r>
              <a:rPr lang="ca-ES" altLang="ca-ES" sz="2400" dirty="0">
                <a:solidFill>
                  <a:srgbClr val="FFC000"/>
                </a:solidFill>
                <a:latin typeface="Calibri" panose="020F0502020204030204" pitchFamily="34" charset="0"/>
              </a:rPr>
              <a:t>L’Ajuntament analitzarà les propostes rebudes i les validarà </a:t>
            </a:r>
            <a:r>
              <a:rPr lang="ca-ES" altLang="ca-ES" sz="2400" dirty="0">
                <a:latin typeface="Calibri" panose="020F0502020204030204" pitchFamily="34" charset="0"/>
              </a:rPr>
              <a:t>(sempre que compleixin les condicions) o les descartarà (en cas que no compleixin les normes del procés). També es podrà crear la categoria “Ja prevista”.</a:t>
            </a:r>
          </a:p>
          <a:p>
            <a:pPr algn="just" eaLnBrk="1" hangingPunct="1">
              <a:spcBef>
                <a:spcPts val="1200"/>
              </a:spcBef>
              <a:spcAft>
                <a:spcPts val="1200"/>
              </a:spcAft>
            </a:pPr>
            <a:r>
              <a:rPr lang="ca-ES" altLang="ca-ES" sz="2400" dirty="0">
                <a:latin typeface="Calibri" panose="020F0502020204030204" pitchFamily="34" charset="0"/>
              </a:rPr>
              <a:t>Les propostes es classificaran en: </a:t>
            </a:r>
          </a:p>
          <a:p>
            <a:pPr marL="342900" indent="-342900" algn="just" eaLnBrk="1" hangingPunct="1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a-ES" altLang="ca-ES" sz="2400" dirty="0">
                <a:latin typeface="Calibri" panose="020F0502020204030204" pitchFamily="34" charset="0"/>
              </a:rPr>
              <a:t>acceptades</a:t>
            </a:r>
          </a:p>
          <a:p>
            <a:pPr marL="342900" indent="-342900" algn="just" eaLnBrk="1" hangingPunct="1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a-ES" altLang="ca-ES" sz="2400" dirty="0">
                <a:latin typeface="Calibri" panose="020F0502020204030204" pitchFamily="34" charset="0"/>
              </a:rPr>
              <a:t>descartades</a:t>
            </a:r>
          </a:p>
          <a:p>
            <a:pPr marL="342900" indent="-342900" algn="just" eaLnBrk="1" hangingPunct="1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a-ES" altLang="ca-ES" sz="2400" dirty="0">
                <a:latin typeface="Calibri" panose="020F0502020204030204" pitchFamily="34" charset="0"/>
              </a:rPr>
              <a:t>ja previstes</a:t>
            </a:r>
          </a:p>
          <a:p>
            <a:pPr algn="just" eaLnBrk="1" hangingPunct="1">
              <a:spcBef>
                <a:spcPts val="1200"/>
              </a:spcBef>
              <a:spcAft>
                <a:spcPts val="1200"/>
              </a:spcAft>
            </a:pPr>
            <a:endParaRPr lang="ca-ES" altLang="ca-ES" sz="24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035679"/>
      </p:ext>
    </p:extLst>
  </p:cSld>
  <p:clrMapOvr>
    <a:masterClrMapping/>
  </p:clrMapOvr>
</p:sld>
</file>

<file path=ppt/theme/theme1.xml><?xml version="1.0" encoding="utf-8"?>
<a:theme xmlns:a="http://schemas.openxmlformats.org/drawingml/2006/main" name="Ajuntament del Masnou.po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juntament del Masnou.po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28575" cap="flat" cmpd="sng" algn="ctr">
          <a:noFill/>
          <a:prstDash val="solid"/>
          <a:round/>
          <a:headEnd type="none" w="med" len="med"/>
          <a:tailEnd type="triangle" w="med" len="sm"/>
        </a:ln>
        <a:effectLst/>
      </a:spPr>
      <a:bodyPr vert="horz" wrap="square" lIns="91440" tIns="45720" rIns="91440" bIns="45720" numCol="1" rtlCol="0" anchor="ctr" anchorCtr="0" compatLnSpc="1">
        <a:prstTxWarp prst="textNoShape">
          <a:avLst/>
        </a:prstTxWarp>
      </a:bodyPr>
      <a:lstStyle>
        <a:defPPr marL="0" marR="0" indent="0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800" b="0" i="0" u="none" strike="noStrike" cap="none" normalizeH="0" baseline="0" dirty="0" smtClean="0">
            <a:ln>
              <a:noFill/>
            </a:ln>
            <a:solidFill>
              <a:schemeClr val="bg1"/>
            </a:solidFill>
            <a:effectLst/>
            <a:latin typeface="Calibri" pitchFamily="34" charset="0"/>
            <a:cs typeface="Calibri" pitchFamily="34" charset="0"/>
          </a:defRPr>
        </a:defPPr>
      </a:lstStyle>
    </a:spDef>
    <a:lnDef>
      <a:spPr bwMode="auto">
        <a:solidFill>
          <a:schemeClr val="accent1"/>
        </a:solidFill>
        <a:ln w="28575" cap="flat" cmpd="sng" algn="ctr">
          <a:solidFill>
            <a:srgbClr val="006699"/>
          </a:solidFill>
          <a:prstDash val="solid"/>
          <a:round/>
          <a:headEnd type="none" w="med" len="med"/>
          <a:tailEnd type="triangle" w="lg" len="med"/>
        </a:ln>
        <a:effectLst/>
      </a:spPr>
      <a:bodyPr/>
      <a:lstStyle/>
    </a:lnDef>
    <a:txDef>
      <a:spPr>
        <a:noFill/>
      </a:spPr>
      <a:bodyPr wrap="square" rtlCol="0">
        <a:spAutoFit/>
      </a:bodyPr>
      <a:lstStyle>
        <a:defPPr algn="l">
          <a:defRPr sz="2800" dirty="0" smtClean="0">
            <a:solidFill>
              <a:schemeClr val="bg2">
                <a:lumMod val="25000"/>
              </a:schemeClr>
            </a:solidFill>
            <a:latin typeface="Calibri" pitchFamily="34" charset="0"/>
          </a:defRPr>
        </a:defPPr>
      </a:lstStyle>
    </a:txDef>
  </a:objectDefaults>
  <a:extraClrSchemeLst>
    <a:extraClrScheme>
      <a:clrScheme name="Ajuntament del Masnou.po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juntament del Masnou.pot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juntament del Masnou.pot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juntament del Masnou.pot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juntament del Masnou.po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juntament del Masnou.po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juntament del Masnou.po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C:\Archivos de programa\Microsoft Office\Plantillas\Ajuntament del Masnou.pot</Template>
  <TotalTime>2322</TotalTime>
  <Words>1080</Words>
  <Application>Microsoft Office PowerPoint</Application>
  <PresentationFormat>Presentació en pantalla (4:3)</PresentationFormat>
  <Paragraphs>142</Paragraphs>
  <Slides>15</Slides>
  <Notes>0</Notes>
  <HiddenSlides>0</HiddenSlides>
  <MMClips>0</MMClips>
  <ScaleCrop>false</ScaleCrop>
  <HeadingPairs>
    <vt:vector size="8" baseType="variant">
      <vt:variant>
        <vt:lpstr>Tipus de lletra utilitzats</vt:lpstr>
      </vt:variant>
      <vt:variant>
        <vt:i4>4</vt:i4>
      </vt:variant>
      <vt:variant>
        <vt:lpstr>Tema</vt:lpstr>
      </vt:variant>
      <vt:variant>
        <vt:i4>1</vt:i4>
      </vt:variant>
      <vt:variant>
        <vt:lpstr>Servidors OLE incrustats</vt:lpstr>
      </vt:variant>
      <vt:variant>
        <vt:i4>1</vt:i4>
      </vt:variant>
      <vt:variant>
        <vt:lpstr>Títols de les diapositives</vt:lpstr>
      </vt:variant>
      <vt:variant>
        <vt:i4>15</vt:i4>
      </vt:variant>
    </vt:vector>
  </HeadingPairs>
  <TitlesOfParts>
    <vt:vector size="21" baseType="lpstr">
      <vt:lpstr>Arial</vt:lpstr>
      <vt:lpstr>Calibri</vt:lpstr>
      <vt:lpstr>Symbol</vt:lpstr>
      <vt:lpstr>Times New Roman</vt:lpstr>
      <vt:lpstr>Ajuntament del Masnou.pot</vt:lpstr>
      <vt:lpstr>Paint Shop Pro Image</vt:lpstr>
      <vt:lpstr>Pressupostos participatius del Masnou 2024-2025</vt:lpstr>
      <vt:lpstr>Què són els pressupostos participatius? </vt:lpstr>
      <vt:lpstr>Què són els pressupostos participatius? </vt:lpstr>
      <vt:lpstr>Les fases del procés</vt:lpstr>
      <vt:lpstr> FASE 1: Presentació de propostes. Qui pot enviar propostes i com?</vt:lpstr>
      <vt:lpstr> FASE 1: Presentació de propostes. Qui pot enviar propostes i com?</vt:lpstr>
      <vt:lpstr> FASE 1: Presentació de propostes. Qui pot enviar propostes i com?</vt:lpstr>
      <vt:lpstr>FASE 1. Presentació de propostes. Com han de ser les propostes?</vt:lpstr>
      <vt:lpstr>FASE 2. Validació. Què es farà amb les propostes rebudes?</vt:lpstr>
      <vt:lpstr>FASE 3. Priorització. Com es farà?</vt:lpstr>
      <vt:lpstr>FASE 3. Priorització. Com es farà?</vt:lpstr>
      <vt:lpstr>FASE 4. Votació. Com es farà?</vt:lpstr>
      <vt:lpstr>FASE 5. Avaluació del procés i execució de les propostes. </vt:lpstr>
      <vt:lpstr>Comissió Ciutadana dels pressupostos participatius</vt:lpstr>
      <vt:lpstr>Presentació del PowerPoint</vt:lpstr>
    </vt:vector>
  </TitlesOfParts>
  <Manager>Álvarez Mena, Alexandre</Manager>
  <Company>Ajuntament del Masnou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Enfocament general del projecte</dc:title>
  <dc:subject>Creació del Consell Municipal de Cultura</dc:subject>
  <dc:creator>Álvarez Mena, Alexandre</dc:creator>
  <cp:lastModifiedBy>Jordina Gual Jané</cp:lastModifiedBy>
  <cp:revision>329</cp:revision>
  <cp:lastPrinted>2009-06-12T12:58:02Z</cp:lastPrinted>
  <dcterms:created xsi:type="dcterms:W3CDTF">2009-03-20T08:55:28Z</dcterms:created>
  <dcterms:modified xsi:type="dcterms:W3CDTF">2024-06-25T09:23:06Z</dcterms:modified>
</cp:coreProperties>
</file>