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467" r:id="rId5"/>
    <p:sldId id="412" r:id="rId6"/>
    <p:sldId id="463" r:id="rId7"/>
    <p:sldId id="465" r:id="rId8"/>
    <p:sldId id="480" r:id="rId9"/>
    <p:sldId id="470" r:id="rId10"/>
    <p:sldId id="419" r:id="rId11"/>
    <p:sldId id="472" r:id="rId12"/>
    <p:sldId id="473" r:id="rId13"/>
    <p:sldId id="474" r:id="rId14"/>
    <p:sldId id="476" r:id="rId15"/>
    <p:sldId id="475" r:id="rId16"/>
    <p:sldId id="477" r:id="rId17"/>
    <p:sldId id="471" r:id="rId18"/>
    <p:sldId id="479" r:id="rId19"/>
  </p:sldIdLst>
  <p:sldSz cx="12192000" cy="6858000"/>
  <p:notesSz cx="6797675" cy="9928225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FF"/>
    <a:srgbClr val="FFCCFF"/>
    <a:srgbClr val="FFCC99"/>
    <a:srgbClr val="FF9966"/>
    <a:srgbClr val="FF3300"/>
    <a:srgbClr val="CCFFCC"/>
    <a:srgbClr val="7A4900"/>
    <a:srgbClr val="CC00CC"/>
    <a:srgbClr val="FF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3563829922017294"/>
          <c:h val="0.74348097774407274"/>
        </c:manualLayout>
      </c:layout>
      <c:lineChart>
        <c:grouping val="standard"/>
        <c:varyColors val="0"/>
        <c:ser>
          <c:idx val="0"/>
          <c:order val="0"/>
          <c:tx>
            <c:strRef>
              <c:f>Hoja2!$A$2</c:f>
              <c:strCache>
                <c:ptCount val="1"/>
                <c:pt idx="0">
                  <c:v>DONES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a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Hoja2!$B$1:$D$1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Hoja2!$B$2:$D$2</c:f>
              <c:numCache>
                <c:formatCode>General</c:formatCode>
                <c:ptCount val="3"/>
                <c:pt idx="0">
                  <c:v>4</c:v>
                </c:pt>
                <c:pt idx="1">
                  <c:v>7</c:v>
                </c:pt>
                <c:pt idx="2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96-4E89-8DEE-62585244B9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70161887"/>
        <c:axId val="1975858671"/>
      </c:lineChart>
      <c:catAx>
        <c:axId val="1970161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1975858671"/>
        <c:crosses val="autoZero"/>
        <c:auto val="1"/>
        <c:lblAlgn val="ctr"/>
        <c:lblOffset val="100"/>
        <c:noMultiLvlLbl val="0"/>
      </c:catAx>
      <c:valAx>
        <c:axId val="197585867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701618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ca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551138390002137E-2"/>
          <c:y val="3.9289427705312678E-2"/>
          <c:w val="0.87731460570795872"/>
          <c:h val="0.656460408670879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núm. accidents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a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Hoja1!$B$1:$M$1</c:f>
              <c:strCache>
                <c:ptCount val="12"/>
                <c:pt idx="0">
                  <c:v>Gener</c:v>
                </c:pt>
                <c:pt idx="1">
                  <c:v>Febrer</c:v>
                </c:pt>
                <c:pt idx="2">
                  <c:v>Març</c:v>
                </c:pt>
                <c:pt idx="3">
                  <c:v>Abril</c:v>
                </c:pt>
                <c:pt idx="4">
                  <c:v>Maig</c:v>
                </c:pt>
                <c:pt idx="5">
                  <c:v>Juny</c:v>
                </c:pt>
                <c:pt idx="6">
                  <c:v>Juliol</c:v>
                </c:pt>
                <c:pt idx="7">
                  <c:v>Agost</c:v>
                </c:pt>
                <c:pt idx="8">
                  <c:v>Set</c:v>
                </c:pt>
                <c:pt idx="9">
                  <c:v>Oct</c:v>
                </c:pt>
                <c:pt idx="10">
                  <c:v>Nov</c:v>
                </c:pt>
                <c:pt idx="11">
                  <c:v>Des</c:v>
                </c:pt>
              </c:strCache>
            </c:strRef>
          </c:cat>
          <c:val>
            <c:numRef>
              <c:f>Hoja1!$B$2:$M$2</c:f>
              <c:numCache>
                <c:formatCode>General</c:formatCode>
                <c:ptCount val="12"/>
                <c:pt idx="0">
                  <c:v>8</c:v>
                </c:pt>
                <c:pt idx="1">
                  <c:v>6</c:v>
                </c:pt>
                <c:pt idx="2">
                  <c:v>22</c:v>
                </c:pt>
                <c:pt idx="3">
                  <c:v>11</c:v>
                </c:pt>
                <c:pt idx="4">
                  <c:v>20</c:v>
                </c:pt>
                <c:pt idx="5">
                  <c:v>6</c:v>
                </c:pt>
                <c:pt idx="6">
                  <c:v>9</c:v>
                </c:pt>
                <c:pt idx="7">
                  <c:v>5</c:v>
                </c:pt>
                <c:pt idx="8">
                  <c:v>13</c:v>
                </c:pt>
                <c:pt idx="9">
                  <c:v>15</c:v>
                </c:pt>
                <c:pt idx="10">
                  <c:v>12</c:v>
                </c:pt>
                <c:pt idx="1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EC-4E80-BB95-AC6B2DEE3D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9574703"/>
        <c:axId val="1749565967"/>
      </c:barChart>
      <c:catAx>
        <c:axId val="1749574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1749565967"/>
        <c:crosses val="autoZero"/>
        <c:auto val="1"/>
        <c:lblAlgn val="ctr"/>
        <c:lblOffset val="100"/>
        <c:noMultiLvlLbl val="0"/>
      </c:catAx>
      <c:valAx>
        <c:axId val="17495659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174957470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a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229023277520088E-3"/>
          <c:y val="0.10810586500918527"/>
          <c:w val="0.91809614878945578"/>
          <c:h val="0.76893541791801512"/>
        </c:manualLayout>
      </c:layout>
      <c:lineChart>
        <c:grouping val="standard"/>
        <c:varyColors val="0"/>
        <c:ser>
          <c:idx val="0"/>
          <c:order val="0"/>
          <c:tx>
            <c:strRef>
              <c:f>Hoja2!$A$2</c:f>
              <c:strCache>
                <c:ptCount val="1"/>
                <c:pt idx="0">
                  <c:v>ferits</c:v>
                </c:pt>
              </c:strCache>
            </c:strRef>
          </c:tx>
          <c:spPr>
            <a:ln w="31750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7030A0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a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Hoja2!$B$1:$D$1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Hoja2!$B$2:$D$2</c:f>
              <c:numCache>
                <c:formatCode>General</c:formatCode>
                <c:ptCount val="3"/>
                <c:pt idx="0">
                  <c:v>100</c:v>
                </c:pt>
                <c:pt idx="1">
                  <c:v>138</c:v>
                </c:pt>
                <c:pt idx="2">
                  <c:v>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6F8-4F70-BF62-2F1F5CB2A6C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70161887"/>
        <c:axId val="1975858671"/>
      </c:lineChart>
      <c:catAx>
        <c:axId val="1970161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1975858671"/>
        <c:crosses val="autoZero"/>
        <c:auto val="1"/>
        <c:lblAlgn val="ctr"/>
        <c:lblOffset val="100"/>
        <c:noMultiLvlLbl val="0"/>
      </c:catAx>
      <c:valAx>
        <c:axId val="197585867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701618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bg1">
          <a:lumMod val="95000"/>
        </a:schemeClr>
      </a:solidFill>
      <a:round/>
    </a:ln>
    <a:effectLst/>
  </c:spPr>
  <c:txPr>
    <a:bodyPr/>
    <a:lstStyle/>
    <a:p>
      <a:pPr>
        <a:defRPr/>
      </a:pPr>
      <a:endParaRPr lang="ca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Hoja2!$A$2</c:f>
              <c:strCache>
                <c:ptCount val="1"/>
                <c:pt idx="0">
                  <c:v>ferits</c:v>
                </c:pt>
              </c:strCache>
            </c:strRef>
          </c:tx>
          <c:spPr>
            <a:ln w="31750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7030A0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a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Hoja2!$B$1:$D$1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Hoja2!$B$2:$D$2</c:f>
              <c:numCache>
                <c:formatCode>General</c:formatCode>
                <c:ptCount val="3"/>
                <c:pt idx="0">
                  <c:v>43</c:v>
                </c:pt>
                <c:pt idx="1">
                  <c:v>54</c:v>
                </c:pt>
                <c:pt idx="2">
                  <c:v>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D5-4A0B-86E1-72B207A2417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70161887"/>
        <c:axId val="1975858671"/>
      </c:lineChart>
      <c:catAx>
        <c:axId val="1970161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1975858671"/>
        <c:crosses val="autoZero"/>
        <c:auto val="1"/>
        <c:lblAlgn val="ctr"/>
        <c:lblOffset val="100"/>
        <c:noMultiLvlLbl val="0"/>
      </c:catAx>
      <c:valAx>
        <c:axId val="197585867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701618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bg1">
          <a:lumMod val="95000"/>
        </a:schemeClr>
      </a:solidFill>
      <a:round/>
    </a:ln>
    <a:effectLst/>
  </c:spPr>
  <c:txPr>
    <a:bodyPr/>
    <a:lstStyle/>
    <a:p>
      <a:pPr>
        <a:defRPr/>
      </a:pPr>
      <a:endParaRPr lang="ca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E9E89-544D-4C32-ACC7-331321B3FBC9}" type="datetimeFigureOut">
              <a:rPr lang="ca-ES" smtClean="0"/>
              <a:t>17/2/2023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BCEFB-54CC-43B6-B211-5C4A6211618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5215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99F264-80B6-4983-9E52-E52807DAA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0E93A8-FFEF-4D64-A24C-46FDC3662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C2F784-9C2F-4DAE-8F90-659EC46B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EE16-E893-4EF7-A1B8-FE8F22F04096}" type="datetimeFigureOut">
              <a:rPr lang="ca-ES" smtClean="0"/>
              <a:t>17/2/2023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68E639-6696-454D-AE21-615A470B5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9D7838-8FA3-438E-8E54-75EF8293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032D-01AF-40EE-B74E-FCE8F04D771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9963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05E570-A621-49A3-A980-0465A2F5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4800E71-EDC1-4B96-BBA8-C1EF425B4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CB1976-6E27-4C4B-A378-3195AA98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EE16-E893-4EF7-A1B8-FE8F22F04096}" type="datetimeFigureOut">
              <a:rPr lang="ca-ES" smtClean="0"/>
              <a:t>17/2/2023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09521C-85C2-4289-83B3-C4AFDEA8A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88A1D-654E-44B7-B22C-3F32FE30B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032D-01AF-40EE-B74E-FCE8F04D771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9622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777D0DD-B84C-4F61-8427-9013796A31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15D1A9C-72D6-442C-B5BA-FBE7A4CCC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54A575-C4A3-41A9-B0BA-B2575955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EE16-E893-4EF7-A1B8-FE8F22F04096}" type="datetimeFigureOut">
              <a:rPr lang="ca-ES" smtClean="0"/>
              <a:t>17/2/2023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85C0D3-5672-4997-8A56-15675844D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9544E3-8CD7-41CE-9223-C86249C7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032D-01AF-40EE-B74E-FCE8F04D771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6430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8888DC-858C-49C9-8E24-683EA58BD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89C68B-97B5-42FB-A8B8-14095AE19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7ED67-6F9B-4CA6-A74A-59F3D07B6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EE16-E893-4EF7-A1B8-FE8F22F04096}" type="datetimeFigureOut">
              <a:rPr lang="ca-ES" smtClean="0"/>
              <a:t>17/2/2023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B313D4-FAF1-42A7-9874-4B1040014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9DF083-DEA4-4F23-8BC3-9F155E47E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032D-01AF-40EE-B74E-FCE8F04D771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66862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1CE57-1AF9-47DD-A412-1650D06A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3E6EAF-76EB-4E3B-966D-575FE013A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185C59-5A77-41B9-960A-0F31C0BD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EE16-E893-4EF7-A1B8-FE8F22F04096}" type="datetimeFigureOut">
              <a:rPr lang="ca-ES" smtClean="0"/>
              <a:t>17/2/2023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9217F7-7F78-48CE-88F6-BE46B102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92AB76-8A8A-4A95-9689-CF8DC5E70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032D-01AF-40EE-B74E-FCE8F04D771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1346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57C87-3DA5-4FDA-B938-106BA8F00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0C9AC8-6DA7-4E1B-BAA7-C003B1D99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6558B8-4455-4C74-AFF5-83CD705F4C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0B469B-0303-44DB-A0C8-8F25F20BB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EE16-E893-4EF7-A1B8-FE8F22F04096}" type="datetimeFigureOut">
              <a:rPr lang="ca-ES" smtClean="0"/>
              <a:t>17/2/2023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60E7F3-ACA8-44F9-99CD-0E23E040D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889807-F3E9-4077-8DF9-4B10256B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032D-01AF-40EE-B74E-FCE8F04D771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5545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5D834F-6AF4-4B91-8982-78CA19AC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DE4EFD-0EA5-4C61-8669-79E721BFB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05B69-2197-4D92-A08A-39DAE2ED7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BD65E98-AC51-4A60-960A-7CDEA121B9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5573260-AECE-4474-ADB5-CC6168C3F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BBAE09A-8258-4A95-8AFF-006D062C1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EE16-E893-4EF7-A1B8-FE8F22F04096}" type="datetimeFigureOut">
              <a:rPr lang="ca-ES" smtClean="0"/>
              <a:t>17/2/2023</a:t>
            </a:fld>
            <a:endParaRPr lang="ca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440C325-93EC-4950-A0E6-3B3808B7C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B16345-0B47-4C35-B45A-80E1A99E0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032D-01AF-40EE-B74E-FCE8F04D771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97206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E8EB2-9274-4A39-B9C6-2DAE0876D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DD6B4DC-7C0C-446C-9CE7-1DB10331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EE16-E893-4EF7-A1B8-FE8F22F04096}" type="datetimeFigureOut">
              <a:rPr lang="ca-ES" smtClean="0"/>
              <a:t>17/2/2023</a:t>
            </a:fld>
            <a:endParaRPr lang="ca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F2136F1-45ED-4900-9E4B-AE182B959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EDE5AF-E355-44CD-907E-00A8F5572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032D-01AF-40EE-B74E-FCE8F04D771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38206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CEB637D-5F0E-40FF-9700-C9BEE2600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EE16-E893-4EF7-A1B8-FE8F22F04096}" type="datetimeFigureOut">
              <a:rPr lang="ca-ES" smtClean="0"/>
              <a:t>17/2/2023</a:t>
            </a:fld>
            <a:endParaRPr lang="ca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B9BC2E3-227D-4AF6-B77C-9206EBD11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32A4AC-5108-4180-96A9-C780EF41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032D-01AF-40EE-B74E-FCE8F04D771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9746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FD5200-2D40-4062-8BA4-18769DA4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B79A42-846B-4410-A3EB-537F20409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575071-0888-4459-98AA-2E0144C52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934CAB-BC24-4B00-8E02-CFE0433C3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EE16-E893-4EF7-A1B8-FE8F22F04096}" type="datetimeFigureOut">
              <a:rPr lang="ca-ES" smtClean="0"/>
              <a:t>17/2/2023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D0D54AB-8164-42E5-A2D8-3E38116DD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F41AAF-88D1-4AFA-868E-7B5B37B48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032D-01AF-40EE-B74E-FCE8F04D771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1133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F039CA-A35E-4ABF-A219-6D17A6483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BD60704-711C-4042-8C5C-A3E1A95B24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E07EDD-DAC7-4E35-AEEF-DDB4E91C8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6311BB-49AC-4D82-ACFA-B2555BF34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EE16-E893-4EF7-A1B8-FE8F22F04096}" type="datetimeFigureOut">
              <a:rPr lang="ca-ES" smtClean="0"/>
              <a:t>17/2/2023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339988-8A90-4FF1-B7A4-10275786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4C9894-FEDB-4AC4-98AB-9F27357E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032D-01AF-40EE-B74E-FCE8F04D771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60745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9FEB9B9-292B-4C6E-8E6E-CD6C3DE6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99EB31-6310-4A2E-949A-F1FED0089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4F220D-E447-4A40-81E3-010641885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FEE16-E893-4EF7-A1B8-FE8F22F04096}" type="datetimeFigureOut">
              <a:rPr lang="ca-ES" smtClean="0"/>
              <a:t>17/2/2023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1FD2B4-DDF0-4BCE-A2DD-EF6A3A97B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D520D2-125E-4418-8308-F55A87767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3032D-01AF-40EE-B74E-FCE8F04D771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8649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png"/><Relationship Id="rId7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18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4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11" Type="http://schemas.openxmlformats.org/officeDocument/2006/relationships/image" Target="../media/image1.png"/><Relationship Id="rId5" Type="http://schemas.openxmlformats.org/officeDocument/2006/relationships/image" Target="../media/image5.jpeg"/><Relationship Id="rId10" Type="http://schemas.openxmlformats.org/officeDocument/2006/relationships/chart" Target="../charts/chart4.xml"/><Relationship Id="rId4" Type="http://schemas.openxmlformats.org/officeDocument/2006/relationships/image" Target="../media/image16.emf"/><Relationship Id="rId9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77F9842-5CCC-293E-04BD-264FCBA6A0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150" y="244540"/>
            <a:ext cx="3137842" cy="39469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2A3E657-9371-9F3F-4720-2929A2E42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238" r="-2" b="26960"/>
          <a:stretch/>
        </p:blipFill>
        <p:spPr>
          <a:xfrm>
            <a:off x="4080311" y="205827"/>
            <a:ext cx="3794760" cy="2013804"/>
          </a:xfrm>
          <a:prstGeom prst="rect">
            <a:avLst/>
          </a:prstGeom>
        </p:spPr>
      </p:pic>
      <p:pic>
        <p:nvPicPr>
          <p:cNvPr id="4" name="Imagen 2" descr="Imatge">
            <a:extLst>
              <a:ext uri="{FF2B5EF4-FFF2-40B4-BE49-F238E27FC236}">
                <a16:creationId xmlns:a16="http://schemas.microsoft.com/office/drawing/2014/main" id="{59E1B933-194D-DF35-EB99-03117590C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7" r="1" b="15649"/>
          <a:stretch/>
        </p:blipFill>
        <p:spPr bwMode="auto">
          <a:xfrm>
            <a:off x="8111690" y="244540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2" descr="Imatge">
            <a:extLst>
              <a:ext uri="{FF2B5EF4-FFF2-40B4-BE49-F238E27FC236}">
                <a16:creationId xmlns:a16="http://schemas.microsoft.com/office/drawing/2014/main" id="{60156A64-0A63-1129-34CF-190C39BCF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16132" r="1" b="13226"/>
          <a:stretch/>
        </p:blipFill>
        <p:spPr bwMode="auto">
          <a:xfrm>
            <a:off x="5163128" y="2378832"/>
            <a:ext cx="6404387" cy="339319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681B9C2-8CC0-DA1D-621F-D3E45B1E3AC4}"/>
              </a:ext>
            </a:extLst>
          </p:cNvPr>
          <p:cNvSpPr txBox="1"/>
          <p:nvPr/>
        </p:nvSpPr>
        <p:spPr>
          <a:xfrm>
            <a:off x="247164" y="4437489"/>
            <a:ext cx="45742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ca-ES" sz="4000" b="1">
                <a:latin typeface="Angsana New" panose="020B0502040204020203" pitchFamily="18" charset="-34"/>
                <a:ea typeface="+mj-ea"/>
                <a:cs typeface="Angsana New" panose="020B0502040204020203" pitchFamily="18" charset="-34"/>
              </a:rPr>
              <a:t>JUNTA LOCAL DE SEGURETAT 2022</a:t>
            </a:r>
            <a:endParaRPr lang="en-US" altLang="ca-ES" sz="4000" b="1" kern="1200" dirty="0">
              <a:latin typeface="Angsana New" panose="020B0502040204020203" pitchFamily="18" charset="-34"/>
              <a:ea typeface="+mj-ea"/>
              <a:cs typeface="Angsana New" panose="020B0502040204020203" pitchFamily="18" charset="-34"/>
            </a:endParaRPr>
          </a:p>
        </p:txBody>
      </p:sp>
      <p:pic>
        <p:nvPicPr>
          <p:cNvPr id="8" name="Imagen 5">
            <a:extLst>
              <a:ext uri="{FF2B5EF4-FFF2-40B4-BE49-F238E27FC236}">
                <a16:creationId xmlns:a16="http://schemas.microsoft.com/office/drawing/2014/main" id="{B37BBC80-A017-FA76-8D2B-8C4B4608D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3985"/>
          <a:stretch>
            <a:fillRect/>
          </a:stretch>
        </p:blipFill>
        <p:spPr bwMode="auto">
          <a:xfrm>
            <a:off x="1543050" y="6059488"/>
            <a:ext cx="91440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397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tge">
            <a:extLst>
              <a:ext uri="{FF2B5EF4-FFF2-40B4-BE49-F238E27FC236}">
                <a16:creationId xmlns:a16="http://schemas.microsoft.com/office/drawing/2014/main" id="{32B88CDE-7EF7-C477-EA1C-0777870DD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</a:blip>
          <a:srcRect t="16132" r="1" b="13226"/>
          <a:stretch/>
        </p:blipFill>
        <p:spPr bwMode="auto">
          <a:xfrm>
            <a:off x="60339" y="-43730"/>
            <a:ext cx="12071321" cy="6395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6">
            <a:extLst>
              <a:ext uri="{FF2B5EF4-FFF2-40B4-BE49-F238E27FC236}">
                <a16:creationId xmlns:a16="http://schemas.microsoft.com/office/drawing/2014/main" id="{F58E8AAE-2D23-406F-81E0-2E2F62B11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3985"/>
          <a:stretch>
            <a:fillRect/>
          </a:stretch>
        </p:blipFill>
        <p:spPr bwMode="auto">
          <a:xfrm>
            <a:off x="1524000" y="6070601"/>
            <a:ext cx="91440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5">
            <a:extLst>
              <a:ext uri="{FF2B5EF4-FFF2-40B4-BE49-F238E27FC236}">
                <a16:creationId xmlns:a16="http://schemas.microsoft.com/office/drawing/2014/main" id="{212B8809-C630-40D3-8685-6AB7A44C5D52}"/>
              </a:ext>
            </a:extLst>
          </p:cNvPr>
          <p:cNvGrpSpPr>
            <a:grpSpLocks/>
          </p:cNvGrpSpPr>
          <p:nvPr/>
        </p:nvGrpSpPr>
        <p:grpSpPr bwMode="auto">
          <a:xfrm>
            <a:off x="2189163" y="260648"/>
            <a:ext cx="7772400" cy="648073"/>
            <a:chOff x="0" y="11654"/>
            <a:chExt cx="7772400" cy="1119690"/>
          </a:xfrm>
          <a:solidFill>
            <a:srgbClr val="002060"/>
          </a:solidFill>
        </p:grpSpPr>
        <p:sp>
          <p:nvSpPr>
            <p:cNvPr id="4" name="Rectángulo redondeado 9">
              <a:extLst>
                <a:ext uri="{FF2B5EF4-FFF2-40B4-BE49-F238E27FC236}">
                  <a16:creationId xmlns:a16="http://schemas.microsoft.com/office/drawing/2014/main" id="{9BA6AC31-3B9B-4949-A7DF-07CC810A4BA9}"/>
                </a:ext>
              </a:extLst>
            </p:cNvPr>
            <p:cNvSpPr/>
            <p:nvPr/>
          </p:nvSpPr>
          <p:spPr>
            <a:xfrm>
              <a:off x="0" y="11654"/>
              <a:ext cx="7772400" cy="111969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720AAAA0-048B-445C-A1BF-4A7E9CFE90A0}"/>
                </a:ext>
              </a:extLst>
            </p:cNvPr>
            <p:cNvSpPr/>
            <p:nvPr/>
          </p:nvSpPr>
          <p:spPr>
            <a:xfrm>
              <a:off x="53975" y="65577"/>
              <a:ext cx="7664450" cy="10118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0490" tIns="110490" rIns="110490" bIns="110490" spcCol="1270" anchor="ctr"/>
            <a:lstStyle/>
            <a:p>
              <a:pPr algn="ctr" defTabSz="12890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3200" b="1" dirty="0">
                  <a:solidFill>
                    <a:prstClr val="white"/>
                  </a:solidFill>
                </a:rPr>
                <a:t>COMPARATIVA 2019-2020-2021-2022</a:t>
              </a:r>
              <a:endParaRPr lang="ca-ES" sz="3200" dirty="0">
                <a:solidFill>
                  <a:prstClr val="white"/>
                </a:solidFill>
              </a:endParaRPr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9890941-2E99-4E07-B9C1-BA2C320DB9CF}"/>
              </a:ext>
            </a:extLst>
          </p:cNvPr>
          <p:cNvSpPr txBox="1"/>
          <p:nvPr/>
        </p:nvSpPr>
        <p:spPr>
          <a:xfrm>
            <a:off x="1310930" y="1356666"/>
            <a:ext cx="215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 ROBATORIS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57ED765-5444-41B5-9226-1B9AA7742EB7}"/>
              </a:ext>
            </a:extLst>
          </p:cNvPr>
          <p:cNvSpPr txBox="1"/>
          <p:nvPr/>
        </p:nvSpPr>
        <p:spPr>
          <a:xfrm>
            <a:off x="7229320" y="2938829"/>
            <a:ext cx="215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 DETINGUTS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1382540-4484-43FA-AA15-6D0192CAE588}"/>
              </a:ext>
            </a:extLst>
          </p:cNvPr>
          <p:cNvSpPr txBox="1"/>
          <p:nvPr/>
        </p:nvSpPr>
        <p:spPr>
          <a:xfrm>
            <a:off x="6375867" y="4205874"/>
            <a:ext cx="50999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    PAMIRC</a:t>
            </a:r>
          </a:p>
          <a:p>
            <a:r>
              <a:rPr lang="ca-ES" sz="1600" b="1" dirty="0"/>
              <a:t>(assistencial, mediació, resolució conflictes)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B42E4822-89CC-4761-A206-E632DDC05CE6}"/>
              </a:ext>
            </a:extLst>
          </p:cNvPr>
          <p:cNvSpPr txBox="1"/>
          <p:nvPr/>
        </p:nvSpPr>
        <p:spPr>
          <a:xfrm>
            <a:off x="1163403" y="4579331"/>
            <a:ext cx="215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  ACCIDENTS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8CA85C8F-DE9B-4E8A-996F-B78685048602}"/>
              </a:ext>
            </a:extLst>
          </p:cNvPr>
          <p:cNvSpPr txBox="1"/>
          <p:nvPr/>
        </p:nvSpPr>
        <p:spPr>
          <a:xfrm>
            <a:off x="7230315" y="1335825"/>
            <a:ext cx="215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  FERITS</a:t>
            </a:r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9A5B7977-EAFC-431C-9257-DF0751F3D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081268"/>
              </p:ext>
            </p:extLst>
          </p:nvPr>
        </p:nvGraphicFramePr>
        <p:xfrm>
          <a:off x="653542" y="1751895"/>
          <a:ext cx="4111719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488">
                  <a:extLst>
                    <a:ext uri="{9D8B030D-6E8A-4147-A177-3AD203B41FA5}">
                      <a16:colId xmlns:a16="http://schemas.microsoft.com/office/drawing/2014/main" val="4135021256"/>
                    </a:ext>
                  </a:extLst>
                </a:gridCol>
                <a:gridCol w="641668">
                  <a:extLst>
                    <a:ext uri="{9D8B030D-6E8A-4147-A177-3AD203B41FA5}">
                      <a16:colId xmlns:a16="http://schemas.microsoft.com/office/drawing/2014/main" val="3881179388"/>
                    </a:ext>
                  </a:extLst>
                </a:gridCol>
                <a:gridCol w="641668">
                  <a:extLst>
                    <a:ext uri="{9D8B030D-6E8A-4147-A177-3AD203B41FA5}">
                      <a16:colId xmlns:a16="http://schemas.microsoft.com/office/drawing/2014/main" val="2547272829"/>
                    </a:ext>
                  </a:extLst>
                </a:gridCol>
                <a:gridCol w="641668">
                  <a:extLst>
                    <a:ext uri="{9D8B030D-6E8A-4147-A177-3AD203B41FA5}">
                      <a16:colId xmlns:a16="http://schemas.microsoft.com/office/drawing/2014/main" val="3171285350"/>
                    </a:ext>
                  </a:extLst>
                </a:gridCol>
                <a:gridCol w="699227">
                  <a:extLst>
                    <a:ext uri="{9D8B030D-6E8A-4147-A177-3AD203B41FA5}">
                      <a16:colId xmlns:a16="http://schemas.microsoft.com/office/drawing/2014/main" val="512861141"/>
                    </a:ext>
                  </a:extLst>
                </a:gridCol>
              </a:tblGrid>
              <a:tr h="167316">
                <a:tc>
                  <a:txBody>
                    <a:bodyPr/>
                    <a:lstStyle/>
                    <a:p>
                      <a:endParaRPr lang="ca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1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1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1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1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592589"/>
                  </a:ext>
                </a:extLst>
              </a:tr>
              <a:tr h="167316">
                <a:tc>
                  <a:txBody>
                    <a:bodyPr/>
                    <a:lstStyle/>
                    <a:p>
                      <a:r>
                        <a:rPr lang="ca-ES" sz="1600" b="1" dirty="0"/>
                        <a:t>PERSONES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1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248480"/>
                  </a:ext>
                </a:extLst>
              </a:tr>
              <a:tr h="288452">
                <a:tc>
                  <a:txBody>
                    <a:bodyPr/>
                    <a:lstStyle/>
                    <a:p>
                      <a:r>
                        <a:rPr lang="ca-ES" sz="1600" b="1" dirty="0"/>
                        <a:t>HABITATGES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0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0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1" dirty="0"/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125023"/>
                  </a:ext>
                </a:extLst>
              </a:tr>
              <a:tr h="167316">
                <a:tc>
                  <a:txBody>
                    <a:bodyPr/>
                    <a:lstStyle/>
                    <a:p>
                      <a:r>
                        <a:rPr lang="ca-ES" sz="1600" b="1" dirty="0"/>
                        <a:t>ESTABLIMENTS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1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644011"/>
                  </a:ext>
                </a:extLst>
              </a:tr>
              <a:tr h="167316">
                <a:tc>
                  <a:txBody>
                    <a:bodyPr/>
                    <a:lstStyle/>
                    <a:p>
                      <a:r>
                        <a:rPr lang="ca-ES" sz="1600" b="1" dirty="0"/>
                        <a:t>INDUSTRIES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258642"/>
                  </a:ext>
                </a:extLst>
              </a:tr>
              <a:tr h="167316">
                <a:tc>
                  <a:txBody>
                    <a:bodyPr/>
                    <a:lstStyle/>
                    <a:p>
                      <a:r>
                        <a:rPr lang="ca-ES" sz="1600" b="1" dirty="0"/>
                        <a:t>INT.VEHICLES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0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0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0" dirty="0"/>
                        <a:t>152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b="1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243256"/>
                  </a:ext>
                </a:extLst>
              </a:tr>
            </a:tbl>
          </a:graphicData>
        </a:graphic>
      </p:graphicFrame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6AC79475-B752-430A-A58D-615AC1DDB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653778"/>
              </p:ext>
            </p:extLst>
          </p:nvPr>
        </p:nvGraphicFramePr>
        <p:xfrm>
          <a:off x="6466456" y="1858820"/>
          <a:ext cx="330671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678">
                  <a:extLst>
                    <a:ext uri="{9D8B030D-6E8A-4147-A177-3AD203B41FA5}">
                      <a16:colId xmlns:a16="http://schemas.microsoft.com/office/drawing/2014/main" val="2012703717"/>
                    </a:ext>
                  </a:extLst>
                </a:gridCol>
                <a:gridCol w="826678">
                  <a:extLst>
                    <a:ext uri="{9D8B030D-6E8A-4147-A177-3AD203B41FA5}">
                      <a16:colId xmlns:a16="http://schemas.microsoft.com/office/drawing/2014/main" val="1041177065"/>
                    </a:ext>
                  </a:extLst>
                </a:gridCol>
                <a:gridCol w="826678">
                  <a:extLst>
                    <a:ext uri="{9D8B030D-6E8A-4147-A177-3AD203B41FA5}">
                      <a16:colId xmlns:a16="http://schemas.microsoft.com/office/drawing/2014/main" val="1365244840"/>
                    </a:ext>
                  </a:extLst>
                </a:gridCol>
                <a:gridCol w="826678">
                  <a:extLst>
                    <a:ext uri="{9D8B030D-6E8A-4147-A177-3AD203B41FA5}">
                      <a16:colId xmlns:a16="http://schemas.microsoft.com/office/drawing/2014/main" val="3911597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525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b="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b="1" dirty="0"/>
                        <a:t>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408589"/>
                  </a:ext>
                </a:extLst>
              </a:tr>
            </a:tbl>
          </a:graphicData>
        </a:graphic>
      </p:graphicFrame>
      <p:graphicFrame>
        <p:nvGraphicFramePr>
          <p:cNvPr id="24" name="Tabla 7">
            <a:extLst>
              <a:ext uri="{FF2B5EF4-FFF2-40B4-BE49-F238E27FC236}">
                <a16:creationId xmlns:a16="http://schemas.microsoft.com/office/drawing/2014/main" id="{0B4AB11D-506D-4B1B-9BF6-AFD02A3075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170452"/>
              </p:ext>
            </p:extLst>
          </p:nvPr>
        </p:nvGraphicFramePr>
        <p:xfrm>
          <a:off x="653542" y="4990592"/>
          <a:ext cx="330671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678">
                  <a:extLst>
                    <a:ext uri="{9D8B030D-6E8A-4147-A177-3AD203B41FA5}">
                      <a16:colId xmlns:a16="http://schemas.microsoft.com/office/drawing/2014/main" val="2012703717"/>
                    </a:ext>
                  </a:extLst>
                </a:gridCol>
                <a:gridCol w="826678">
                  <a:extLst>
                    <a:ext uri="{9D8B030D-6E8A-4147-A177-3AD203B41FA5}">
                      <a16:colId xmlns:a16="http://schemas.microsoft.com/office/drawing/2014/main" val="1041177065"/>
                    </a:ext>
                  </a:extLst>
                </a:gridCol>
                <a:gridCol w="826678">
                  <a:extLst>
                    <a:ext uri="{9D8B030D-6E8A-4147-A177-3AD203B41FA5}">
                      <a16:colId xmlns:a16="http://schemas.microsoft.com/office/drawing/2014/main" val="1365244840"/>
                    </a:ext>
                  </a:extLst>
                </a:gridCol>
                <a:gridCol w="826678">
                  <a:extLst>
                    <a:ext uri="{9D8B030D-6E8A-4147-A177-3AD203B41FA5}">
                      <a16:colId xmlns:a16="http://schemas.microsoft.com/office/drawing/2014/main" val="385413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525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b="1" dirty="0"/>
                        <a:t>145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408589"/>
                  </a:ext>
                </a:extLst>
              </a:tr>
            </a:tbl>
          </a:graphicData>
        </a:graphic>
      </p:graphicFrame>
      <p:graphicFrame>
        <p:nvGraphicFramePr>
          <p:cNvPr id="25" name="Tabla 7">
            <a:extLst>
              <a:ext uri="{FF2B5EF4-FFF2-40B4-BE49-F238E27FC236}">
                <a16:creationId xmlns:a16="http://schemas.microsoft.com/office/drawing/2014/main" id="{AEE963D1-335A-45BB-9DF8-EDD70AD44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346783"/>
              </p:ext>
            </p:extLst>
          </p:nvPr>
        </p:nvGraphicFramePr>
        <p:xfrm>
          <a:off x="6466653" y="3360172"/>
          <a:ext cx="292313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818">
                  <a:extLst>
                    <a:ext uri="{9D8B030D-6E8A-4147-A177-3AD203B41FA5}">
                      <a16:colId xmlns:a16="http://schemas.microsoft.com/office/drawing/2014/main" val="2012703717"/>
                    </a:ext>
                  </a:extLst>
                </a:gridCol>
                <a:gridCol w="698818">
                  <a:extLst>
                    <a:ext uri="{9D8B030D-6E8A-4147-A177-3AD203B41FA5}">
                      <a16:colId xmlns:a16="http://schemas.microsoft.com/office/drawing/2014/main" val="1041177065"/>
                    </a:ext>
                  </a:extLst>
                </a:gridCol>
                <a:gridCol w="698818">
                  <a:extLst>
                    <a:ext uri="{9D8B030D-6E8A-4147-A177-3AD203B41FA5}">
                      <a16:colId xmlns:a16="http://schemas.microsoft.com/office/drawing/2014/main" val="1365244840"/>
                    </a:ext>
                  </a:extLst>
                </a:gridCol>
                <a:gridCol w="826678">
                  <a:extLst>
                    <a:ext uri="{9D8B030D-6E8A-4147-A177-3AD203B41FA5}">
                      <a16:colId xmlns:a16="http://schemas.microsoft.com/office/drawing/2014/main" val="3711801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525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b="1" dirty="0"/>
                        <a:t>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408589"/>
                  </a:ext>
                </a:extLst>
              </a:tr>
            </a:tbl>
          </a:graphicData>
        </a:graphic>
      </p:graphicFrame>
      <p:graphicFrame>
        <p:nvGraphicFramePr>
          <p:cNvPr id="26" name="Tabla 7">
            <a:extLst>
              <a:ext uri="{FF2B5EF4-FFF2-40B4-BE49-F238E27FC236}">
                <a16:creationId xmlns:a16="http://schemas.microsoft.com/office/drawing/2014/main" id="{6B48F2D3-D5D1-4197-8C14-D8A79C38F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031866"/>
              </p:ext>
            </p:extLst>
          </p:nvPr>
        </p:nvGraphicFramePr>
        <p:xfrm>
          <a:off x="6466654" y="4990592"/>
          <a:ext cx="330671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678">
                  <a:extLst>
                    <a:ext uri="{9D8B030D-6E8A-4147-A177-3AD203B41FA5}">
                      <a16:colId xmlns:a16="http://schemas.microsoft.com/office/drawing/2014/main" val="2012703717"/>
                    </a:ext>
                  </a:extLst>
                </a:gridCol>
                <a:gridCol w="826678">
                  <a:extLst>
                    <a:ext uri="{9D8B030D-6E8A-4147-A177-3AD203B41FA5}">
                      <a16:colId xmlns:a16="http://schemas.microsoft.com/office/drawing/2014/main" val="1041177065"/>
                    </a:ext>
                  </a:extLst>
                </a:gridCol>
                <a:gridCol w="826678">
                  <a:extLst>
                    <a:ext uri="{9D8B030D-6E8A-4147-A177-3AD203B41FA5}">
                      <a16:colId xmlns:a16="http://schemas.microsoft.com/office/drawing/2014/main" val="1365244840"/>
                    </a:ext>
                  </a:extLst>
                </a:gridCol>
                <a:gridCol w="826678">
                  <a:extLst>
                    <a:ext uri="{9D8B030D-6E8A-4147-A177-3AD203B41FA5}">
                      <a16:colId xmlns:a16="http://schemas.microsoft.com/office/drawing/2014/main" val="20009131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525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141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b="1" dirty="0"/>
                        <a:t>155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408589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2E9AE216-03AE-C905-4174-A4FAEFE1CA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30357" y="90873"/>
            <a:ext cx="835470" cy="103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71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EC8A126-6132-3099-0B26-DE5FEE2F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47" y="1520613"/>
            <a:ext cx="8333418" cy="44503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DBFD6CF-A849-00D5-77F4-4D7AD0315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90"/>
          <a:stretch/>
        </p:blipFill>
        <p:spPr>
          <a:xfrm>
            <a:off x="6490283" y="450228"/>
            <a:ext cx="5022547" cy="3715381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8564691-2CBB-EE4D-4CD8-9B6DF9B7D269}"/>
              </a:ext>
            </a:extLst>
          </p:cNvPr>
          <p:cNvSpPr txBox="1"/>
          <p:nvPr/>
        </p:nvSpPr>
        <p:spPr>
          <a:xfrm>
            <a:off x="8878008" y="4988546"/>
            <a:ext cx="2404579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s-ES" sz="2400" b="1" dirty="0"/>
              <a:t>Fets delictius</a:t>
            </a:r>
          </a:p>
          <a:p>
            <a:r>
              <a:rPr lang="es-ES" sz="2400" b="1" dirty="0"/>
              <a:t>Candidats</a:t>
            </a: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B1B1D096-ACC5-A8CB-63FB-041E4FB50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3985"/>
          <a:stretch>
            <a:fillRect/>
          </a:stretch>
        </p:blipFill>
        <p:spPr bwMode="auto">
          <a:xfrm>
            <a:off x="1918283" y="6059487"/>
            <a:ext cx="91440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3FF9ABE-7CDC-8A73-BD1F-12DCA5064CC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30357" y="90873"/>
            <a:ext cx="835470" cy="1031441"/>
          </a:xfrm>
          <a:prstGeom prst="rect">
            <a:avLst/>
          </a:prstGeom>
        </p:spPr>
      </p:pic>
      <p:sp>
        <p:nvSpPr>
          <p:cNvPr id="6" name="Rectángulo redondeado 7">
            <a:extLst>
              <a:ext uri="{FF2B5EF4-FFF2-40B4-BE49-F238E27FC236}">
                <a16:creationId xmlns:a16="http://schemas.microsoft.com/office/drawing/2014/main" id="{7A2B1AD6-62E0-0C5A-AD64-C34843D81FC9}"/>
              </a:ext>
            </a:extLst>
          </p:cNvPr>
          <p:cNvSpPr/>
          <p:nvPr/>
        </p:nvSpPr>
        <p:spPr>
          <a:xfrm>
            <a:off x="1388630" y="246841"/>
            <a:ext cx="5454650" cy="835363"/>
          </a:xfrm>
          <a:prstGeom prst="roundRect">
            <a:avLst/>
          </a:prstGeom>
          <a:solidFill>
            <a:srgbClr val="002060"/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a-ES" sz="3600" b="1" kern="0" dirty="0">
                <a:solidFill>
                  <a:prstClr val="white"/>
                </a:solidFill>
                <a:latin typeface="Calibri" panose="020F0502020204030204"/>
              </a:rPr>
              <a:t> Analítica predictiva</a:t>
            </a:r>
            <a:endParaRPr lang="ca-ES" sz="32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Imagen 13">
            <a:extLst>
              <a:ext uri="{FF2B5EF4-FFF2-40B4-BE49-F238E27FC236}">
                <a16:creationId xmlns:a16="http://schemas.microsoft.com/office/drawing/2014/main" id="{DEF2B424-5111-6AC3-F7FB-C4FA6A07E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5026">
            <a:off x="9708886" y="4114755"/>
            <a:ext cx="533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980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5">
            <a:extLst>
              <a:ext uri="{FF2B5EF4-FFF2-40B4-BE49-F238E27FC236}">
                <a16:creationId xmlns:a16="http://schemas.microsoft.com/office/drawing/2014/main" id="{3E107E8C-3D2F-38B9-87D1-6B7563B58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3985"/>
          <a:stretch>
            <a:fillRect/>
          </a:stretch>
        </p:blipFill>
        <p:spPr bwMode="auto">
          <a:xfrm>
            <a:off x="1918283" y="6059487"/>
            <a:ext cx="91440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DCE1319-815C-5B10-1131-8A660450DA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30357" y="90873"/>
            <a:ext cx="835470" cy="1031441"/>
          </a:xfrm>
          <a:prstGeom prst="rect">
            <a:avLst/>
          </a:prstGeom>
        </p:spPr>
      </p:pic>
      <p:sp>
        <p:nvSpPr>
          <p:cNvPr id="6" name="Rectángulo redondeado 7">
            <a:extLst>
              <a:ext uri="{FF2B5EF4-FFF2-40B4-BE49-F238E27FC236}">
                <a16:creationId xmlns:a16="http://schemas.microsoft.com/office/drawing/2014/main" id="{AF4C3DB4-B9A7-18CC-7427-7ED1F63E635F}"/>
              </a:ext>
            </a:extLst>
          </p:cNvPr>
          <p:cNvSpPr/>
          <p:nvPr/>
        </p:nvSpPr>
        <p:spPr>
          <a:xfrm>
            <a:off x="2351088" y="188913"/>
            <a:ext cx="7777162" cy="835363"/>
          </a:xfrm>
          <a:prstGeom prst="roundRect">
            <a:avLst/>
          </a:prstGeom>
          <a:solidFill>
            <a:srgbClr val="002060"/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a-ES" sz="3600" b="1" kern="0" dirty="0">
                <a:solidFill>
                  <a:prstClr val="white"/>
                </a:solidFill>
                <a:latin typeface="Calibri" panose="020F0502020204030204"/>
              </a:rPr>
              <a:t> Sistema lectors de matrícules</a:t>
            </a:r>
            <a:endParaRPr lang="ca-ES" sz="32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3F35B8-2D49-24D5-AE54-D97E2A8EE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5603"/>
            <a:ext cx="5714854" cy="4286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73FDA69-33CA-A22E-956F-D44AC3486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684" y="1436256"/>
            <a:ext cx="7712956" cy="3912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1838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0F903C7-17A2-5A44-FA56-6C1DF6FB8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126" y="1122314"/>
            <a:ext cx="8594017" cy="48753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n 5">
            <a:extLst>
              <a:ext uri="{FF2B5EF4-FFF2-40B4-BE49-F238E27FC236}">
                <a16:creationId xmlns:a16="http://schemas.microsoft.com/office/drawing/2014/main" id="{A2DE68FC-56A6-3922-517C-5409C6F00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3985"/>
          <a:stretch>
            <a:fillRect/>
          </a:stretch>
        </p:blipFill>
        <p:spPr bwMode="auto">
          <a:xfrm>
            <a:off x="1918283" y="6059487"/>
            <a:ext cx="91440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F11DA0B-03A3-E152-920F-B50BFF2A368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30357" y="90873"/>
            <a:ext cx="835470" cy="1031441"/>
          </a:xfrm>
          <a:prstGeom prst="rect">
            <a:avLst/>
          </a:prstGeom>
        </p:spPr>
      </p:pic>
      <p:sp>
        <p:nvSpPr>
          <p:cNvPr id="6" name="Rectángulo redondeado 7">
            <a:extLst>
              <a:ext uri="{FF2B5EF4-FFF2-40B4-BE49-F238E27FC236}">
                <a16:creationId xmlns:a16="http://schemas.microsoft.com/office/drawing/2014/main" id="{23F95278-2174-FCCE-3E7F-C3F58AD5142E}"/>
              </a:ext>
            </a:extLst>
          </p:cNvPr>
          <p:cNvSpPr/>
          <p:nvPr/>
        </p:nvSpPr>
        <p:spPr>
          <a:xfrm>
            <a:off x="2351088" y="188913"/>
            <a:ext cx="7777162" cy="835363"/>
          </a:xfrm>
          <a:prstGeom prst="roundRect">
            <a:avLst/>
          </a:prstGeom>
          <a:solidFill>
            <a:srgbClr val="002060"/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a-ES" sz="3600" b="1" kern="0" dirty="0">
                <a:solidFill>
                  <a:prstClr val="white"/>
                </a:solidFill>
                <a:latin typeface="Calibri" panose="020F0502020204030204"/>
              </a:rPr>
              <a:t> Sensor de moviments</a:t>
            </a:r>
            <a:endParaRPr lang="ca-ES" sz="32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8729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02025E13-896C-7F64-9C02-EC0EEAA91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948" y="1143831"/>
            <a:ext cx="3037366" cy="28166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24804CC-94F7-8D2B-847D-3493F9F28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161" y="1130156"/>
            <a:ext cx="3037366" cy="28166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94CB447-146D-58D6-E159-3A7BE72BE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275" y="3774505"/>
            <a:ext cx="2240509" cy="2077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16A257D-A0F5-F7AB-40FA-5F900F3C8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531" y="4166550"/>
            <a:ext cx="2147821" cy="1991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F83513F-269E-78B7-D37E-618C7B1AA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6245" y="3705396"/>
            <a:ext cx="2240509" cy="2077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Imagen 5">
            <a:extLst>
              <a:ext uri="{FF2B5EF4-FFF2-40B4-BE49-F238E27FC236}">
                <a16:creationId xmlns:a16="http://schemas.microsoft.com/office/drawing/2014/main" id="{C0B215FC-1436-4C8F-5E53-3650EBAEE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3985"/>
          <a:stretch>
            <a:fillRect/>
          </a:stretch>
        </p:blipFill>
        <p:spPr bwMode="auto">
          <a:xfrm>
            <a:off x="1918283" y="6059487"/>
            <a:ext cx="91440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o 5">
            <a:extLst>
              <a:ext uri="{FF2B5EF4-FFF2-40B4-BE49-F238E27FC236}">
                <a16:creationId xmlns:a16="http://schemas.microsoft.com/office/drawing/2014/main" id="{C186587C-BD40-2120-380D-9262A3EDA6DE}"/>
              </a:ext>
            </a:extLst>
          </p:cNvPr>
          <p:cNvGrpSpPr>
            <a:grpSpLocks/>
          </p:cNvGrpSpPr>
          <p:nvPr/>
        </p:nvGrpSpPr>
        <p:grpSpPr bwMode="auto">
          <a:xfrm>
            <a:off x="2111136" y="329765"/>
            <a:ext cx="7772400" cy="648073"/>
            <a:chOff x="0" y="11654"/>
            <a:chExt cx="7772400" cy="1119690"/>
          </a:xfrm>
          <a:solidFill>
            <a:srgbClr val="002060"/>
          </a:solidFill>
        </p:grpSpPr>
        <p:sp>
          <p:nvSpPr>
            <p:cNvPr id="6" name="Rectángulo redondeado 9">
              <a:extLst>
                <a:ext uri="{FF2B5EF4-FFF2-40B4-BE49-F238E27FC236}">
                  <a16:creationId xmlns:a16="http://schemas.microsoft.com/office/drawing/2014/main" id="{533DC129-0D7C-2ACF-9F60-16C3A294A55B}"/>
                </a:ext>
              </a:extLst>
            </p:cNvPr>
            <p:cNvSpPr/>
            <p:nvPr/>
          </p:nvSpPr>
          <p:spPr>
            <a:xfrm>
              <a:off x="0" y="11654"/>
              <a:ext cx="7772400" cy="111969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695BF08B-EDC2-BF2D-EEE4-DBBA636AD17A}"/>
                </a:ext>
              </a:extLst>
            </p:cNvPr>
            <p:cNvSpPr/>
            <p:nvPr/>
          </p:nvSpPr>
          <p:spPr>
            <a:xfrm>
              <a:off x="53975" y="65577"/>
              <a:ext cx="7664450" cy="10118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0490" tIns="110490" rIns="110490" bIns="110490" spcCol="1270" anchor="ctr"/>
            <a:lstStyle/>
            <a:p>
              <a:pPr algn="ctr" defTabSz="12890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ca-ES" sz="3200" b="1" dirty="0">
                  <a:solidFill>
                    <a:prstClr val="white"/>
                  </a:solidFill>
                </a:rPr>
                <a:t>Idees clau / Reflexions </a:t>
              </a:r>
              <a:endParaRPr lang="ca-ES" sz="32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B0DEA7FC-0EA2-9FE6-63DB-EC68743E4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47" y="1450272"/>
            <a:ext cx="3037366" cy="28166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CCE05F8-777B-2E5E-B3E7-5EF305B358E6}"/>
              </a:ext>
            </a:extLst>
          </p:cNvPr>
          <p:cNvSpPr txBox="1"/>
          <p:nvPr/>
        </p:nvSpPr>
        <p:spPr>
          <a:xfrm rot="20974863">
            <a:off x="3114228" y="4693347"/>
            <a:ext cx="1538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/>
              <a:t>Augment robatoris en domicilis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5C2CA3-201D-3134-CB4A-8892AB59958C}"/>
              </a:ext>
            </a:extLst>
          </p:cNvPr>
          <p:cNvSpPr txBox="1"/>
          <p:nvPr/>
        </p:nvSpPr>
        <p:spPr>
          <a:xfrm rot="21372625">
            <a:off x="1063878" y="2331733"/>
            <a:ext cx="1899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/>
              <a:t>Increment de les incidències amb VMP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A82D500-432F-76C7-9140-ABA6C380A9B6}"/>
              </a:ext>
            </a:extLst>
          </p:cNvPr>
          <p:cNvSpPr txBox="1"/>
          <p:nvPr/>
        </p:nvSpPr>
        <p:spPr>
          <a:xfrm rot="21027882">
            <a:off x="9576468" y="3988211"/>
            <a:ext cx="20563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/>
              <a:t>Increment notable en els conflictes familiars i</a:t>
            </a:r>
          </a:p>
          <a:p>
            <a:r>
              <a:rPr lang="ca-ES" sz="2000" b="1" dirty="0"/>
              <a:t>entre particulars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39331C5-94C7-4A87-4F55-E882F5FB4543}"/>
              </a:ext>
            </a:extLst>
          </p:cNvPr>
          <p:cNvSpPr txBox="1"/>
          <p:nvPr/>
        </p:nvSpPr>
        <p:spPr>
          <a:xfrm rot="20916196">
            <a:off x="4490218" y="1890435"/>
            <a:ext cx="24404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/>
              <a:t>Increment notable del consum de substàncies estupefaents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28CBE6F-98F5-65FC-ECE2-A6BDC84A3153}"/>
              </a:ext>
            </a:extLst>
          </p:cNvPr>
          <p:cNvSpPr txBox="1"/>
          <p:nvPr/>
        </p:nvSpPr>
        <p:spPr>
          <a:xfrm rot="21188215">
            <a:off x="8153773" y="1937049"/>
            <a:ext cx="2424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/>
              <a:t>Increment de petits robatoris a menors (patinets, mòbils, diners...)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260F517-85D8-0DFF-0AF0-6D10B0B932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30357" y="90873"/>
            <a:ext cx="835470" cy="1031441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310B2B6B-D89F-D0EC-359D-B6840B89A778}"/>
              </a:ext>
            </a:extLst>
          </p:cNvPr>
          <p:cNvSpPr txBox="1"/>
          <p:nvPr/>
        </p:nvSpPr>
        <p:spPr>
          <a:xfrm rot="20916196">
            <a:off x="6930751" y="4371431"/>
            <a:ext cx="2007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/>
              <a:t>Increment de trastorns mentals</a:t>
            </a:r>
          </a:p>
        </p:txBody>
      </p:sp>
    </p:spTree>
    <p:extLst>
      <p:ext uri="{BB962C8B-B14F-4D97-AF65-F5344CB8AC3E}">
        <p14:creationId xmlns:p14="http://schemas.microsoft.com/office/powerpoint/2010/main" val="861841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A78CE419-E3E2-9EF1-7B01-F4052588777C}"/>
              </a:ext>
            </a:extLst>
          </p:cNvPr>
          <p:cNvSpPr txBox="1"/>
          <p:nvPr/>
        </p:nvSpPr>
        <p:spPr>
          <a:xfrm>
            <a:off x="7457814" y="1922933"/>
            <a:ext cx="4817655" cy="26838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ca-ES" sz="4000" b="1" kern="1200" dirty="0">
              <a:latin typeface="Biome" panose="020B0502040204020203" pitchFamily="34" charset="0"/>
              <a:ea typeface="+mj-ea"/>
              <a:cs typeface="Biome" panose="020B0502040204020203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ca-ES" sz="9600" b="1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Gràcies</a:t>
            </a:r>
            <a:endParaRPr lang="en-US" altLang="ca-ES" sz="9600" b="1" kern="1200" dirty="0">
              <a:solidFill>
                <a:schemeClr val="accent1">
                  <a:lumMod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ca-ES" sz="40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Imagen 5">
            <a:extLst>
              <a:ext uri="{FF2B5EF4-FFF2-40B4-BE49-F238E27FC236}">
                <a16:creationId xmlns:a16="http://schemas.microsoft.com/office/drawing/2014/main" id="{926ADD3A-6026-B4C0-FAF1-A7443F926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3985"/>
          <a:stretch>
            <a:fillRect/>
          </a:stretch>
        </p:blipFill>
        <p:spPr bwMode="auto">
          <a:xfrm>
            <a:off x="663526" y="6059487"/>
            <a:ext cx="91440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3E24EF6-956E-B5CB-0532-AB79099384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30356" y="5809243"/>
            <a:ext cx="835470" cy="103144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3D5948F-4E99-A25F-2207-B4F7B1931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73" y="277091"/>
            <a:ext cx="6877921" cy="5782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6070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Imagen 5">
            <a:extLst>
              <a:ext uri="{FF2B5EF4-FFF2-40B4-BE49-F238E27FC236}">
                <a16:creationId xmlns:a16="http://schemas.microsoft.com/office/drawing/2014/main" id="{3B288208-59D9-4769-9AAC-35F11ECAF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3985"/>
          <a:stretch>
            <a:fillRect/>
          </a:stretch>
        </p:blipFill>
        <p:spPr bwMode="auto">
          <a:xfrm>
            <a:off x="3047999" y="6026828"/>
            <a:ext cx="9144001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9AD6392-0B0A-A033-9152-9E49C4989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364" y="0"/>
            <a:ext cx="5153891" cy="6871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redondeado 1">
            <a:extLst>
              <a:ext uri="{FF2B5EF4-FFF2-40B4-BE49-F238E27FC236}">
                <a16:creationId xmlns:a16="http://schemas.microsoft.com/office/drawing/2014/main" id="{E212A705-19EA-4183-9665-2CD2E0727371}"/>
              </a:ext>
            </a:extLst>
          </p:cNvPr>
          <p:cNvSpPr/>
          <p:nvPr/>
        </p:nvSpPr>
        <p:spPr>
          <a:xfrm>
            <a:off x="3987538" y="147193"/>
            <a:ext cx="7053888" cy="935037"/>
          </a:xfrm>
          <a:prstGeom prst="roundRect">
            <a:avLst/>
          </a:prstGeom>
          <a:solidFill>
            <a:srgbClr val="002060"/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a-ES" sz="3600" b="1" kern="0" dirty="0">
                <a:solidFill>
                  <a:prstClr val="white"/>
                </a:solidFill>
                <a:latin typeface="Calibri" panose="020F0502020204030204"/>
              </a:rPr>
              <a:t>Dades del municipi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9F5E0D7-E241-4DC9-AA3C-6F25242F8213}"/>
              </a:ext>
            </a:extLst>
          </p:cNvPr>
          <p:cNvSpPr txBox="1"/>
          <p:nvPr/>
        </p:nvSpPr>
        <p:spPr>
          <a:xfrm>
            <a:off x="5675413" y="2061618"/>
            <a:ext cx="5293890" cy="2957861"/>
          </a:xfrm>
          <a:custGeom>
            <a:avLst/>
            <a:gdLst>
              <a:gd name="connsiteX0" fmla="*/ 0 w 4674439"/>
              <a:gd name="connsiteY0" fmla="*/ 0 h 3913059"/>
              <a:gd name="connsiteX1" fmla="*/ 4674439 w 4674439"/>
              <a:gd name="connsiteY1" fmla="*/ 0 h 3913059"/>
              <a:gd name="connsiteX2" fmla="*/ 4674439 w 4674439"/>
              <a:gd name="connsiteY2" fmla="*/ 3913059 h 3913059"/>
              <a:gd name="connsiteX3" fmla="*/ 0 w 4674439"/>
              <a:gd name="connsiteY3" fmla="*/ 3913059 h 3913059"/>
              <a:gd name="connsiteX4" fmla="*/ 0 w 4674439"/>
              <a:gd name="connsiteY4" fmla="*/ 0 h 391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4439" h="3913059" extrusionOk="0">
                <a:moveTo>
                  <a:pt x="0" y="0"/>
                </a:moveTo>
                <a:cubicBezTo>
                  <a:pt x="1628712" y="29563"/>
                  <a:pt x="3944220" y="121148"/>
                  <a:pt x="4674439" y="0"/>
                </a:cubicBezTo>
                <a:cubicBezTo>
                  <a:pt x="4748941" y="542771"/>
                  <a:pt x="4755821" y="2882480"/>
                  <a:pt x="4674439" y="3913059"/>
                </a:cubicBezTo>
                <a:cubicBezTo>
                  <a:pt x="3249440" y="3798271"/>
                  <a:pt x="787073" y="3924880"/>
                  <a:pt x="0" y="3913059"/>
                </a:cubicBezTo>
                <a:cubicBezTo>
                  <a:pt x="72381" y="2772511"/>
                  <a:pt x="105019" y="1742862"/>
                  <a:pt x="0" y="0"/>
                </a:cubicBezTo>
                <a:close/>
              </a:path>
            </a:pathLst>
          </a:custGeom>
          <a:solidFill>
            <a:schemeClr val="bg2">
              <a:alpha val="36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ca-ES" altLang="ca-ES" b="1" dirty="0">
                <a:solidFill>
                  <a:srgbClr val="000000"/>
                </a:solidFill>
              </a:rPr>
              <a:t>Extensió: 7,85 Km2</a:t>
            </a:r>
          </a:p>
          <a:p>
            <a:pPr algn="ctr">
              <a:lnSpc>
                <a:spcPct val="150000"/>
              </a:lnSpc>
              <a:defRPr/>
            </a:pPr>
            <a:r>
              <a:rPr lang="ca-ES" altLang="ca-ES" b="1" dirty="0">
                <a:solidFill>
                  <a:srgbClr val="000000"/>
                </a:solidFill>
              </a:rPr>
              <a:t>Habitants: 20.752</a:t>
            </a:r>
          </a:p>
          <a:p>
            <a:pPr algn="ctr">
              <a:lnSpc>
                <a:spcPct val="150000"/>
              </a:lnSpc>
              <a:defRPr/>
            </a:pPr>
            <a:r>
              <a:rPr lang="ca-ES" altLang="ca-ES" b="1" dirty="0">
                <a:solidFill>
                  <a:srgbClr val="000000"/>
                </a:solidFill>
              </a:rPr>
              <a:t>Densitat població: 2.643,56 </a:t>
            </a:r>
            <a:r>
              <a:rPr lang="ca-ES" altLang="ca-ES" b="1" dirty="0" err="1">
                <a:solidFill>
                  <a:srgbClr val="000000"/>
                </a:solidFill>
              </a:rPr>
              <a:t>hab</a:t>
            </a:r>
            <a:r>
              <a:rPr lang="ca-ES" altLang="ca-ES" b="1" dirty="0">
                <a:solidFill>
                  <a:srgbClr val="000000"/>
                </a:solidFill>
              </a:rPr>
              <a:t>/km</a:t>
            </a:r>
          </a:p>
          <a:p>
            <a:pPr algn="ctr">
              <a:lnSpc>
                <a:spcPct val="150000"/>
              </a:lnSpc>
              <a:defRPr/>
            </a:pPr>
            <a:r>
              <a:rPr lang="ca-ES" altLang="ca-ES" b="1" dirty="0">
                <a:solidFill>
                  <a:srgbClr val="000000"/>
                </a:solidFill>
              </a:rPr>
              <a:t>Parc mòbil : 13.061</a:t>
            </a:r>
          </a:p>
          <a:p>
            <a:pPr algn="ctr">
              <a:lnSpc>
                <a:spcPct val="150000"/>
              </a:lnSpc>
              <a:defRPr/>
            </a:pPr>
            <a:r>
              <a:rPr lang="ca-ES" altLang="ca-ES" b="1" dirty="0">
                <a:solidFill>
                  <a:srgbClr val="000000"/>
                </a:solidFill>
              </a:rPr>
              <a:t>Ràtio vehicles per habitants: 0,63  </a:t>
            </a:r>
          </a:p>
          <a:p>
            <a:pPr algn="ctr">
              <a:lnSpc>
                <a:spcPct val="150000"/>
              </a:lnSpc>
              <a:defRPr/>
            </a:pPr>
            <a:r>
              <a:rPr lang="ca-ES" altLang="ca-ES" b="1" dirty="0">
                <a:solidFill>
                  <a:srgbClr val="000000"/>
                </a:solidFill>
              </a:rPr>
              <a:t>Núm. de policies operatius: 39</a:t>
            </a:r>
          </a:p>
          <a:p>
            <a:pPr algn="ctr">
              <a:lnSpc>
                <a:spcPct val="150000"/>
              </a:lnSpc>
              <a:defRPr/>
            </a:pPr>
            <a:r>
              <a:rPr lang="ca-ES" altLang="ca-ES" b="1" dirty="0">
                <a:solidFill>
                  <a:srgbClr val="000000"/>
                </a:solidFill>
              </a:rPr>
              <a:t>Habitants per policia : 532,10</a:t>
            </a:r>
          </a:p>
        </p:txBody>
      </p:sp>
      <p:pic>
        <p:nvPicPr>
          <p:cNvPr id="30726" name="Imagen 13">
            <a:extLst>
              <a:ext uri="{FF2B5EF4-FFF2-40B4-BE49-F238E27FC236}">
                <a16:creationId xmlns:a16="http://schemas.microsoft.com/office/drawing/2014/main" id="{7E4EBEAE-BDCF-4BDA-923E-9FCD23FD3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5026">
            <a:off x="7830281" y="1245379"/>
            <a:ext cx="533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51007DC-785B-B4B5-D5FA-49E7FBE8753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87966" y="143207"/>
            <a:ext cx="835470" cy="10314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7">
            <a:extLst>
              <a:ext uri="{FF2B5EF4-FFF2-40B4-BE49-F238E27FC236}">
                <a16:creationId xmlns:a16="http://schemas.microsoft.com/office/drawing/2014/main" id="{FEEB2185-7B21-49AA-AF9D-BC592ADE60B1}"/>
              </a:ext>
            </a:extLst>
          </p:cNvPr>
          <p:cNvSpPr/>
          <p:nvPr/>
        </p:nvSpPr>
        <p:spPr>
          <a:xfrm>
            <a:off x="1543050" y="65090"/>
            <a:ext cx="9036050" cy="714484"/>
          </a:xfrm>
          <a:prstGeom prst="roundRect">
            <a:avLst/>
          </a:prstGeom>
          <a:solidFill>
            <a:srgbClr val="002060"/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a-ES" sz="3600" b="1" kern="0" dirty="0">
                <a:solidFill>
                  <a:prstClr val="white"/>
                </a:solidFill>
                <a:latin typeface="Calibri" panose="020F0502020204030204"/>
              </a:rPr>
              <a:t> Personal any 2022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F74D6F9-7E46-4198-B767-358A6742A9F6}"/>
              </a:ext>
            </a:extLst>
          </p:cNvPr>
          <p:cNvSpPr/>
          <p:nvPr/>
        </p:nvSpPr>
        <p:spPr>
          <a:xfrm>
            <a:off x="263235" y="832498"/>
            <a:ext cx="12127345" cy="560833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a-ES" sz="3400" b="1" dirty="0">
                <a:solidFill>
                  <a:schemeClr val="tx1"/>
                </a:solidFill>
              </a:rPr>
              <a:t>El departament de la Policia Local està format per 43 persones</a:t>
            </a:r>
          </a:p>
        </p:txBody>
      </p:sp>
      <p:pic>
        <p:nvPicPr>
          <p:cNvPr id="7" name="Imagen 5">
            <a:extLst>
              <a:ext uri="{FF2B5EF4-FFF2-40B4-BE49-F238E27FC236}">
                <a16:creationId xmlns:a16="http://schemas.microsoft.com/office/drawing/2014/main" id="{3E1326FF-5FF8-46F9-ACB3-2EFB77087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3985"/>
          <a:stretch>
            <a:fillRect/>
          </a:stretch>
        </p:blipFill>
        <p:spPr bwMode="auto">
          <a:xfrm>
            <a:off x="1543050" y="6059488"/>
            <a:ext cx="91440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D5E6863-7569-D987-2737-840B8283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255" y="1529962"/>
            <a:ext cx="4633766" cy="4393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F7FD9CC-7285-4F09-9421-CFB538F3FE17}"/>
              </a:ext>
            </a:extLst>
          </p:cNvPr>
          <p:cNvSpPr txBox="1"/>
          <p:nvPr/>
        </p:nvSpPr>
        <p:spPr>
          <a:xfrm>
            <a:off x="411925" y="1495412"/>
            <a:ext cx="3011054" cy="4462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sz="1500" b="1" dirty="0"/>
              <a:t>PREFECTURA</a:t>
            </a:r>
          </a:p>
          <a:p>
            <a:pPr algn="ctr"/>
            <a:r>
              <a:rPr lang="ca-ES" sz="1500" dirty="0"/>
              <a:t>2 Comandaments</a:t>
            </a:r>
          </a:p>
          <a:p>
            <a:pPr algn="ctr"/>
            <a:endParaRPr lang="ca-ES" sz="1500" b="1" dirty="0"/>
          </a:p>
          <a:p>
            <a:pPr algn="ctr"/>
            <a:r>
              <a:rPr lang="ca-ES" sz="1500" b="1" dirty="0"/>
              <a:t>PATRULLES – CENTRAL</a:t>
            </a:r>
          </a:p>
          <a:p>
            <a:pPr algn="ctr"/>
            <a:r>
              <a:rPr lang="ca-ES" sz="1500" dirty="0"/>
              <a:t>2 Escamots de 8 policies</a:t>
            </a:r>
          </a:p>
          <a:p>
            <a:pPr algn="ctr"/>
            <a:r>
              <a:rPr lang="ca-ES" sz="1500" dirty="0"/>
              <a:t>2 Escamots de 9 policies</a:t>
            </a:r>
          </a:p>
          <a:p>
            <a:pPr algn="ctr"/>
            <a:r>
              <a:rPr lang="ca-ES" sz="1500" dirty="0"/>
              <a:t>34 efectius en quadrant</a:t>
            </a:r>
          </a:p>
          <a:p>
            <a:pPr algn="ctr"/>
            <a:endParaRPr lang="ca-ES" sz="1500" b="1" dirty="0"/>
          </a:p>
          <a:p>
            <a:pPr algn="ctr"/>
            <a:r>
              <a:rPr lang="ca-ES" sz="1500" b="1" dirty="0"/>
              <a:t>2 OAS central – M/T</a:t>
            </a:r>
          </a:p>
          <a:p>
            <a:pPr algn="ctr"/>
            <a:endParaRPr lang="ca-ES" sz="1500" dirty="0"/>
          </a:p>
          <a:p>
            <a:pPr algn="ctr"/>
            <a:r>
              <a:rPr lang="ca-ES" sz="1500" b="1" dirty="0"/>
              <a:t>PAMIRC</a:t>
            </a:r>
          </a:p>
          <a:p>
            <a:pPr algn="ctr"/>
            <a:r>
              <a:rPr lang="ca-ES" sz="1500" dirty="0"/>
              <a:t>Caporal 122 + Agent 170</a:t>
            </a:r>
          </a:p>
          <a:p>
            <a:pPr algn="ctr"/>
            <a:endParaRPr lang="ca-ES" sz="1500" dirty="0"/>
          </a:p>
          <a:p>
            <a:pPr algn="ctr"/>
            <a:r>
              <a:rPr lang="ca-ES" sz="1500" b="1" dirty="0"/>
              <a:t>OAC</a:t>
            </a:r>
          </a:p>
          <a:p>
            <a:pPr algn="ctr"/>
            <a:r>
              <a:rPr lang="ca-ES" sz="1500" dirty="0"/>
              <a:t>1 agent</a:t>
            </a:r>
          </a:p>
          <a:p>
            <a:pPr algn="ctr"/>
            <a:endParaRPr lang="ca-ES" sz="1500" dirty="0"/>
          </a:p>
          <a:p>
            <a:pPr algn="ctr"/>
            <a:r>
              <a:rPr lang="ca-ES" sz="1500" b="1" dirty="0"/>
              <a:t>ADMINISTRATIUS/VES</a:t>
            </a:r>
          </a:p>
          <a:p>
            <a:pPr algn="ctr"/>
            <a:r>
              <a:rPr lang="ca-ES" sz="1500" dirty="0"/>
              <a:t>1 SAP + 1 US</a:t>
            </a:r>
          </a:p>
          <a:p>
            <a:pPr algn="ctr"/>
            <a:endParaRPr lang="ca-ES" sz="1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10A216-254E-EE0B-B39D-23B9A7798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636" y="1363754"/>
            <a:ext cx="2565058" cy="195373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9C2E285-847E-E626-1070-88DA8B5012D4}"/>
              </a:ext>
            </a:extLst>
          </p:cNvPr>
          <p:cNvSpPr txBox="1"/>
          <p:nvPr/>
        </p:nvSpPr>
        <p:spPr>
          <a:xfrm>
            <a:off x="8387912" y="1914163"/>
            <a:ext cx="24247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400" b="1" dirty="0">
                <a:solidFill>
                  <a:schemeClr val="tx1"/>
                </a:solidFill>
              </a:rPr>
              <a:t>Edat mitjana: 46,81 anys</a:t>
            </a:r>
          </a:p>
          <a:p>
            <a:endParaRPr lang="ca-ES" sz="1400" b="1" dirty="0">
              <a:solidFill>
                <a:schemeClr val="tx1"/>
              </a:solidFill>
            </a:endParaRPr>
          </a:p>
          <a:p>
            <a:r>
              <a:rPr lang="ca-ES" sz="1400" b="1" dirty="0">
                <a:solidFill>
                  <a:schemeClr val="tx1"/>
                </a:solidFill>
              </a:rPr>
              <a:t>Percentatge de dones: 18,60%</a:t>
            </a:r>
          </a:p>
        </p:txBody>
      </p:sp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E0CA9307-9E6E-51AD-14AE-F1721408EB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344391"/>
              </p:ext>
            </p:extLst>
          </p:nvPr>
        </p:nvGraphicFramePr>
        <p:xfrm>
          <a:off x="10084330" y="1863939"/>
          <a:ext cx="2424782" cy="209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3809898" imgH="4114800" progId="MSGraph.Chart.8">
                  <p:embed followColorScheme="full"/>
                </p:oleObj>
              </mc:Choice>
              <mc:Fallback>
                <p:oleObj name="Chart" r:id="rId5" imgW="3809898" imgH="4114800" progId="MSGraph.Chart.8">
                  <p:embed followColorScheme="full"/>
                  <p:pic>
                    <p:nvPicPr>
                      <p:cNvPr id="13" name="Object 4">
                        <a:extLst>
                          <a:ext uri="{FF2B5EF4-FFF2-40B4-BE49-F238E27FC236}">
                            <a16:creationId xmlns:a16="http://schemas.microsoft.com/office/drawing/2014/main" id="{FC9930CD-911B-4CB3-A059-62B1405462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4330" y="1863939"/>
                        <a:ext cx="2424782" cy="209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A2E24F9A-1A76-84E0-101C-723D55037C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5662532"/>
              </p:ext>
            </p:extLst>
          </p:nvPr>
        </p:nvGraphicFramePr>
        <p:xfrm>
          <a:off x="8423126" y="3967605"/>
          <a:ext cx="3482547" cy="209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690E1EF6-1223-86D1-33C1-493FE61ADE70}"/>
              </a:ext>
            </a:extLst>
          </p:cNvPr>
          <p:cNvSpPr/>
          <p:nvPr/>
        </p:nvSpPr>
        <p:spPr>
          <a:xfrm>
            <a:off x="9501488" y="3302947"/>
            <a:ext cx="267855" cy="574261"/>
          </a:xfrm>
          <a:prstGeom prst="down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E99ECD4-705C-FE8F-37CC-DBE2796CF12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6896" y="0"/>
            <a:ext cx="835470" cy="103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79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9">
            <a:extLst>
              <a:ext uri="{FF2B5EF4-FFF2-40B4-BE49-F238E27FC236}">
                <a16:creationId xmlns:a16="http://schemas.microsoft.com/office/drawing/2014/main" id="{FB4253B9-3F07-4BB6-AEB5-D70DA4C6B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4F1"/>
              </a:clrFrom>
              <a:clrTo>
                <a:srgbClr val="F3F4F1">
                  <a:alpha val="0"/>
                </a:srgbClr>
              </a:clrTo>
            </a:clrChang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59"/>
            <a:ext cx="12192000" cy="687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5">
            <a:extLst>
              <a:ext uri="{FF2B5EF4-FFF2-40B4-BE49-F238E27FC236}">
                <a16:creationId xmlns:a16="http://schemas.microsoft.com/office/drawing/2014/main" id="{00032F14-1FA6-4F08-B865-248BE8CF2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3985"/>
          <a:stretch>
            <a:fillRect/>
          </a:stretch>
        </p:blipFill>
        <p:spPr bwMode="auto">
          <a:xfrm>
            <a:off x="0" y="6054726"/>
            <a:ext cx="121920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redondeado 7">
            <a:extLst>
              <a:ext uri="{FF2B5EF4-FFF2-40B4-BE49-F238E27FC236}">
                <a16:creationId xmlns:a16="http://schemas.microsoft.com/office/drawing/2014/main" id="{FB154ADB-CB50-4930-8AF1-54B5BA03D19C}"/>
              </a:ext>
            </a:extLst>
          </p:cNvPr>
          <p:cNvSpPr/>
          <p:nvPr/>
        </p:nvSpPr>
        <p:spPr>
          <a:xfrm>
            <a:off x="2443163" y="339259"/>
            <a:ext cx="7270750" cy="935038"/>
          </a:xfrm>
          <a:prstGeom prst="roundRect">
            <a:avLst/>
          </a:prstGeom>
          <a:solidFill>
            <a:srgbClr val="002060"/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3600" b="1" kern="0" dirty="0">
                <a:solidFill>
                  <a:prstClr val="white"/>
                </a:solidFill>
                <a:latin typeface="Calibri" panose="020F0502020204030204"/>
              </a:rPr>
              <a:t> Gestions administratives internes  </a:t>
            </a:r>
            <a:endParaRPr lang="ca-ES" sz="32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FB79D8F-A04D-4914-8A27-D5036F454207}"/>
              </a:ext>
            </a:extLst>
          </p:cNvPr>
          <p:cNvSpPr txBox="1"/>
          <p:nvPr/>
        </p:nvSpPr>
        <p:spPr>
          <a:xfrm>
            <a:off x="3197779" y="1468209"/>
            <a:ext cx="822349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r>
              <a:rPr lang="ca-ES" dirty="0"/>
              <a:t>Gestió administrativa</a:t>
            </a:r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r>
              <a:rPr lang="ca-ES" dirty="0"/>
              <a:t>Objectes Perduts</a:t>
            </a:r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r>
              <a:rPr lang="ca-ES" dirty="0"/>
              <a:t>Tramitacions ocupació via pública</a:t>
            </a:r>
          </a:p>
          <a:p>
            <a:endParaRPr lang="ca-ES" dirty="0"/>
          </a:p>
          <a:p>
            <a:endParaRPr lang="ca-ES" dirty="0"/>
          </a:p>
          <a:p>
            <a:r>
              <a:rPr lang="ca-ES" dirty="0"/>
              <a:t>Tramitació de sancions</a:t>
            </a:r>
          </a:p>
          <a:p>
            <a:r>
              <a:rPr lang="ca-ES" dirty="0"/>
              <a:t>(radar, càmeres, butlletes, actes...)</a:t>
            </a:r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</p:txBody>
      </p:sp>
      <p:graphicFrame>
        <p:nvGraphicFramePr>
          <p:cNvPr id="22" name="Tabla 13">
            <a:extLst>
              <a:ext uri="{FF2B5EF4-FFF2-40B4-BE49-F238E27FC236}">
                <a16:creationId xmlns:a16="http://schemas.microsoft.com/office/drawing/2014/main" id="{2CE0236B-33F3-46A6-8BC2-83BED87969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922075"/>
              </p:ext>
            </p:extLst>
          </p:nvPr>
        </p:nvGraphicFramePr>
        <p:xfrm>
          <a:off x="7704947" y="1495336"/>
          <a:ext cx="2918850" cy="903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618">
                  <a:extLst>
                    <a:ext uri="{9D8B030D-6E8A-4147-A177-3AD203B41FA5}">
                      <a16:colId xmlns:a16="http://schemas.microsoft.com/office/drawing/2014/main" val="3546908370"/>
                    </a:ext>
                  </a:extLst>
                </a:gridCol>
                <a:gridCol w="646546">
                  <a:extLst>
                    <a:ext uri="{9D8B030D-6E8A-4147-A177-3AD203B41FA5}">
                      <a16:colId xmlns:a16="http://schemas.microsoft.com/office/drawing/2014/main" val="3148892578"/>
                    </a:ext>
                  </a:extLst>
                </a:gridCol>
                <a:gridCol w="665018">
                  <a:extLst>
                    <a:ext uri="{9D8B030D-6E8A-4147-A177-3AD203B41FA5}">
                      <a16:colId xmlns:a16="http://schemas.microsoft.com/office/drawing/2014/main" val="1302413286"/>
                    </a:ext>
                  </a:extLst>
                </a:gridCol>
                <a:gridCol w="840668">
                  <a:extLst>
                    <a:ext uri="{9D8B030D-6E8A-4147-A177-3AD203B41FA5}">
                      <a16:colId xmlns:a16="http://schemas.microsoft.com/office/drawing/2014/main" val="2136183105"/>
                    </a:ext>
                  </a:extLst>
                </a:gridCol>
              </a:tblGrid>
              <a:tr h="451958">
                <a:tc>
                  <a:txBody>
                    <a:bodyPr/>
                    <a:lstStyle/>
                    <a:p>
                      <a:r>
                        <a:rPr lang="ca-ES" b="1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b="1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033570"/>
                  </a:ext>
                </a:extLst>
              </a:tr>
              <a:tr h="451958">
                <a:tc>
                  <a:txBody>
                    <a:bodyPr/>
                    <a:lstStyle/>
                    <a:p>
                      <a:r>
                        <a:rPr lang="ca-ES" b="1" dirty="0">
                          <a:solidFill>
                            <a:schemeClr val="tx1"/>
                          </a:solidFill>
                        </a:rPr>
                        <a:t>340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b="0" dirty="0">
                          <a:solidFill>
                            <a:schemeClr val="tx1"/>
                          </a:solidFill>
                        </a:rPr>
                        <a:t>305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325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44272"/>
                  </a:ext>
                </a:extLst>
              </a:tr>
            </a:tbl>
          </a:graphicData>
        </a:graphic>
      </p:graphicFrame>
      <p:graphicFrame>
        <p:nvGraphicFramePr>
          <p:cNvPr id="6" name="Tabla 13">
            <a:extLst>
              <a:ext uri="{FF2B5EF4-FFF2-40B4-BE49-F238E27FC236}">
                <a16:creationId xmlns:a16="http://schemas.microsoft.com/office/drawing/2014/main" id="{63F765A1-5C58-247C-1C37-09328B9DD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701186"/>
              </p:ext>
            </p:extLst>
          </p:nvPr>
        </p:nvGraphicFramePr>
        <p:xfrm>
          <a:off x="7704947" y="2659641"/>
          <a:ext cx="2918850" cy="903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618">
                  <a:extLst>
                    <a:ext uri="{9D8B030D-6E8A-4147-A177-3AD203B41FA5}">
                      <a16:colId xmlns:a16="http://schemas.microsoft.com/office/drawing/2014/main" val="3546908370"/>
                    </a:ext>
                  </a:extLst>
                </a:gridCol>
                <a:gridCol w="646546">
                  <a:extLst>
                    <a:ext uri="{9D8B030D-6E8A-4147-A177-3AD203B41FA5}">
                      <a16:colId xmlns:a16="http://schemas.microsoft.com/office/drawing/2014/main" val="3148892578"/>
                    </a:ext>
                  </a:extLst>
                </a:gridCol>
                <a:gridCol w="665018">
                  <a:extLst>
                    <a:ext uri="{9D8B030D-6E8A-4147-A177-3AD203B41FA5}">
                      <a16:colId xmlns:a16="http://schemas.microsoft.com/office/drawing/2014/main" val="1302413286"/>
                    </a:ext>
                  </a:extLst>
                </a:gridCol>
                <a:gridCol w="840668">
                  <a:extLst>
                    <a:ext uri="{9D8B030D-6E8A-4147-A177-3AD203B41FA5}">
                      <a16:colId xmlns:a16="http://schemas.microsoft.com/office/drawing/2014/main" val="2136183105"/>
                    </a:ext>
                  </a:extLst>
                </a:gridCol>
              </a:tblGrid>
              <a:tr h="451958">
                <a:tc>
                  <a:txBody>
                    <a:bodyPr/>
                    <a:lstStyle/>
                    <a:p>
                      <a:r>
                        <a:rPr lang="ca-ES" b="1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b="1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033570"/>
                  </a:ext>
                </a:extLst>
              </a:tr>
              <a:tr h="451958">
                <a:tc>
                  <a:txBody>
                    <a:bodyPr/>
                    <a:lstStyle/>
                    <a:p>
                      <a:r>
                        <a:rPr lang="ca-ES" b="1" dirty="0">
                          <a:solidFill>
                            <a:schemeClr val="tx1"/>
                          </a:solidFill>
                        </a:rPr>
                        <a:t>265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b="0" dirty="0">
                          <a:solidFill>
                            <a:schemeClr val="tx1"/>
                          </a:solidFill>
                        </a:rPr>
                        <a:t>241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44272"/>
                  </a:ext>
                </a:extLst>
              </a:tr>
            </a:tbl>
          </a:graphicData>
        </a:graphic>
      </p:graphicFrame>
      <p:graphicFrame>
        <p:nvGraphicFramePr>
          <p:cNvPr id="8" name="Tabla 13">
            <a:extLst>
              <a:ext uri="{FF2B5EF4-FFF2-40B4-BE49-F238E27FC236}">
                <a16:creationId xmlns:a16="http://schemas.microsoft.com/office/drawing/2014/main" id="{08FCF8D7-5C86-3B07-9879-F552528CB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951189"/>
              </p:ext>
            </p:extLst>
          </p:nvPr>
        </p:nvGraphicFramePr>
        <p:xfrm>
          <a:off x="7704947" y="3792593"/>
          <a:ext cx="2918850" cy="903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618">
                  <a:extLst>
                    <a:ext uri="{9D8B030D-6E8A-4147-A177-3AD203B41FA5}">
                      <a16:colId xmlns:a16="http://schemas.microsoft.com/office/drawing/2014/main" val="3546908370"/>
                    </a:ext>
                  </a:extLst>
                </a:gridCol>
                <a:gridCol w="646546">
                  <a:extLst>
                    <a:ext uri="{9D8B030D-6E8A-4147-A177-3AD203B41FA5}">
                      <a16:colId xmlns:a16="http://schemas.microsoft.com/office/drawing/2014/main" val="3148892578"/>
                    </a:ext>
                  </a:extLst>
                </a:gridCol>
                <a:gridCol w="665018">
                  <a:extLst>
                    <a:ext uri="{9D8B030D-6E8A-4147-A177-3AD203B41FA5}">
                      <a16:colId xmlns:a16="http://schemas.microsoft.com/office/drawing/2014/main" val="1302413286"/>
                    </a:ext>
                  </a:extLst>
                </a:gridCol>
                <a:gridCol w="840668">
                  <a:extLst>
                    <a:ext uri="{9D8B030D-6E8A-4147-A177-3AD203B41FA5}">
                      <a16:colId xmlns:a16="http://schemas.microsoft.com/office/drawing/2014/main" val="2136183105"/>
                    </a:ext>
                  </a:extLst>
                </a:gridCol>
              </a:tblGrid>
              <a:tr h="451958">
                <a:tc>
                  <a:txBody>
                    <a:bodyPr/>
                    <a:lstStyle/>
                    <a:p>
                      <a:r>
                        <a:rPr lang="ca-ES" b="1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b="1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033570"/>
                  </a:ext>
                </a:extLst>
              </a:tr>
              <a:tr h="451958">
                <a:tc>
                  <a:txBody>
                    <a:bodyPr/>
                    <a:lstStyle/>
                    <a:p>
                      <a:r>
                        <a:rPr lang="ca-ES" b="1">
                          <a:solidFill>
                            <a:schemeClr val="tx1"/>
                          </a:solidFill>
                        </a:rPr>
                        <a:t>804</a:t>
                      </a:r>
                      <a:endParaRPr lang="ca-E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b="0" dirty="0">
                          <a:solidFill>
                            <a:schemeClr val="tx1"/>
                          </a:solidFill>
                        </a:rPr>
                        <a:t>914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488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881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44272"/>
                  </a:ext>
                </a:extLst>
              </a:tr>
            </a:tbl>
          </a:graphicData>
        </a:graphic>
      </p:graphicFrame>
      <p:graphicFrame>
        <p:nvGraphicFramePr>
          <p:cNvPr id="13" name="Tabla 13">
            <a:extLst>
              <a:ext uri="{FF2B5EF4-FFF2-40B4-BE49-F238E27FC236}">
                <a16:creationId xmlns:a16="http://schemas.microsoft.com/office/drawing/2014/main" id="{56CB7999-810E-9A49-C6AA-1AA968437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934711"/>
              </p:ext>
            </p:extLst>
          </p:nvPr>
        </p:nvGraphicFramePr>
        <p:xfrm>
          <a:off x="7704947" y="4869501"/>
          <a:ext cx="2918850" cy="903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618">
                  <a:extLst>
                    <a:ext uri="{9D8B030D-6E8A-4147-A177-3AD203B41FA5}">
                      <a16:colId xmlns:a16="http://schemas.microsoft.com/office/drawing/2014/main" val="3546908370"/>
                    </a:ext>
                  </a:extLst>
                </a:gridCol>
                <a:gridCol w="646546">
                  <a:extLst>
                    <a:ext uri="{9D8B030D-6E8A-4147-A177-3AD203B41FA5}">
                      <a16:colId xmlns:a16="http://schemas.microsoft.com/office/drawing/2014/main" val="3148892578"/>
                    </a:ext>
                  </a:extLst>
                </a:gridCol>
                <a:gridCol w="665018">
                  <a:extLst>
                    <a:ext uri="{9D8B030D-6E8A-4147-A177-3AD203B41FA5}">
                      <a16:colId xmlns:a16="http://schemas.microsoft.com/office/drawing/2014/main" val="1302413286"/>
                    </a:ext>
                  </a:extLst>
                </a:gridCol>
                <a:gridCol w="840668">
                  <a:extLst>
                    <a:ext uri="{9D8B030D-6E8A-4147-A177-3AD203B41FA5}">
                      <a16:colId xmlns:a16="http://schemas.microsoft.com/office/drawing/2014/main" val="2136183105"/>
                    </a:ext>
                  </a:extLst>
                </a:gridCol>
              </a:tblGrid>
              <a:tr h="451958">
                <a:tc>
                  <a:txBody>
                    <a:bodyPr/>
                    <a:lstStyle/>
                    <a:p>
                      <a:r>
                        <a:rPr lang="ca-ES" b="1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b="1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033570"/>
                  </a:ext>
                </a:extLst>
              </a:tr>
              <a:tr h="451958">
                <a:tc>
                  <a:txBody>
                    <a:bodyPr/>
                    <a:lstStyle/>
                    <a:p>
                      <a:r>
                        <a:rPr lang="ca-ES" b="1" dirty="0">
                          <a:solidFill>
                            <a:schemeClr val="tx1"/>
                          </a:solidFill>
                        </a:rPr>
                        <a:t>5.914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b="0" dirty="0">
                          <a:solidFill>
                            <a:schemeClr val="tx1"/>
                          </a:solidFill>
                        </a:rPr>
                        <a:t>5.945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4.149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6.620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44272"/>
                  </a:ext>
                </a:extLst>
              </a:tr>
            </a:tbl>
          </a:graphicData>
        </a:graphic>
      </p:graphicFrame>
      <p:pic>
        <p:nvPicPr>
          <p:cNvPr id="23" name="Imagen 22">
            <a:extLst>
              <a:ext uri="{FF2B5EF4-FFF2-40B4-BE49-F238E27FC236}">
                <a16:creationId xmlns:a16="http://schemas.microsoft.com/office/drawing/2014/main" id="{BD02786B-3F3B-33A5-26CF-862F448EC6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03534" y="208342"/>
            <a:ext cx="976029" cy="1204970"/>
          </a:xfrm>
          <a:prstGeom prst="rect">
            <a:avLst/>
          </a:prstGeom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09F616D3-999B-FABF-2A60-4C3F7FE92D31}"/>
              </a:ext>
            </a:extLst>
          </p:cNvPr>
          <p:cNvSpPr/>
          <p:nvPr/>
        </p:nvSpPr>
        <p:spPr>
          <a:xfrm>
            <a:off x="430737" y="1228212"/>
            <a:ext cx="2336305" cy="2081852"/>
          </a:xfrm>
          <a:prstGeom prst="ellipse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a-ES" sz="1600" b="1" dirty="0">
                <a:solidFill>
                  <a:schemeClr val="tx1"/>
                </a:solidFill>
              </a:rPr>
              <a:t>SERVEI ADMINISTRATIU POLICIAL (SAP)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AE6BBC16-4D0B-7A53-C0E5-96A0A133768A}"/>
              </a:ext>
            </a:extLst>
          </p:cNvPr>
          <p:cNvSpPr/>
          <p:nvPr/>
        </p:nvSpPr>
        <p:spPr>
          <a:xfrm>
            <a:off x="430737" y="3448194"/>
            <a:ext cx="2438277" cy="2225481"/>
          </a:xfrm>
          <a:prstGeom prst="ellipse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a-ES" sz="1600" b="1" dirty="0">
                <a:solidFill>
                  <a:schemeClr val="tx1"/>
                </a:solidFill>
              </a:rPr>
              <a:t>UNITAT DE SUPORT (US)</a:t>
            </a: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F2FAC292-BD67-78D9-5AD5-7021302F0F14}"/>
              </a:ext>
            </a:extLst>
          </p:cNvPr>
          <p:cNvSpPr/>
          <p:nvPr/>
        </p:nvSpPr>
        <p:spPr>
          <a:xfrm>
            <a:off x="6622473" y="1845694"/>
            <a:ext cx="526472" cy="2032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67E451D5-577A-83A5-50F8-502380002B39}"/>
              </a:ext>
            </a:extLst>
          </p:cNvPr>
          <p:cNvSpPr/>
          <p:nvPr/>
        </p:nvSpPr>
        <p:spPr>
          <a:xfrm>
            <a:off x="6786794" y="5118259"/>
            <a:ext cx="526472" cy="2032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A2155872-A8EB-6F66-1608-5234B03BBA25}"/>
              </a:ext>
            </a:extLst>
          </p:cNvPr>
          <p:cNvSpPr/>
          <p:nvPr/>
        </p:nvSpPr>
        <p:spPr>
          <a:xfrm>
            <a:off x="6786794" y="3219695"/>
            <a:ext cx="526472" cy="2032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2" name="Flecha: a la derecha 31">
            <a:extLst>
              <a:ext uri="{FF2B5EF4-FFF2-40B4-BE49-F238E27FC236}">
                <a16:creationId xmlns:a16="http://schemas.microsoft.com/office/drawing/2014/main" id="{5107A937-7BF6-8FBC-1A87-B568C6948F86}"/>
              </a:ext>
            </a:extLst>
          </p:cNvPr>
          <p:cNvSpPr/>
          <p:nvPr/>
        </p:nvSpPr>
        <p:spPr>
          <a:xfrm>
            <a:off x="6750857" y="4342702"/>
            <a:ext cx="526472" cy="16032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3" name="Abrir llave 32">
            <a:extLst>
              <a:ext uri="{FF2B5EF4-FFF2-40B4-BE49-F238E27FC236}">
                <a16:creationId xmlns:a16="http://schemas.microsoft.com/office/drawing/2014/main" id="{B611D140-FCCC-7529-0AAA-02B64C1A96DA}"/>
              </a:ext>
            </a:extLst>
          </p:cNvPr>
          <p:cNvSpPr/>
          <p:nvPr/>
        </p:nvSpPr>
        <p:spPr>
          <a:xfrm>
            <a:off x="2799492" y="1343805"/>
            <a:ext cx="395168" cy="4641413"/>
          </a:xfrm>
          <a:prstGeom prst="leftBrace">
            <a:avLst>
              <a:gd name="adj1" fmla="val 8333"/>
              <a:gd name="adj2" fmla="val 4790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707883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7">
            <a:extLst>
              <a:ext uri="{FF2B5EF4-FFF2-40B4-BE49-F238E27FC236}">
                <a16:creationId xmlns:a16="http://schemas.microsoft.com/office/drawing/2014/main" id="{842F893B-55B6-403A-ADB3-7F3B37C37444}"/>
              </a:ext>
            </a:extLst>
          </p:cNvPr>
          <p:cNvSpPr/>
          <p:nvPr/>
        </p:nvSpPr>
        <p:spPr>
          <a:xfrm>
            <a:off x="2443163" y="221016"/>
            <a:ext cx="7270750" cy="935038"/>
          </a:xfrm>
          <a:prstGeom prst="roundRect">
            <a:avLst/>
          </a:prstGeom>
          <a:solidFill>
            <a:srgbClr val="002060"/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3600" b="1" kern="0" dirty="0">
                <a:solidFill>
                  <a:prstClr val="white"/>
                </a:solidFill>
                <a:latin typeface="Calibri" panose="020F0502020204030204"/>
              </a:rPr>
              <a:t> OAC Sant Just Desvern  </a:t>
            </a:r>
            <a:endParaRPr lang="ca-ES" sz="32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3FC37B6D-24AF-4668-8172-E40BD13B0CDF}"/>
              </a:ext>
            </a:extLst>
          </p:cNvPr>
          <p:cNvSpPr/>
          <p:nvPr/>
        </p:nvSpPr>
        <p:spPr>
          <a:xfrm>
            <a:off x="622263" y="1362943"/>
            <a:ext cx="3041566" cy="284947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a-ES" sz="2800" b="1" dirty="0">
                <a:solidFill>
                  <a:schemeClr val="tx1"/>
                </a:solidFill>
              </a:rPr>
              <a:t>OFICINA ATENCIÓ CIUTADÀ (OAC)</a:t>
            </a:r>
          </a:p>
        </p:txBody>
      </p:sp>
      <p:pic>
        <p:nvPicPr>
          <p:cNvPr id="8" name="Imagen 5">
            <a:extLst>
              <a:ext uri="{FF2B5EF4-FFF2-40B4-BE49-F238E27FC236}">
                <a16:creationId xmlns:a16="http://schemas.microsoft.com/office/drawing/2014/main" id="{31A1453E-5ABE-4009-A92A-D42093C4C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3985"/>
          <a:stretch>
            <a:fillRect/>
          </a:stretch>
        </p:blipFill>
        <p:spPr bwMode="auto">
          <a:xfrm>
            <a:off x="1506538" y="6054726"/>
            <a:ext cx="9144001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68E160-70AA-E579-0472-F08B94F3FB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26597" y="242856"/>
            <a:ext cx="835470" cy="1031441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DB27F32A-EFF8-967A-ADB6-07B9FAD2A83F}"/>
              </a:ext>
            </a:extLst>
          </p:cNvPr>
          <p:cNvSpPr/>
          <p:nvPr/>
        </p:nvSpPr>
        <p:spPr>
          <a:xfrm>
            <a:off x="4372554" y="3036381"/>
            <a:ext cx="3240955" cy="3018345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b="1" dirty="0"/>
          </a:p>
          <a:p>
            <a:pPr algn="ctr"/>
            <a:r>
              <a:rPr lang="ca-ES" b="1" dirty="0"/>
              <a:t>DILIGÈNCIES</a:t>
            </a:r>
          </a:p>
          <a:p>
            <a:pPr algn="ctr"/>
            <a:endParaRPr lang="ca-ES" b="1" dirty="0"/>
          </a:p>
          <a:p>
            <a:pPr algn="ctr"/>
            <a:r>
              <a:rPr lang="ca-ES" sz="1100" b="1" dirty="0"/>
              <a:t>Atestats (patrimoni, lesions, ordre públic, seguretat vial...)</a:t>
            </a:r>
          </a:p>
          <a:p>
            <a:pPr algn="ctr"/>
            <a:r>
              <a:rPr lang="ca-ES" sz="1100" b="1" dirty="0"/>
              <a:t>Denúncies administratives</a:t>
            </a:r>
          </a:p>
          <a:p>
            <a:pPr algn="ctr"/>
            <a:r>
              <a:rPr lang="ca-ES" sz="1100" b="1" dirty="0"/>
              <a:t>Delictes penals</a:t>
            </a:r>
          </a:p>
          <a:p>
            <a:pPr algn="ctr"/>
            <a:r>
              <a:rPr lang="ca-ES" sz="1100" b="1" dirty="0"/>
              <a:t>Fets varis (autorització viatge menors a l’estranger, ingrés involuntari, ...)</a:t>
            </a:r>
          </a:p>
          <a:p>
            <a:pPr algn="ctr"/>
            <a:endParaRPr lang="ca-ES" sz="1100" b="1" dirty="0"/>
          </a:p>
          <a:p>
            <a:pPr algn="ctr"/>
            <a:endParaRPr lang="ca-ES" b="1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A5A0F4C-96AC-F5DB-C277-285E128372D2}"/>
              </a:ext>
            </a:extLst>
          </p:cNvPr>
          <p:cNvSpPr/>
          <p:nvPr/>
        </p:nvSpPr>
        <p:spPr>
          <a:xfrm>
            <a:off x="4965919" y="1267389"/>
            <a:ext cx="1922802" cy="158391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/>
              <a:t>DIPÒSIT DE VEHICLES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3040EFF2-BEF6-EC9C-6A9F-E7B9C22EA5C8}"/>
              </a:ext>
            </a:extLst>
          </p:cNvPr>
          <p:cNvSpPr/>
          <p:nvPr/>
        </p:nvSpPr>
        <p:spPr>
          <a:xfrm rot="20521809">
            <a:off x="3668794" y="2076817"/>
            <a:ext cx="1361938" cy="44569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graphicFrame>
        <p:nvGraphicFramePr>
          <p:cNvPr id="13" name="Tabla 13">
            <a:extLst>
              <a:ext uri="{FF2B5EF4-FFF2-40B4-BE49-F238E27FC236}">
                <a16:creationId xmlns:a16="http://schemas.microsoft.com/office/drawing/2014/main" id="{EE505227-13AB-44BF-918C-D5C7C16C0760}"/>
              </a:ext>
            </a:extLst>
          </p:cNvPr>
          <p:cNvGraphicFramePr>
            <a:graphicFrameLocks noGrp="1"/>
          </p:cNvGraphicFramePr>
          <p:nvPr/>
        </p:nvGraphicFramePr>
        <p:xfrm>
          <a:off x="7620679" y="3476159"/>
          <a:ext cx="2864835" cy="903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818">
                  <a:extLst>
                    <a:ext uri="{9D8B030D-6E8A-4147-A177-3AD203B41FA5}">
                      <a16:colId xmlns:a16="http://schemas.microsoft.com/office/drawing/2014/main" val="2529131338"/>
                    </a:ext>
                  </a:extLst>
                </a:gridCol>
                <a:gridCol w="755968">
                  <a:extLst>
                    <a:ext uri="{9D8B030D-6E8A-4147-A177-3AD203B41FA5}">
                      <a16:colId xmlns:a16="http://schemas.microsoft.com/office/drawing/2014/main" val="3148892578"/>
                    </a:ext>
                  </a:extLst>
                </a:gridCol>
                <a:gridCol w="698818">
                  <a:extLst>
                    <a:ext uri="{9D8B030D-6E8A-4147-A177-3AD203B41FA5}">
                      <a16:colId xmlns:a16="http://schemas.microsoft.com/office/drawing/2014/main" val="1302413286"/>
                    </a:ext>
                  </a:extLst>
                </a:gridCol>
                <a:gridCol w="711231">
                  <a:extLst>
                    <a:ext uri="{9D8B030D-6E8A-4147-A177-3AD203B41FA5}">
                      <a16:colId xmlns:a16="http://schemas.microsoft.com/office/drawing/2014/main" val="2136183105"/>
                    </a:ext>
                  </a:extLst>
                </a:gridCol>
              </a:tblGrid>
              <a:tr h="451958">
                <a:tc>
                  <a:txBody>
                    <a:bodyPr/>
                    <a:lstStyle/>
                    <a:p>
                      <a:r>
                        <a:rPr lang="ca-E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033570"/>
                  </a:ext>
                </a:extLst>
              </a:tr>
              <a:tr h="451958">
                <a:tc>
                  <a:txBody>
                    <a:bodyPr/>
                    <a:lstStyle/>
                    <a:p>
                      <a:r>
                        <a:rPr lang="ca-ES" dirty="0"/>
                        <a:t>862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1.075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731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44272"/>
                  </a:ext>
                </a:extLst>
              </a:tr>
            </a:tbl>
          </a:graphicData>
        </a:graphic>
      </p:graphicFrame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F79DB8B5-048C-216D-638C-0ED09ED39589}"/>
              </a:ext>
            </a:extLst>
          </p:cNvPr>
          <p:cNvSpPr/>
          <p:nvPr/>
        </p:nvSpPr>
        <p:spPr>
          <a:xfrm rot="1543449">
            <a:off x="3000133" y="4078221"/>
            <a:ext cx="1361938" cy="44569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graphicFrame>
        <p:nvGraphicFramePr>
          <p:cNvPr id="12" name="Tabla 13">
            <a:extLst>
              <a:ext uri="{FF2B5EF4-FFF2-40B4-BE49-F238E27FC236}">
                <a16:creationId xmlns:a16="http://schemas.microsoft.com/office/drawing/2014/main" id="{1D59FFCD-D03F-D11F-8A9E-C8BD024AF3BE}"/>
              </a:ext>
            </a:extLst>
          </p:cNvPr>
          <p:cNvGraphicFramePr>
            <a:graphicFrameLocks noGrp="1"/>
          </p:cNvGraphicFramePr>
          <p:nvPr/>
        </p:nvGraphicFramePr>
        <p:xfrm>
          <a:off x="6945528" y="1610843"/>
          <a:ext cx="2807685" cy="903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818">
                  <a:extLst>
                    <a:ext uri="{9D8B030D-6E8A-4147-A177-3AD203B41FA5}">
                      <a16:colId xmlns:a16="http://schemas.microsoft.com/office/drawing/2014/main" val="2529131338"/>
                    </a:ext>
                  </a:extLst>
                </a:gridCol>
                <a:gridCol w="698818">
                  <a:extLst>
                    <a:ext uri="{9D8B030D-6E8A-4147-A177-3AD203B41FA5}">
                      <a16:colId xmlns:a16="http://schemas.microsoft.com/office/drawing/2014/main" val="3148892578"/>
                    </a:ext>
                  </a:extLst>
                </a:gridCol>
                <a:gridCol w="698818">
                  <a:extLst>
                    <a:ext uri="{9D8B030D-6E8A-4147-A177-3AD203B41FA5}">
                      <a16:colId xmlns:a16="http://schemas.microsoft.com/office/drawing/2014/main" val="1302413286"/>
                    </a:ext>
                  </a:extLst>
                </a:gridCol>
                <a:gridCol w="711231">
                  <a:extLst>
                    <a:ext uri="{9D8B030D-6E8A-4147-A177-3AD203B41FA5}">
                      <a16:colId xmlns:a16="http://schemas.microsoft.com/office/drawing/2014/main" val="2136183105"/>
                    </a:ext>
                  </a:extLst>
                </a:gridCol>
              </a:tblGrid>
              <a:tr h="451958">
                <a:tc>
                  <a:txBody>
                    <a:bodyPr/>
                    <a:lstStyle/>
                    <a:p>
                      <a:r>
                        <a:rPr lang="ca-E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033570"/>
                  </a:ext>
                </a:extLst>
              </a:tr>
              <a:tr h="451958">
                <a:tc>
                  <a:txBody>
                    <a:bodyPr/>
                    <a:lstStyle/>
                    <a:p>
                      <a:r>
                        <a:rPr lang="ca-ES" b="1" dirty="0"/>
                        <a:t>239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253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325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44272"/>
                  </a:ext>
                </a:extLst>
              </a:tr>
            </a:tbl>
          </a:graphicData>
        </a:graphic>
      </p:graphicFrame>
      <p:pic>
        <p:nvPicPr>
          <p:cNvPr id="29" name="Imagen 1">
            <a:extLst>
              <a:ext uri="{FF2B5EF4-FFF2-40B4-BE49-F238E27FC236}">
                <a16:creationId xmlns:a16="http://schemas.microsoft.com/office/drawing/2014/main" id="{D7685F2B-41CB-6ECB-5725-4D2D02F0A1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94" y="4415652"/>
            <a:ext cx="3504534" cy="1749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686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EA28A0B4-3787-DDDB-4601-2E629CFC4498}"/>
              </a:ext>
            </a:extLst>
          </p:cNvPr>
          <p:cNvSpPr/>
          <p:nvPr/>
        </p:nvSpPr>
        <p:spPr>
          <a:xfrm>
            <a:off x="4444000" y="1338157"/>
            <a:ext cx="7571545" cy="320935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9365AEDF-BF6A-3E2B-94D3-D2F3244FC05C}"/>
              </a:ext>
            </a:extLst>
          </p:cNvPr>
          <p:cNvSpPr/>
          <p:nvPr/>
        </p:nvSpPr>
        <p:spPr>
          <a:xfrm>
            <a:off x="6185802" y="4714280"/>
            <a:ext cx="2992581" cy="111748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0" name="Imagen 5">
            <a:extLst>
              <a:ext uri="{FF2B5EF4-FFF2-40B4-BE49-F238E27FC236}">
                <a16:creationId xmlns:a16="http://schemas.microsoft.com/office/drawing/2014/main" id="{5E0B8B63-1D41-A6DB-07C4-49C58EA2B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3985"/>
          <a:stretch>
            <a:fillRect/>
          </a:stretch>
        </p:blipFill>
        <p:spPr bwMode="auto">
          <a:xfrm>
            <a:off x="1524000" y="6048376"/>
            <a:ext cx="91440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4FEC2E6-ACB7-E2E1-4498-34B9DEBFA52E}"/>
              </a:ext>
            </a:extLst>
          </p:cNvPr>
          <p:cNvSpPr/>
          <p:nvPr/>
        </p:nvSpPr>
        <p:spPr>
          <a:xfrm>
            <a:off x="419450" y="1435971"/>
            <a:ext cx="3781555" cy="461240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Rectángulo redondeado 7">
            <a:extLst>
              <a:ext uri="{FF2B5EF4-FFF2-40B4-BE49-F238E27FC236}">
                <a16:creationId xmlns:a16="http://schemas.microsoft.com/office/drawing/2014/main" id="{61DA7294-0C17-D443-D18D-F4022E7145CE}"/>
              </a:ext>
            </a:extLst>
          </p:cNvPr>
          <p:cNvSpPr/>
          <p:nvPr/>
        </p:nvSpPr>
        <p:spPr>
          <a:xfrm>
            <a:off x="2416029" y="96268"/>
            <a:ext cx="7048114" cy="737832"/>
          </a:xfrm>
          <a:prstGeom prst="roundRect">
            <a:avLst/>
          </a:prstGeom>
          <a:solidFill>
            <a:srgbClr val="002060"/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3600" b="1" kern="0" dirty="0">
                <a:solidFill>
                  <a:prstClr val="white"/>
                </a:solidFill>
                <a:latin typeface="Calibri" panose="020F0502020204030204"/>
              </a:rPr>
              <a:t>Actuacions policials internes  </a:t>
            </a:r>
            <a:endParaRPr lang="ca-ES" sz="32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7F67615D-ED9D-B0FB-C169-FDBBF6646238}"/>
              </a:ext>
            </a:extLst>
          </p:cNvPr>
          <p:cNvSpPr/>
          <p:nvPr/>
        </p:nvSpPr>
        <p:spPr>
          <a:xfrm>
            <a:off x="176455" y="569014"/>
            <a:ext cx="2016125" cy="1441450"/>
          </a:xfrm>
          <a:prstGeom prst="ellipse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a-ES" sz="1600" b="1" dirty="0">
                <a:solidFill>
                  <a:schemeClr val="tx1"/>
                </a:solidFill>
              </a:rPr>
              <a:t>COMUNICATS</a:t>
            </a:r>
          </a:p>
        </p:txBody>
      </p:sp>
      <p:sp>
        <p:nvSpPr>
          <p:cNvPr id="4" name="Rectángulo redondeado 12">
            <a:extLst>
              <a:ext uri="{FF2B5EF4-FFF2-40B4-BE49-F238E27FC236}">
                <a16:creationId xmlns:a16="http://schemas.microsoft.com/office/drawing/2014/main" id="{A3F519F8-20B9-DC0B-225E-A3108CDF69C6}"/>
              </a:ext>
            </a:extLst>
          </p:cNvPr>
          <p:cNvSpPr/>
          <p:nvPr/>
        </p:nvSpPr>
        <p:spPr>
          <a:xfrm>
            <a:off x="780360" y="2036690"/>
            <a:ext cx="2765425" cy="3603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a-ES" b="1" dirty="0">
                <a:solidFill>
                  <a:schemeClr val="tx1"/>
                </a:solidFill>
              </a:rPr>
              <a:t>Anomalia enllumenat: 151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D2D62BDB-028E-A16B-7B0A-DF1539EE06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96431"/>
              </p:ext>
            </p:extLst>
          </p:nvPr>
        </p:nvGraphicFramePr>
        <p:xfrm>
          <a:off x="834007" y="2433619"/>
          <a:ext cx="2685720" cy="8637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43816">
                  <a:extLst>
                    <a:ext uri="{9D8B030D-6E8A-4147-A177-3AD203B41FA5}">
                      <a16:colId xmlns:a16="http://schemas.microsoft.com/office/drawing/2014/main" val="371583388"/>
                    </a:ext>
                  </a:extLst>
                </a:gridCol>
                <a:gridCol w="743816">
                  <a:extLst>
                    <a:ext uri="{9D8B030D-6E8A-4147-A177-3AD203B41FA5}">
                      <a16:colId xmlns:a16="http://schemas.microsoft.com/office/drawing/2014/main" val="2122939193"/>
                    </a:ext>
                  </a:extLst>
                </a:gridCol>
                <a:gridCol w="622156">
                  <a:extLst>
                    <a:ext uri="{9D8B030D-6E8A-4147-A177-3AD203B41FA5}">
                      <a16:colId xmlns:a16="http://schemas.microsoft.com/office/drawing/2014/main" val="321788641"/>
                    </a:ext>
                  </a:extLst>
                </a:gridCol>
                <a:gridCol w="575932">
                  <a:extLst>
                    <a:ext uri="{9D8B030D-6E8A-4147-A177-3AD203B41FA5}">
                      <a16:colId xmlns:a16="http://schemas.microsoft.com/office/drawing/2014/main" val="209720985"/>
                    </a:ext>
                  </a:extLst>
                </a:gridCol>
              </a:tblGrid>
              <a:tr h="497993">
                <a:tc>
                  <a:txBody>
                    <a:bodyPr/>
                    <a:lstStyle/>
                    <a:p>
                      <a:r>
                        <a:rPr lang="ca-ES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39127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r>
                        <a:rPr lang="ca-ES" b="1" dirty="0"/>
                        <a:t>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b="0" dirty="0"/>
                        <a:t>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167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155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28516"/>
                  </a:ext>
                </a:extLst>
              </a:tr>
            </a:tbl>
          </a:graphicData>
        </a:graphic>
      </p:graphicFrame>
      <p:sp>
        <p:nvSpPr>
          <p:cNvPr id="6" name="Rectángulo redondeado 12">
            <a:extLst>
              <a:ext uri="{FF2B5EF4-FFF2-40B4-BE49-F238E27FC236}">
                <a16:creationId xmlns:a16="http://schemas.microsoft.com/office/drawing/2014/main" id="{9493463C-C8F8-EA36-5321-0E65A05A6023}"/>
              </a:ext>
            </a:extLst>
          </p:cNvPr>
          <p:cNvSpPr/>
          <p:nvPr/>
        </p:nvSpPr>
        <p:spPr>
          <a:xfrm>
            <a:off x="827036" y="3346575"/>
            <a:ext cx="2890675" cy="3603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a-ES" b="1" dirty="0">
                <a:solidFill>
                  <a:schemeClr val="tx1"/>
                </a:solidFill>
              </a:rPr>
              <a:t>Anomalia via pública: 1143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D5B8F657-0D7F-3952-7F55-658D636F18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76162"/>
              </p:ext>
            </p:extLst>
          </p:nvPr>
        </p:nvGraphicFramePr>
        <p:xfrm>
          <a:off x="844276" y="3748532"/>
          <a:ext cx="2685720" cy="8637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43816">
                  <a:extLst>
                    <a:ext uri="{9D8B030D-6E8A-4147-A177-3AD203B41FA5}">
                      <a16:colId xmlns:a16="http://schemas.microsoft.com/office/drawing/2014/main" val="371583388"/>
                    </a:ext>
                  </a:extLst>
                </a:gridCol>
                <a:gridCol w="743816">
                  <a:extLst>
                    <a:ext uri="{9D8B030D-6E8A-4147-A177-3AD203B41FA5}">
                      <a16:colId xmlns:a16="http://schemas.microsoft.com/office/drawing/2014/main" val="2122939193"/>
                    </a:ext>
                  </a:extLst>
                </a:gridCol>
                <a:gridCol w="622156">
                  <a:extLst>
                    <a:ext uri="{9D8B030D-6E8A-4147-A177-3AD203B41FA5}">
                      <a16:colId xmlns:a16="http://schemas.microsoft.com/office/drawing/2014/main" val="321788641"/>
                    </a:ext>
                  </a:extLst>
                </a:gridCol>
                <a:gridCol w="575932">
                  <a:extLst>
                    <a:ext uri="{9D8B030D-6E8A-4147-A177-3AD203B41FA5}">
                      <a16:colId xmlns:a16="http://schemas.microsoft.com/office/drawing/2014/main" val="209720985"/>
                    </a:ext>
                  </a:extLst>
                </a:gridCol>
              </a:tblGrid>
              <a:tr h="497993">
                <a:tc>
                  <a:txBody>
                    <a:bodyPr/>
                    <a:lstStyle/>
                    <a:p>
                      <a:r>
                        <a:rPr lang="ca-ES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39127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r>
                        <a:rPr lang="ca-ES" b="1" dirty="0"/>
                        <a:t>1143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b="0" dirty="0"/>
                        <a:t>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653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757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28516"/>
                  </a:ext>
                </a:extLst>
              </a:tr>
            </a:tbl>
          </a:graphicData>
        </a:graphic>
      </p:graphicFrame>
      <p:sp>
        <p:nvSpPr>
          <p:cNvPr id="8" name="Rectángulo redondeado 19">
            <a:extLst>
              <a:ext uri="{FF2B5EF4-FFF2-40B4-BE49-F238E27FC236}">
                <a16:creationId xmlns:a16="http://schemas.microsoft.com/office/drawing/2014/main" id="{960B80D3-9E10-84E0-D366-4DA8FA8D2EBA}"/>
              </a:ext>
            </a:extLst>
          </p:cNvPr>
          <p:cNvSpPr/>
          <p:nvPr/>
        </p:nvSpPr>
        <p:spPr>
          <a:xfrm>
            <a:off x="827036" y="4688533"/>
            <a:ext cx="2763837" cy="35877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a-ES" b="1" dirty="0">
                <a:solidFill>
                  <a:schemeClr val="tx1"/>
                </a:solidFill>
              </a:rPr>
              <a:t>A brigada: 270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6C089A0A-F7BC-E33C-9103-2028433FA6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848361"/>
              </p:ext>
            </p:extLst>
          </p:nvPr>
        </p:nvGraphicFramePr>
        <p:xfrm>
          <a:off x="866094" y="5086126"/>
          <a:ext cx="2685720" cy="8637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43816">
                  <a:extLst>
                    <a:ext uri="{9D8B030D-6E8A-4147-A177-3AD203B41FA5}">
                      <a16:colId xmlns:a16="http://schemas.microsoft.com/office/drawing/2014/main" val="371583388"/>
                    </a:ext>
                  </a:extLst>
                </a:gridCol>
                <a:gridCol w="743816">
                  <a:extLst>
                    <a:ext uri="{9D8B030D-6E8A-4147-A177-3AD203B41FA5}">
                      <a16:colId xmlns:a16="http://schemas.microsoft.com/office/drawing/2014/main" val="2122939193"/>
                    </a:ext>
                  </a:extLst>
                </a:gridCol>
                <a:gridCol w="622156">
                  <a:extLst>
                    <a:ext uri="{9D8B030D-6E8A-4147-A177-3AD203B41FA5}">
                      <a16:colId xmlns:a16="http://schemas.microsoft.com/office/drawing/2014/main" val="321788641"/>
                    </a:ext>
                  </a:extLst>
                </a:gridCol>
                <a:gridCol w="575932">
                  <a:extLst>
                    <a:ext uri="{9D8B030D-6E8A-4147-A177-3AD203B41FA5}">
                      <a16:colId xmlns:a16="http://schemas.microsoft.com/office/drawing/2014/main" val="209720985"/>
                    </a:ext>
                  </a:extLst>
                </a:gridCol>
              </a:tblGrid>
              <a:tr h="497993">
                <a:tc>
                  <a:txBody>
                    <a:bodyPr/>
                    <a:lstStyle/>
                    <a:p>
                      <a:r>
                        <a:rPr lang="ca-ES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39127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r>
                        <a:rPr lang="ca-ES" b="1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b="0" dirty="0"/>
                        <a:t>297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191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315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28516"/>
                  </a:ext>
                </a:extLst>
              </a:tr>
            </a:tbl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519C556B-0CFE-A910-FC21-678354D123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22429" y="88141"/>
            <a:ext cx="835470" cy="1031441"/>
          </a:xfrm>
          <a:prstGeom prst="rect">
            <a:avLst/>
          </a:prstGeom>
        </p:spPr>
      </p:pic>
      <p:sp>
        <p:nvSpPr>
          <p:cNvPr id="17" name="Rectángulo redondeado 30">
            <a:extLst>
              <a:ext uri="{FF2B5EF4-FFF2-40B4-BE49-F238E27FC236}">
                <a16:creationId xmlns:a16="http://schemas.microsoft.com/office/drawing/2014/main" id="{02F6059F-87BB-D3DD-05D6-A8BD6909D7ED}"/>
              </a:ext>
            </a:extLst>
          </p:cNvPr>
          <p:cNvSpPr/>
          <p:nvPr/>
        </p:nvSpPr>
        <p:spPr>
          <a:xfrm>
            <a:off x="4590451" y="1734350"/>
            <a:ext cx="3497270" cy="375925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a-ES" b="1" dirty="0">
                <a:solidFill>
                  <a:schemeClr val="tx1"/>
                </a:solidFill>
              </a:rPr>
              <a:t>De </a:t>
            </a:r>
            <a:r>
              <a:rPr lang="ca-ES" sz="2000" b="1" dirty="0">
                <a:solidFill>
                  <a:schemeClr val="tx1"/>
                </a:solidFill>
              </a:rPr>
              <a:t>seguretat ciutadana:</a:t>
            </a:r>
            <a:r>
              <a:rPr lang="ca-ES" b="1" dirty="0">
                <a:solidFill>
                  <a:schemeClr val="tx1"/>
                </a:solidFill>
              </a:rPr>
              <a:t> 2.312</a:t>
            </a:r>
          </a:p>
        </p:txBody>
      </p:sp>
      <p:sp>
        <p:nvSpPr>
          <p:cNvPr id="18" name="Rectángulo redondeado 25">
            <a:extLst>
              <a:ext uri="{FF2B5EF4-FFF2-40B4-BE49-F238E27FC236}">
                <a16:creationId xmlns:a16="http://schemas.microsoft.com/office/drawing/2014/main" id="{25AF2A47-A6A8-6259-1BDD-80767B8E91A1}"/>
              </a:ext>
            </a:extLst>
          </p:cNvPr>
          <p:cNvSpPr/>
          <p:nvPr/>
        </p:nvSpPr>
        <p:spPr>
          <a:xfrm>
            <a:off x="8590901" y="2309858"/>
            <a:ext cx="3346600" cy="358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a-ES" b="1" dirty="0">
                <a:solidFill>
                  <a:schemeClr val="tx1"/>
                </a:solidFill>
              </a:rPr>
              <a:t>Per ocupació de via pública : 227</a:t>
            </a:r>
          </a:p>
        </p:txBody>
      </p:sp>
      <p:sp>
        <p:nvSpPr>
          <p:cNvPr id="19" name="Rectángulo redondeado 24">
            <a:extLst>
              <a:ext uri="{FF2B5EF4-FFF2-40B4-BE49-F238E27FC236}">
                <a16:creationId xmlns:a16="http://schemas.microsoft.com/office/drawing/2014/main" id="{91D8B4C0-FABB-C205-34A4-D00AFBA7C73B}"/>
              </a:ext>
            </a:extLst>
          </p:cNvPr>
          <p:cNvSpPr/>
          <p:nvPr/>
        </p:nvSpPr>
        <p:spPr>
          <a:xfrm>
            <a:off x="5553512" y="3226992"/>
            <a:ext cx="3270309" cy="358775"/>
          </a:xfrm>
          <a:prstGeom prst="roundRect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a-ES" b="1" dirty="0">
                <a:solidFill>
                  <a:schemeClr val="tx1"/>
                </a:solidFill>
              </a:rPr>
              <a:t>Ordenances municipals: 942</a:t>
            </a:r>
          </a:p>
        </p:txBody>
      </p:sp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D699C933-49E9-9594-2D83-54FEB9DCD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664071"/>
              </p:ext>
            </p:extLst>
          </p:nvPr>
        </p:nvGraphicFramePr>
        <p:xfrm>
          <a:off x="6393011" y="4841143"/>
          <a:ext cx="2685720" cy="8637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43816">
                  <a:extLst>
                    <a:ext uri="{9D8B030D-6E8A-4147-A177-3AD203B41FA5}">
                      <a16:colId xmlns:a16="http://schemas.microsoft.com/office/drawing/2014/main" val="371583388"/>
                    </a:ext>
                  </a:extLst>
                </a:gridCol>
                <a:gridCol w="743816">
                  <a:extLst>
                    <a:ext uri="{9D8B030D-6E8A-4147-A177-3AD203B41FA5}">
                      <a16:colId xmlns:a16="http://schemas.microsoft.com/office/drawing/2014/main" val="2122939193"/>
                    </a:ext>
                  </a:extLst>
                </a:gridCol>
                <a:gridCol w="622156">
                  <a:extLst>
                    <a:ext uri="{9D8B030D-6E8A-4147-A177-3AD203B41FA5}">
                      <a16:colId xmlns:a16="http://schemas.microsoft.com/office/drawing/2014/main" val="321788641"/>
                    </a:ext>
                  </a:extLst>
                </a:gridCol>
                <a:gridCol w="575932">
                  <a:extLst>
                    <a:ext uri="{9D8B030D-6E8A-4147-A177-3AD203B41FA5}">
                      <a16:colId xmlns:a16="http://schemas.microsoft.com/office/drawing/2014/main" val="209720985"/>
                    </a:ext>
                  </a:extLst>
                </a:gridCol>
              </a:tblGrid>
              <a:tr h="497993">
                <a:tc>
                  <a:txBody>
                    <a:bodyPr/>
                    <a:lstStyle/>
                    <a:p>
                      <a:r>
                        <a:rPr lang="ca-ES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39127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r>
                        <a:rPr lang="ca-ES" b="1" dirty="0"/>
                        <a:t>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b="0" dirty="0"/>
                        <a:t>258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246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28516"/>
                  </a:ext>
                </a:extLst>
              </a:tr>
            </a:tbl>
          </a:graphicData>
        </a:graphic>
      </p:graphicFrame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254931FF-AAEB-7E02-65DC-197560B8D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983881"/>
              </p:ext>
            </p:extLst>
          </p:nvPr>
        </p:nvGraphicFramePr>
        <p:xfrm>
          <a:off x="5014327" y="2193248"/>
          <a:ext cx="2685720" cy="8637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43816">
                  <a:extLst>
                    <a:ext uri="{9D8B030D-6E8A-4147-A177-3AD203B41FA5}">
                      <a16:colId xmlns:a16="http://schemas.microsoft.com/office/drawing/2014/main" val="371583388"/>
                    </a:ext>
                  </a:extLst>
                </a:gridCol>
                <a:gridCol w="743816">
                  <a:extLst>
                    <a:ext uri="{9D8B030D-6E8A-4147-A177-3AD203B41FA5}">
                      <a16:colId xmlns:a16="http://schemas.microsoft.com/office/drawing/2014/main" val="2122939193"/>
                    </a:ext>
                  </a:extLst>
                </a:gridCol>
                <a:gridCol w="622156">
                  <a:extLst>
                    <a:ext uri="{9D8B030D-6E8A-4147-A177-3AD203B41FA5}">
                      <a16:colId xmlns:a16="http://schemas.microsoft.com/office/drawing/2014/main" val="321788641"/>
                    </a:ext>
                  </a:extLst>
                </a:gridCol>
                <a:gridCol w="575932">
                  <a:extLst>
                    <a:ext uri="{9D8B030D-6E8A-4147-A177-3AD203B41FA5}">
                      <a16:colId xmlns:a16="http://schemas.microsoft.com/office/drawing/2014/main" val="209720985"/>
                    </a:ext>
                  </a:extLst>
                </a:gridCol>
              </a:tblGrid>
              <a:tr h="497993">
                <a:tc>
                  <a:txBody>
                    <a:bodyPr/>
                    <a:lstStyle/>
                    <a:p>
                      <a:r>
                        <a:rPr lang="ca-ES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39127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r>
                        <a:rPr lang="ca-ES" b="1" dirty="0"/>
                        <a:t>2312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b="0" dirty="0"/>
                        <a:t>2333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2123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1142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28516"/>
                  </a:ext>
                </a:extLst>
              </a:tr>
            </a:tbl>
          </a:graphicData>
        </a:graphic>
      </p:graphicFrame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6D302CCD-697B-E297-6210-3B33EC921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206871"/>
              </p:ext>
            </p:extLst>
          </p:nvPr>
        </p:nvGraphicFramePr>
        <p:xfrm>
          <a:off x="9179868" y="2719399"/>
          <a:ext cx="2685720" cy="8637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43816">
                  <a:extLst>
                    <a:ext uri="{9D8B030D-6E8A-4147-A177-3AD203B41FA5}">
                      <a16:colId xmlns:a16="http://schemas.microsoft.com/office/drawing/2014/main" val="371583388"/>
                    </a:ext>
                  </a:extLst>
                </a:gridCol>
                <a:gridCol w="743816">
                  <a:extLst>
                    <a:ext uri="{9D8B030D-6E8A-4147-A177-3AD203B41FA5}">
                      <a16:colId xmlns:a16="http://schemas.microsoft.com/office/drawing/2014/main" val="2122939193"/>
                    </a:ext>
                  </a:extLst>
                </a:gridCol>
                <a:gridCol w="622156">
                  <a:extLst>
                    <a:ext uri="{9D8B030D-6E8A-4147-A177-3AD203B41FA5}">
                      <a16:colId xmlns:a16="http://schemas.microsoft.com/office/drawing/2014/main" val="321788641"/>
                    </a:ext>
                  </a:extLst>
                </a:gridCol>
                <a:gridCol w="575932">
                  <a:extLst>
                    <a:ext uri="{9D8B030D-6E8A-4147-A177-3AD203B41FA5}">
                      <a16:colId xmlns:a16="http://schemas.microsoft.com/office/drawing/2014/main" val="209720985"/>
                    </a:ext>
                  </a:extLst>
                </a:gridCol>
              </a:tblGrid>
              <a:tr h="497993">
                <a:tc>
                  <a:txBody>
                    <a:bodyPr/>
                    <a:lstStyle/>
                    <a:p>
                      <a:r>
                        <a:rPr lang="ca-ES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39127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r>
                        <a:rPr lang="ca-ES" b="1" dirty="0"/>
                        <a:t>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b="0" dirty="0"/>
                        <a:t>299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174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28516"/>
                  </a:ext>
                </a:extLst>
              </a:tr>
            </a:tbl>
          </a:graphicData>
        </a:graphic>
      </p:graphicFrame>
      <p:graphicFrame>
        <p:nvGraphicFramePr>
          <p:cNvPr id="29" name="Tabla 28">
            <a:extLst>
              <a:ext uri="{FF2B5EF4-FFF2-40B4-BE49-F238E27FC236}">
                <a16:creationId xmlns:a16="http://schemas.microsoft.com/office/drawing/2014/main" id="{4E233649-2F5C-D797-0D7F-166A107B3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223390"/>
              </p:ext>
            </p:extLst>
          </p:nvPr>
        </p:nvGraphicFramePr>
        <p:xfrm>
          <a:off x="6053616" y="3656072"/>
          <a:ext cx="2685720" cy="8637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43816">
                  <a:extLst>
                    <a:ext uri="{9D8B030D-6E8A-4147-A177-3AD203B41FA5}">
                      <a16:colId xmlns:a16="http://schemas.microsoft.com/office/drawing/2014/main" val="371583388"/>
                    </a:ext>
                  </a:extLst>
                </a:gridCol>
                <a:gridCol w="743816">
                  <a:extLst>
                    <a:ext uri="{9D8B030D-6E8A-4147-A177-3AD203B41FA5}">
                      <a16:colId xmlns:a16="http://schemas.microsoft.com/office/drawing/2014/main" val="2122939193"/>
                    </a:ext>
                  </a:extLst>
                </a:gridCol>
                <a:gridCol w="622156">
                  <a:extLst>
                    <a:ext uri="{9D8B030D-6E8A-4147-A177-3AD203B41FA5}">
                      <a16:colId xmlns:a16="http://schemas.microsoft.com/office/drawing/2014/main" val="321788641"/>
                    </a:ext>
                  </a:extLst>
                </a:gridCol>
                <a:gridCol w="575932">
                  <a:extLst>
                    <a:ext uri="{9D8B030D-6E8A-4147-A177-3AD203B41FA5}">
                      <a16:colId xmlns:a16="http://schemas.microsoft.com/office/drawing/2014/main" val="209720985"/>
                    </a:ext>
                  </a:extLst>
                </a:gridCol>
              </a:tblGrid>
              <a:tr h="497993">
                <a:tc>
                  <a:txBody>
                    <a:bodyPr/>
                    <a:lstStyle/>
                    <a:p>
                      <a:r>
                        <a:rPr lang="ca-ES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39127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r>
                        <a:rPr lang="ca-ES" b="1" dirty="0"/>
                        <a:t>942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b="0" dirty="0"/>
                        <a:t>1023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795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775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28516"/>
                  </a:ext>
                </a:extLst>
              </a:tr>
            </a:tbl>
          </a:graphicData>
        </a:graphic>
      </p:graphicFrame>
      <p:sp>
        <p:nvSpPr>
          <p:cNvPr id="32" name="Elipse 31">
            <a:extLst>
              <a:ext uri="{FF2B5EF4-FFF2-40B4-BE49-F238E27FC236}">
                <a16:creationId xmlns:a16="http://schemas.microsoft.com/office/drawing/2014/main" id="{44559117-688B-5D23-752E-5773161767D9}"/>
              </a:ext>
            </a:extLst>
          </p:cNvPr>
          <p:cNvSpPr/>
          <p:nvPr/>
        </p:nvSpPr>
        <p:spPr>
          <a:xfrm>
            <a:off x="8096732" y="965718"/>
            <a:ext cx="1856442" cy="1284008"/>
          </a:xfrm>
          <a:prstGeom prst="ellipse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a-ES" sz="1600" b="1" dirty="0">
                <a:solidFill>
                  <a:schemeClr val="tx1"/>
                </a:solidFill>
              </a:rPr>
              <a:t>ACTUACIONS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BEF8BE83-CBCB-0055-24E5-E252A4404BAF}"/>
              </a:ext>
            </a:extLst>
          </p:cNvPr>
          <p:cNvSpPr/>
          <p:nvPr/>
        </p:nvSpPr>
        <p:spPr>
          <a:xfrm>
            <a:off x="4443999" y="4806857"/>
            <a:ext cx="1849359" cy="1117481"/>
          </a:xfrm>
          <a:prstGeom prst="ellipse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a-ES" sz="1600" b="1" dirty="0">
                <a:solidFill>
                  <a:schemeClr val="tx1"/>
                </a:solidFill>
              </a:rPr>
              <a:t>ALARMES ROBATORI NEGATIVES: 280</a:t>
            </a:r>
          </a:p>
        </p:txBody>
      </p:sp>
    </p:spTree>
    <p:extLst>
      <p:ext uri="{BB962C8B-B14F-4D97-AF65-F5344CB8AC3E}">
        <p14:creationId xmlns:p14="http://schemas.microsoft.com/office/powerpoint/2010/main" val="1276325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0DE7ED8F-BD34-4FD3-A018-E29887E1A3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379595" y="4340226"/>
            <a:ext cx="2143125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85468FC-35AB-4223-A9EA-883586AA2F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354651" y="953415"/>
            <a:ext cx="8384625" cy="510139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9BAE07-ED93-4E06-9B88-D6B3633135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58464">
            <a:off x="8542285" y="918643"/>
            <a:ext cx="3194542" cy="4868790"/>
          </a:xfrm>
          <a:prstGeom prst="rect">
            <a:avLst/>
          </a:prstGeom>
        </p:spPr>
      </p:pic>
      <p:sp>
        <p:nvSpPr>
          <p:cNvPr id="2" name="Rectángulo redondeado 7">
            <a:extLst>
              <a:ext uri="{FF2B5EF4-FFF2-40B4-BE49-F238E27FC236}">
                <a16:creationId xmlns:a16="http://schemas.microsoft.com/office/drawing/2014/main" id="{0B36A171-3B0C-4298-BC36-17D7523325BF}"/>
              </a:ext>
            </a:extLst>
          </p:cNvPr>
          <p:cNvSpPr/>
          <p:nvPr/>
        </p:nvSpPr>
        <p:spPr>
          <a:xfrm>
            <a:off x="2472311" y="73935"/>
            <a:ext cx="7783188" cy="758608"/>
          </a:xfrm>
          <a:prstGeom prst="roundRect">
            <a:avLst/>
          </a:prstGeom>
          <a:solidFill>
            <a:srgbClr val="002060"/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3600" b="1" kern="0" dirty="0">
                <a:solidFill>
                  <a:prstClr val="white"/>
                </a:solidFill>
                <a:latin typeface="Calibri" panose="020F0502020204030204"/>
              </a:rPr>
              <a:t>Actuacions policials   </a:t>
            </a:r>
            <a:endParaRPr lang="ca-ES" sz="32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08E2176-68EE-40E1-AE9B-17F8935F7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3985"/>
          <a:stretch>
            <a:fillRect/>
          </a:stretch>
        </p:blipFill>
        <p:spPr bwMode="auto">
          <a:xfrm>
            <a:off x="1506538" y="6054726"/>
            <a:ext cx="9144001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8DA213A8-13A7-44E6-B574-D7385A847512}"/>
              </a:ext>
            </a:extLst>
          </p:cNvPr>
          <p:cNvSpPr/>
          <p:nvPr/>
        </p:nvSpPr>
        <p:spPr>
          <a:xfrm>
            <a:off x="9320391" y="2897861"/>
            <a:ext cx="2596906" cy="254140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3600" b="1" dirty="0">
                <a:solidFill>
                  <a:schemeClr val="tx1"/>
                </a:solidFill>
              </a:rPr>
              <a:t>120</a:t>
            </a:r>
          </a:p>
          <a:p>
            <a:pPr algn="ctr"/>
            <a:r>
              <a:rPr lang="ca-ES" sz="1600" b="1" dirty="0">
                <a:solidFill>
                  <a:schemeClr val="tx1"/>
                </a:solidFill>
              </a:rPr>
              <a:t>Controls alcoholèmies/</a:t>
            </a:r>
          </a:p>
          <a:p>
            <a:pPr algn="ctr"/>
            <a:r>
              <a:rPr lang="ca-ES" sz="1600" b="1" dirty="0">
                <a:solidFill>
                  <a:schemeClr val="tx1"/>
                </a:solidFill>
              </a:rPr>
              <a:t>drogues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A5A81C5-64FE-4A99-A39F-5E94BE1E318D}"/>
              </a:ext>
            </a:extLst>
          </p:cNvPr>
          <p:cNvSpPr/>
          <p:nvPr/>
        </p:nvSpPr>
        <p:spPr>
          <a:xfrm>
            <a:off x="483970" y="3434217"/>
            <a:ext cx="2141019" cy="2085337"/>
          </a:xfrm>
          <a:prstGeom prst="ellipse">
            <a:avLst/>
          </a:prstGeom>
          <a:solidFill>
            <a:srgbClr val="F56E4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3600" b="1" dirty="0">
                <a:solidFill>
                  <a:schemeClr val="tx1"/>
                </a:solidFill>
              </a:rPr>
              <a:t>15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Trasllats per estrangeria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(detenció </a:t>
            </a:r>
            <a:r>
              <a:rPr lang="ca-ES" b="1" dirty="0" err="1">
                <a:solidFill>
                  <a:schemeClr val="tx1"/>
                </a:solidFill>
              </a:rPr>
              <a:t>admin</a:t>
            </a:r>
            <a:r>
              <a:rPr lang="ca-ES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A258012-C72A-4AE5-961B-412CD7B55289}"/>
              </a:ext>
            </a:extLst>
          </p:cNvPr>
          <p:cNvSpPr/>
          <p:nvPr/>
        </p:nvSpPr>
        <p:spPr>
          <a:xfrm>
            <a:off x="8351614" y="1183289"/>
            <a:ext cx="2413796" cy="224354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3600" b="1" dirty="0">
                <a:solidFill>
                  <a:schemeClr val="tx1"/>
                </a:solidFill>
              </a:rPr>
              <a:t>71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Control radar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(797 denúncies)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6EC5E393-A39B-4806-9E8B-B05650C0DD29}"/>
              </a:ext>
            </a:extLst>
          </p:cNvPr>
          <p:cNvSpPr/>
          <p:nvPr/>
        </p:nvSpPr>
        <p:spPr>
          <a:xfrm>
            <a:off x="3913873" y="1183289"/>
            <a:ext cx="2141019" cy="2071395"/>
          </a:xfrm>
          <a:prstGeom prst="ellipse">
            <a:avLst/>
          </a:prstGeom>
          <a:solidFill>
            <a:srgbClr val="F56E4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3600" b="1" dirty="0">
                <a:solidFill>
                  <a:schemeClr val="tx1"/>
                </a:solidFill>
              </a:rPr>
              <a:t>20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Denúncies per tinença d’armes prohibides</a:t>
            </a:r>
          </a:p>
          <a:p>
            <a:pPr algn="ctr"/>
            <a:endParaRPr lang="ca-ES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6B7F31CA-8A2C-4192-B01F-9A070D766AA0}"/>
              </a:ext>
            </a:extLst>
          </p:cNvPr>
          <p:cNvSpPr/>
          <p:nvPr/>
        </p:nvSpPr>
        <p:spPr>
          <a:xfrm>
            <a:off x="7580041" y="3741588"/>
            <a:ext cx="2141019" cy="207139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3600" b="1" dirty="0">
                <a:solidFill>
                  <a:schemeClr val="tx1"/>
                </a:solidFill>
              </a:rPr>
              <a:t>13 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atestats per delictes contra la seguretat vial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03918CA-349B-47CD-8FAB-36E47B30C75D}"/>
              </a:ext>
            </a:extLst>
          </p:cNvPr>
          <p:cNvSpPr/>
          <p:nvPr/>
        </p:nvSpPr>
        <p:spPr>
          <a:xfrm>
            <a:off x="221592" y="751667"/>
            <a:ext cx="2273058" cy="2136091"/>
          </a:xfrm>
          <a:prstGeom prst="ellipse">
            <a:avLst/>
          </a:prstGeom>
          <a:solidFill>
            <a:srgbClr val="F56E4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3600" b="1" dirty="0">
                <a:solidFill>
                  <a:schemeClr val="tx1"/>
                </a:solidFill>
              </a:rPr>
              <a:t>506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Controls de Seguretat Ciutadana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C99D2-DB54-4978-9A17-A330A0106482}"/>
              </a:ext>
            </a:extLst>
          </p:cNvPr>
          <p:cNvSpPr/>
          <p:nvPr/>
        </p:nvSpPr>
        <p:spPr>
          <a:xfrm>
            <a:off x="3388514" y="3271032"/>
            <a:ext cx="2518941" cy="2275068"/>
          </a:xfrm>
          <a:prstGeom prst="ellipse">
            <a:avLst/>
          </a:prstGeom>
          <a:solidFill>
            <a:srgbClr val="F56E4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3600" b="1" dirty="0">
                <a:solidFill>
                  <a:schemeClr val="tx1"/>
                </a:solidFill>
              </a:rPr>
              <a:t>135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Denúncies per consum de substàncies estupefaents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052B133B-DA2F-45D5-88E7-1FD02F6D551E}"/>
              </a:ext>
            </a:extLst>
          </p:cNvPr>
          <p:cNvSpPr/>
          <p:nvPr/>
        </p:nvSpPr>
        <p:spPr>
          <a:xfrm>
            <a:off x="1827186" y="1790018"/>
            <a:ext cx="2281627" cy="2195479"/>
          </a:xfrm>
          <a:prstGeom prst="ellipse">
            <a:avLst/>
          </a:prstGeom>
          <a:solidFill>
            <a:srgbClr val="F56E4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3600" b="1" dirty="0">
                <a:solidFill>
                  <a:schemeClr val="tx1"/>
                </a:solidFill>
              </a:rPr>
              <a:t>16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Denúncies per falta de respecte als agents de l’autoritat</a:t>
            </a:r>
          </a:p>
          <a:p>
            <a:pPr algn="ctr"/>
            <a:endParaRPr lang="ca-ES" dirty="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84B1A968-99E4-48DD-9814-D95046DD7C38}"/>
              </a:ext>
            </a:extLst>
          </p:cNvPr>
          <p:cNvSpPr/>
          <p:nvPr/>
        </p:nvSpPr>
        <p:spPr>
          <a:xfrm>
            <a:off x="6112468" y="1992347"/>
            <a:ext cx="2481969" cy="227506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3600" b="1" dirty="0">
                <a:solidFill>
                  <a:schemeClr val="tx1"/>
                </a:solidFill>
              </a:rPr>
              <a:t>38 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Controls de VMP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(120 denúncies)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BA7C00-B231-C6C6-D18D-469203EAEB8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22429" y="88141"/>
            <a:ext cx="835470" cy="103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00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33BFBFDE-BAD9-47B7-97A4-4197299E09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3000"/>
          </a:blip>
          <a:stretch>
            <a:fillRect/>
          </a:stretch>
        </p:blipFill>
        <p:spPr>
          <a:xfrm>
            <a:off x="269651" y="1131967"/>
            <a:ext cx="4549280" cy="5076475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AE375E46-7BDD-4673-AABB-846AF3815218}"/>
              </a:ext>
            </a:extLst>
          </p:cNvPr>
          <p:cNvSpPr/>
          <p:nvPr/>
        </p:nvSpPr>
        <p:spPr>
          <a:xfrm>
            <a:off x="8132211" y="941783"/>
            <a:ext cx="3531249" cy="1983975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14265C0-14B9-4BB2-9A3C-81DA7CE85ECC}"/>
              </a:ext>
            </a:extLst>
          </p:cNvPr>
          <p:cNvSpPr/>
          <p:nvPr/>
        </p:nvSpPr>
        <p:spPr>
          <a:xfrm>
            <a:off x="405094" y="1117977"/>
            <a:ext cx="3890069" cy="231102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EBD77BB7-9FB1-4D96-9240-D410DCC19B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896044"/>
              </p:ext>
            </p:extLst>
          </p:nvPr>
        </p:nvGraphicFramePr>
        <p:xfrm>
          <a:off x="8404521" y="1298902"/>
          <a:ext cx="3135643" cy="1557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6667475" imgH="3314802" progId="MSGraph.Chart.8">
                  <p:embed followColorScheme="full"/>
                </p:oleObj>
              </mc:Choice>
              <mc:Fallback>
                <p:oleObj name="Chart" r:id="rId3" imgW="6667475" imgH="3314802" progId="MSGraph.Chart.8">
                  <p:embed followColorScheme="full"/>
                  <p:pic>
                    <p:nvPicPr>
                      <p:cNvPr id="3" name="Object 3">
                        <a:extLst>
                          <a:ext uri="{FF2B5EF4-FFF2-40B4-BE49-F238E27FC236}">
                            <a16:creationId xmlns:a16="http://schemas.microsoft.com/office/drawing/2014/main" id="{EBD77BB7-9FB1-4D96-9240-D410DCC19B25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4521" y="1298902"/>
                        <a:ext cx="3135643" cy="15578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249F314B-F325-411F-960F-39C90844611B}"/>
              </a:ext>
            </a:extLst>
          </p:cNvPr>
          <p:cNvSpPr txBox="1"/>
          <p:nvPr/>
        </p:nvSpPr>
        <p:spPr>
          <a:xfrm>
            <a:off x="569706" y="1168327"/>
            <a:ext cx="375186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1600" b="1" dirty="0"/>
              <a:t>ACCIDENTS DE TRÀNSIT: 145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42D2BBF-E840-4FD3-AA97-528CB330B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3985"/>
          <a:stretch>
            <a:fillRect/>
          </a:stretch>
        </p:blipFill>
        <p:spPr bwMode="auto">
          <a:xfrm>
            <a:off x="1506538" y="6054726"/>
            <a:ext cx="9144001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8BEA4383-25EA-4760-A3FB-9E1576DC4CA5}"/>
              </a:ext>
            </a:extLst>
          </p:cNvPr>
          <p:cNvSpPr/>
          <p:nvPr/>
        </p:nvSpPr>
        <p:spPr>
          <a:xfrm>
            <a:off x="2378043" y="108875"/>
            <a:ext cx="7783188" cy="798513"/>
          </a:xfrm>
          <a:prstGeom prst="roundRect">
            <a:avLst/>
          </a:prstGeom>
          <a:solidFill>
            <a:srgbClr val="002060"/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3600" b="1" kern="0" dirty="0">
                <a:solidFill>
                  <a:prstClr val="white"/>
                </a:solidFill>
                <a:latin typeface="Calibri" panose="020F0502020204030204"/>
              </a:rPr>
              <a:t>Actuacions policials externes: trànsit  </a:t>
            </a:r>
            <a:endParaRPr lang="ca-ES" sz="32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0" name="Marcador de contenido 4">
            <a:extLst>
              <a:ext uri="{FF2B5EF4-FFF2-40B4-BE49-F238E27FC236}">
                <a16:creationId xmlns:a16="http://schemas.microsoft.com/office/drawing/2014/main" id="{5B64F4E2-03CE-4AC9-B271-FBF4D25BE1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316176"/>
              </p:ext>
            </p:extLst>
          </p:nvPr>
        </p:nvGraphicFramePr>
        <p:xfrm>
          <a:off x="732797" y="1705643"/>
          <a:ext cx="3619893" cy="1775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1D784C2E-F940-49E4-B2E8-8E1ACC17CC54}"/>
              </a:ext>
            </a:extLst>
          </p:cNvPr>
          <p:cNvSpPr txBox="1"/>
          <p:nvPr/>
        </p:nvSpPr>
        <p:spPr>
          <a:xfrm>
            <a:off x="8425103" y="1010996"/>
            <a:ext cx="271979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1600" b="1" dirty="0"/>
              <a:t>ACCIDENTS PER DIES-2022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1F081CD5-0BA3-4E8F-84FD-017424760694}"/>
              </a:ext>
            </a:extLst>
          </p:cNvPr>
          <p:cNvSpPr/>
          <p:nvPr/>
        </p:nvSpPr>
        <p:spPr>
          <a:xfrm>
            <a:off x="337876" y="3565812"/>
            <a:ext cx="4000345" cy="2344638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3D799EB-455C-479E-83E7-BCA1968151DB}"/>
              </a:ext>
            </a:extLst>
          </p:cNvPr>
          <p:cNvSpPr txBox="1"/>
          <p:nvPr/>
        </p:nvSpPr>
        <p:spPr>
          <a:xfrm>
            <a:off x="732797" y="3634156"/>
            <a:ext cx="308871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1600" b="1" dirty="0"/>
              <a:t>FERITS PER MESOS- 2022: 54</a:t>
            </a:r>
          </a:p>
        </p:txBody>
      </p:sp>
      <p:graphicFrame>
        <p:nvGraphicFramePr>
          <p:cNvPr id="19" name="Object 3">
            <a:extLst>
              <a:ext uri="{FF2B5EF4-FFF2-40B4-BE49-F238E27FC236}">
                <a16:creationId xmlns:a16="http://schemas.microsoft.com/office/drawing/2014/main" id="{CD835164-3C3A-420E-9FED-916DDB9EAF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37544"/>
              </p:ext>
            </p:extLst>
          </p:nvPr>
        </p:nvGraphicFramePr>
        <p:xfrm>
          <a:off x="642970" y="3855490"/>
          <a:ext cx="4000345" cy="19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7" imgW="6667475" imgH="3324293" progId="MSGraph.Chart.8">
                  <p:embed followColorScheme="full"/>
                </p:oleObj>
              </mc:Choice>
              <mc:Fallback>
                <p:oleObj name="Chart" r:id="rId7" imgW="6667475" imgH="3324293" progId="MSGraph.Chart.8">
                  <p:embed followColorScheme="full"/>
                  <p:pic>
                    <p:nvPicPr>
                      <p:cNvPr id="19" name="Object 3">
                        <a:extLst>
                          <a:ext uri="{FF2B5EF4-FFF2-40B4-BE49-F238E27FC236}">
                            <a16:creationId xmlns:a16="http://schemas.microsoft.com/office/drawing/2014/main" id="{CD835164-3C3A-420E-9FED-916DDB9EAF5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70" y="3855490"/>
                        <a:ext cx="4000345" cy="19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7416E008-584F-4D67-B07B-2A707D19D6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1086133"/>
              </p:ext>
            </p:extLst>
          </p:nvPr>
        </p:nvGraphicFramePr>
        <p:xfrm>
          <a:off x="4536792" y="1506881"/>
          <a:ext cx="3411317" cy="1879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DB238EA4-958D-4848-B931-4A97546479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760055"/>
              </p:ext>
            </p:extLst>
          </p:nvPr>
        </p:nvGraphicFramePr>
        <p:xfrm>
          <a:off x="4515103" y="4067852"/>
          <a:ext cx="3411317" cy="1879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5" name="CuadroTexto 24">
            <a:extLst>
              <a:ext uri="{FF2B5EF4-FFF2-40B4-BE49-F238E27FC236}">
                <a16:creationId xmlns:a16="http://schemas.microsoft.com/office/drawing/2014/main" id="{A87218BC-3B57-4835-A753-056785F885F8}"/>
              </a:ext>
            </a:extLst>
          </p:cNvPr>
          <p:cNvSpPr txBox="1"/>
          <p:nvPr/>
        </p:nvSpPr>
        <p:spPr>
          <a:xfrm>
            <a:off x="4794536" y="1149081"/>
            <a:ext cx="271979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1600" b="1" dirty="0"/>
              <a:t>COMPARATIVA ACCIDENTS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EEADAB2-1ACF-4FFD-8E6C-F9B2A44B33C4}"/>
              </a:ext>
            </a:extLst>
          </p:cNvPr>
          <p:cNvSpPr txBox="1"/>
          <p:nvPr/>
        </p:nvSpPr>
        <p:spPr>
          <a:xfrm>
            <a:off x="4699811" y="3565811"/>
            <a:ext cx="271979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1600" b="1" dirty="0"/>
              <a:t>COMPARATIVA FERITS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FDC552F-0E2D-4A1F-AEC0-02420B71278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22429" y="88141"/>
            <a:ext cx="835470" cy="1031441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D21396C-C53A-1BD9-9F20-E509DB2CAD06}"/>
              </a:ext>
            </a:extLst>
          </p:cNvPr>
          <p:cNvSpPr/>
          <p:nvPr/>
        </p:nvSpPr>
        <p:spPr>
          <a:xfrm>
            <a:off x="8209826" y="4175089"/>
            <a:ext cx="3129178" cy="1879638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5A1D383-74B3-0F81-E81F-8BBD3C26149F}"/>
              </a:ext>
            </a:extLst>
          </p:cNvPr>
          <p:cNvSpPr txBox="1"/>
          <p:nvPr/>
        </p:nvSpPr>
        <p:spPr>
          <a:xfrm>
            <a:off x="8425103" y="4379181"/>
            <a:ext cx="243789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1600" b="1" dirty="0"/>
              <a:t>ACCIDENTS PER DIES 2021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417E886C-BFA2-4523-8FDC-EF65E243D48E}"/>
              </a:ext>
            </a:extLst>
          </p:cNvPr>
          <p:cNvSpPr txBox="1">
            <a:spLocks noChangeArrowheads="1"/>
          </p:cNvSpPr>
          <p:nvPr/>
        </p:nvSpPr>
        <p:spPr>
          <a:xfrm>
            <a:off x="8231514" y="3158409"/>
            <a:ext cx="3600896" cy="1028593"/>
          </a:xfrm>
          <a:prstGeom prst="rect">
            <a:avLst/>
          </a:prstGeom>
        </p:spPr>
        <p:txBody>
          <a:bodyPr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-91440">
              <a:buFont typeface="Arial" panose="020B0604020202020204" pitchFamily="34" charset="0"/>
              <a:buNone/>
              <a:defRPr/>
            </a:pPr>
            <a:r>
              <a:rPr lang="ca-ES" altLang="ca-ES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MANTENEN LES VIES AMB MÉS SINIESTRALITAT</a:t>
            </a:r>
          </a:p>
          <a:p>
            <a:pPr marL="548640" lvl="1" indent="-91440">
              <a:lnSpc>
                <a:spcPct val="120000"/>
              </a:lnSpc>
              <a:defRPr/>
            </a:pPr>
            <a:r>
              <a:rPr lang="ca-ES" sz="4400" b="1" dirty="0"/>
              <a:t>Av. Baix Llobregat / B-23</a:t>
            </a:r>
          </a:p>
          <a:p>
            <a:pPr marL="548640" lvl="1" indent="-91440">
              <a:lnSpc>
                <a:spcPct val="120000"/>
              </a:lnSpc>
              <a:defRPr/>
            </a:pPr>
            <a:r>
              <a:rPr lang="ca-ES" sz="4400" b="1" dirty="0"/>
              <a:t>Ctra. Reial/ Av. Baix Llobregat</a:t>
            </a:r>
          </a:p>
          <a:p>
            <a:pPr marL="548640" lvl="1" indent="-91440">
              <a:lnSpc>
                <a:spcPct val="120000"/>
              </a:lnSpc>
              <a:defRPr/>
            </a:pPr>
            <a:r>
              <a:rPr lang="ca-ES" sz="4400" b="1" dirty="0"/>
              <a:t>Ctra. Reial / C. Blasco de Garay </a:t>
            </a:r>
          </a:p>
          <a:p>
            <a:pPr marL="548640" lvl="1" indent="-91440">
              <a:lnSpc>
                <a:spcPct val="120000"/>
              </a:lnSpc>
              <a:defRPr/>
            </a:pPr>
            <a:r>
              <a:rPr lang="ca-ES" sz="4400" b="1" dirty="0"/>
              <a:t>Av. Riera / C. Pere Ponce de León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ca-ES" altLang="ca-E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6" name="Object 3">
            <a:extLst>
              <a:ext uri="{FF2B5EF4-FFF2-40B4-BE49-F238E27FC236}">
                <a16:creationId xmlns:a16="http://schemas.microsoft.com/office/drawing/2014/main" id="{C2A014BC-EC33-9EBD-4891-08CCD15534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0887489"/>
              </p:ext>
            </p:extLst>
          </p:nvPr>
        </p:nvGraphicFramePr>
        <p:xfrm>
          <a:off x="8556212" y="4702214"/>
          <a:ext cx="2545960" cy="1264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12" imgW="6667475" imgH="3314802" progId="MSGraph.Chart.8">
                  <p:embed followColorScheme="full"/>
                </p:oleObj>
              </mc:Choice>
              <mc:Fallback>
                <p:oleObj name="Chart" r:id="rId12" imgW="6667475" imgH="3314802" progId="MSGraph.Chart.8">
                  <p:embed followColorScheme="full"/>
                  <p:pic>
                    <p:nvPicPr>
                      <p:cNvPr id="3" name="Object 3">
                        <a:extLst>
                          <a:ext uri="{FF2B5EF4-FFF2-40B4-BE49-F238E27FC236}">
                            <a16:creationId xmlns:a16="http://schemas.microsoft.com/office/drawing/2014/main" id="{EBD77BB7-9FB1-4D96-9240-D410DCC19B25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6212" y="4702214"/>
                        <a:ext cx="2545960" cy="1264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2663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:a16="http://schemas.microsoft.com/office/drawing/2014/main" id="{8866DFEC-F8D0-487C-12DC-22E61EBE1C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1"/>
            <a:ext cx="12110770" cy="6807298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  <a:reflection endPos="0" dist="50800" dir="5400000" sy="-100000" algn="bl" rotWithShape="0"/>
            <a:softEdge rad="889000"/>
          </a:effectLst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A4E7BAD6-C482-1AA4-EB3C-B3701359B099}"/>
              </a:ext>
            </a:extLst>
          </p:cNvPr>
          <p:cNvSpPr/>
          <p:nvPr/>
        </p:nvSpPr>
        <p:spPr>
          <a:xfrm>
            <a:off x="2388911" y="3565805"/>
            <a:ext cx="3229449" cy="9912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AA0E67E-8C67-0A4C-E609-F32C820DD72A}"/>
              </a:ext>
            </a:extLst>
          </p:cNvPr>
          <p:cNvSpPr/>
          <p:nvPr/>
        </p:nvSpPr>
        <p:spPr>
          <a:xfrm>
            <a:off x="1973555" y="1357076"/>
            <a:ext cx="3229449" cy="132784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62470" name="Imagen 5">
            <a:extLst>
              <a:ext uri="{FF2B5EF4-FFF2-40B4-BE49-F238E27FC236}">
                <a16:creationId xmlns:a16="http://schemas.microsoft.com/office/drawing/2014/main" id="{9AFF8176-D910-45BC-AA95-465C36B91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3985"/>
          <a:stretch>
            <a:fillRect/>
          </a:stretch>
        </p:blipFill>
        <p:spPr bwMode="auto">
          <a:xfrm>
            <a:off x="1524000" y="6021388"/>
            <a:ext cx="91440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ADB7F7EB-FC05-4F64-A874-4CEBFE3A4B4B}"/>
              </a:ext>
            </a:extLst>
          </p:cNvPr>
          <p:cNvSpPr/>
          <p:nvPr/>
        </p:nvSpPr>
        <p:spPr>
          <a:xfrm>
            <a:off x="8434039" y="3549758"/>
            <a:ext cx="3226657" cy="62011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a-ES" b="1" dirty="0">
                <a:solidFill>
                  <a:schemeClr val="tx1"/>
                </a:solidFill>
                <a:latin typeface="Calibri" panose="020F0502020204030204" pitchFamily="34" charset="0"/>
              </a:rPr>
              <a:t>Policia d’intermediació i resolució de conflictes: 58</a:t>
            </a:r>
            <a:endParaRPr lang="ca-ES" b="1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89F3632C-71F8-4EC9-AA64-0ADD026F90BA}"/>
              </a:ext>
            </a:extLst>
          </p:cNvPr>
          <p:cNvSpPr/>
          <p:nvPr/>
        </p:nvSpPr>
        <p:spPr>
          <a:xfrm>
            <a:off x="2351088" y="188913"/>
            <a:ext cx="7777162" cy="835363"/>
          </a:xfrm>
          <a:prstGeom prst="roundRect">
            <a:avLst/>
          </a:prstGeom>
          <a:solidFill>
            <a:srgbClr val="002060"/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a-ES" sz="3600" b="1" kern="0" dirty="0">
                <a:solidFill>
                  <a:prstClr val="white"/>
                </a:solidFill>
                <a:latin typeface="Calibri" panose="020F0502020204030204"/>
              </a:rPr>
              <a:t> Policia assistencial</a:t>
            </a:r>
            <a:endParaRPr lang="ca-ES" sz="32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5A2F8A55-4769-497D-AFCD-D214B8E2E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173222"/>
              </p:ext>
            </p:extLst>
          </p:nvPr>
        </p:nvGraphicFramePr>
        <p:xfrm>
          <a:off x="2688725" y="1639502"/>
          <a:ext cx="2459772" cy="731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3563">
                  <a:extLst>
                    <a:ext uri="{9D8B030D-6E8A-4147-A177-3AD203B41FA5}">
                      <a16:colId xmlns:a16="http://schemas.microsoft.com/office/drawing/2014/main" val="2281787296"/>
                    </a:ext>
                  </a:extLst>
                </a:gridCol>
                <a:gridCol w="596851">
                  <a:extLst>
                    <a:ext uri="{9D8B030D-6E8A-4147-A177-3AD203B41FA5}">
                      <a16:colId xmlns:a16="http://schemas.microsoft.com/office/drawing/2014/main" val="2122939193"/>
                    </a:ext>
                  </a:extLst>
                </a:gridCol>
                <a:gridCol w="596851">
                  <a:extLst>
                    <a:ext uri="{9D8B030D-6E8A-4147-A177-3AD203B41FA5}">
                      <a16:colId xmlns:a16="http://schemas.microsoft.com/office/drawing/2014/main" val="321788641"/>
                    </a:ext>
                  </a:extLst>
                </a:gridCol>
                <a:gridCol w="552507">
                  <a:extLst>
                    <a:ext uri="{9D8B030D-6E8A-4147-A177-3AD203B41FA5}">
                      <a16:colId xmlns:a16="http://schemas.microsoft.com/office/drawing/2014/main" val="209720985"/>
                    </a:ext>
                  </a:extLst>
                </a:gridCol>
              </a:tblGrid>
              <a:tr h="306069">
                <a:tc>
                  <a:txBody>
                    <a:bodyPr/>
                    <a:lstStyle/>
                    <a:p>
                      <a:r>
                        <a:rPr lang="ca-ES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391279"/>
                  </a:ext>
                </a:extLst>
              </a:tr>
              <a:tr h="306069">
                <a:tc>
                  <a:txBody>
                    <a:bodyPr/>
                    <a:lstStyle/>
                    <a:p>
                      <a:r>
                        <a:rPr lang="ca-ES" b="1" dirty="0"/>
                        <a:t>1299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b="0" dirty="0"/>
                        <a:t>1151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1202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841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28516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E7D40966-22EC-4A3C-B4A0-047CB1FC7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152455"/>
              </p:ext>
            </p:extLst>
          </p:nvPr>
        </p:nvGraphicFramePr>
        <p:xfrm>
          <a:off x="2884283" y="3744456"/>
          <a:ext cx="2557428" cy="731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41892">
                  <a:extLst>
                    <a:ext uri="{9D8B030D-6E8A-4147-A177-3AD203B41FA5}">
                      <a16:colId xmlns:a16="http://schemas.microsoft.com/office/drawing/2014/main" val="1961246040"/>
                    </a:ext>
                  </a:extLst>
                </a:gridCol>
                <a:gridCol w="620547">
                  <a:extLst>
                    <a:ext uri="{9D8B030D-6E8A-4147-A177-3AD203B41FA5}">
                      <a16:colId xmlns:a16="http://schemas.microsoft.com/office/drawing/2014/main" val="2122939193"/>
                    </a:ext>
                  </a:extLst>
                </a:gridCol>
                <a:gridCol w="620547">
                  <a:extLst>
                    <a:ext uri="{9D8B030D-6E8A-4147-A177-3AD203B41FA5}">
                      <a16:colId xmlns:a16="http://schemas.microsoft.com/office/drawing/2014/main" val="321788641"/>
                    </a:ext>
                  </a:extLst>
                </a:gridCol>
                <a:gridCol w="574442">
                  <a:extLst>
                    <a:ext uri="{9D8B030D-6E8A-4147-A177-3AD203B41FA5}">
                      <a16:colId xmlns:a16="http://schemas.microsoft.com/office/drawing/2014/main" val="209720985"/>
                    </a:ext>
                  </a:extLst>
                </a:gridCol>
              </a:tblGrid>
              <a:tr h="306069">
                <a:tc>
                  <a:txBody>
                    <a:bodyPr/>
                    <a:lstStyle/>
                    <a:p>
                      <a:r>
                        <a:rPr lang="ca-ES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391279"/>
                  </a:ext>
                </a:extLst>
              </a:tr>
              <a:tr h="306069">
                <a:tc>
                  <a:txBody>
                    <a:bodyPr/>
                    <a:lstStyle/>
                    <a:p>
                      <a:r>
                        <a:rPr lang="ca-ES" b="1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b="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28516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B7B0FC87-B18B-4CD9-A2A4-F54635E40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865701"/>
              </p:ext>
            </p:extLst>
          </p:nvPr>
        </p:nvGraphicFramePr>
        <p:xfrm>
          <a:off x="8742768" y="4309890"/>
          <a:ext cx="2524314" cy="731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2286">
                  <a:extLst>
                    <a:ext uri="{9D8B030D-6E8A-4147-A177-3AD203B41FA5}">
                      <a16:colId xmlns:a16="http://schemas.microsoft.com/office/drawing/2014/main" val="2122939193"/>
                    </a:ext>
                  </a:extLst>
                </a:gridCol>
                <a:gridCol w="612512">
                  <a:extLst>
                    <a:ext uri="{9D8B030D-6E8A-4147-A177-3AD203B41FA5}">
                      <a16:colId xmlns:a16="http://schemas.microsoft.com/office/drawing/2014/main" val="2569159837"/>
                    </a:ext>
                  </a:extLst>
                </a:gridCol>
                <a:gridCol w="612512">
                  <a:extLst>
                    <a:ext uri="{9D8B030D-6E8A-4147-A177-3AD203B41FA5}">
                      <a16:colId xmlns:a16="http://schemas.microsoft.com/office/drawing/2014/main" val="321788641"/>
                    </a:ext>
                  </a:extLst>
                </a:gridCol>
                <a:gridCol w="567004">
                  <a:extLst>
                    <a:ext uri="{9D8B030D-6E8A-4147-A177-3AD203B41FA5}">
                      <a16:colId xmlns:a16="http://schemas.microsoft.com/office/drawing/2014/main" val="209720985"/>
                    </a:ext>
                  </a:extLst>
                </a:gridCol>
              </a:tblGrid>
              <a:tr h="306069">
                <a:tc>
                  <a:txBody>
                    <a:bodyPr/>
                    <a:lstStyle/>
                    <a:p>
                      <a:r>
                        <a:rPr lang="ca-ES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391279"/>
                  </a:ext>
                </a:extLst>
              </a:tr>
              <a:tr h="306069">
                <a:tc>
                  <a:txBody>
                    <a:bodyPr/>
                    <a:lstStyle/>
                    <a:p>
                      <a:r>
                        <a:rPr lang="ca-ES" b="1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b="0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28516"/>
                  </a:ext>
                </a:extLst>
              </a:tr>
            </a:tbl>
          </a:graphicData>
        </a:graphic>
      </p:graphicFrame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8B68A636-8283-42BB-879E-58CBB3372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053915"/>
              </p:ext>
            </p:extLst>
          </p:nvPr>
        </p:nvGraphicFramePr>
        <p:xfrm>
          <a:off x="8742768" y="2017482"/>
          <a:ext cx="2524314" cy="731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2286">
                  <a:extLst>
                    <a:ext uri="{9D8B030D-6E8A-4147-A177-3AD203B41FA5}">
                      <a16:colId xmlns:a16="http://schemas.microsoft.com/office/drawing/2014/main" val="2157106451"/>
                    </a:ext>
                  </a:extLst>
                </a:gridCol>
                <a:gridCol w="612512">
                  <a:extLst>
                    <a:ext uri="{9D8B030D-6E8A-4147-A177-3AD203B41FA5}">
                      <a16:colId xmlns:a16="http://schemas.microsoft.com/office/drawing/2014/main" val="2122939193"/>
                    </a:ext>
                  </a:extLst>
                </a:gridCol>
                <a:gridCol w="612512">
                  <a:extLst>
                    <a:ext uri="{9D8B030D-6E8A-4147-A177-3AD203B41FA5}">
                      <a16:colId xmlns:a16="http://schemas.microsoft.com/office/drawing/2014/main" val="321788641"/>
                    </a:ext>
                  </a:extLst>
                </a:gridCol>
                <a:gridCol w="567004">
                  <a:extLst>
                    <a:ext uri="{9D8B030D-6E8A-4147-A177-3AD203B41FA5}">
                      <a16:colId xmlns:a16="http://schemas.microsoft.com/office/drawing/2014/main" val="209720985"/>
                    </a:ext>
                  </a:extLst>
                </a:gridCol>
              </a:tblGrid>
              <a:tr h="306069">
                <a:tc>
                  <a:txBody>
                    <a:bodyPr/>
                    <a:lstStyle/>
                    <a:p>
                      <a:r>
                        <a:rPr lang="ca-ES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4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391279"/>
                  </a:ext>
                </a:extLst>
              </a:tr>
              <a:tr h="306069">
                <a:tc>
                  <a:txBody>
                    <a:bodyPr/>
                    <a:lstStyle/>
                    <a:p>
                      <a:r>
                        <a:rPr lang="ca-ES" b="1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b="0" dirty="0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400" dirty="0"/>
                        <a:t>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28516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6E0C6190-BC29-6516-1544-D4F193330E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30357" y="90873"/>
            <a:ext cx="835470" cy="1031441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6244579F-1D50-73E0-D538-74594B9D0BA5}"/>
              </a:ext>
            </a:extLst>
          </p:cNvPr>
          <p:cNvSpPr/>
          <p:nvPr/>
        </p:nvSpPr>
        <p:spPr>
          <a:xfrm>
            <a:off x="424510" y="3239074"/>
            <a:ext cx="2459773" cy="1917498"/>
          </a:xfrm>
          <a:prstGeom prst="ellipse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a-ES" sz="1600" b="1" dirty="0">
                <a:solidFill>
                  <a:schemeClr val="tx1"/>
                </a:solidFill>
              </a:rPr>
              <a:t>Intervencions per delictes de violència de gènere :26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9C5400F5-DAB9-50B8-DF29-FAB3ECA27142}"/>
              </a:ext>
            </a:extLst>
          </p:cNvPr>
          <p:cNvSpPr/>
          <p:nvPr/>
        </p:nvSpPr>
        <p:spPr>
          <a:xfrm>
            <a:off x="618094" y="1318268"/>
            <a:ext cx="2016125" cy="16933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a-ES" sz="1600" b="1" dirty="0">
                <a:solidFill>
                  <a:schemeClr val="tx1"/>
                </a:solidFill>
              </a:rPr>
              <a:t>Policia Assistencial: 1299 serveis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13D89B4E-A0EF-6CF2-0D9F-067303B42C3A}"/>
              </a:ext>
            </a:extLst>
          </p:cNvPr>
          <p:cNvSpPr/>
          <p:nvPr/>
        </p:nvSpPr>
        <p:spPr>
          <a:xfrm>
            <a:off x="5556365" y="1870939"/>
            <a:ext cx="2524314" cy="2190493"/>
          </a:xfrm>
          <a:prstGeom prst="ellipse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a-ES" sz="1600" b="1" dirty="0">
                <a:solidFill>
                  <a:schemeClr val="tx1"/>
                </a:solidFill>
              </a:rPr>
              <a:t>Policia de mediació PAMIRC:155 casos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AB3FB3A0-5BE7-4FCE-AFC3-44743AF6431C}"/>
              </a:ext>
            </a:extLst>
          </p:cNvPr>
          <p:cNvSpPr/>
          <p:nvPr/>
        </p:nvSpPr>
        <p:spPr>
          <a:xfrm>
            <a:off x="8434040" y="1357077"/>
            <a:ext cx="2524314" cy="51832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ca-ES" b="1" dirty="0">
                <a:solidFill>
                  <a:schemeClr val="tx1"/>
                </a:solidFill>
                <a:latin typeface="Calibri" panose="020F0502020204030204" pitchFamily="34" charset="0"/>
              </a:rPr>
              <a:t>Policia assistencial: 97</a:t>
            </a:r>
          </a:p>
          <a:p>
            <a:pPr algn="ctr">
              <a:defRPr/>
            </a:pPr>
            <a:endParaRPr lang="ca-ES" dirty="0"/>
          </a:p>
        </p:txBody>
      </p:sp>
      <p:sp>
        <p:nvSpPr>
          <p:cNvPr id="38" name="Abrir llave 37">
            <a:extLst>
              <a:ext uri="{FF2B5EF4-FFF2-40B4-BE49-F238E27FC236}">
                <a16:creationId xmlns:a16="http://schemas.microsoft.com/office/drawing/2014/main" id="{5E20715C-1A0D-63C0-FA87-F54B8177AD09}"/>
              </a:ext>
            </a:extLst>
          </p:cNvPr>
          <p:cNvSpPr/>
          <p:nvPr/>
        </p:nvSpPr>
        <p:spPr>
          <a:xfrm>
            <a:off x="8145338" y="1090842"/>
            <a:ext cx="395168" cy="4641413"/>
          </a:xfrm>
          <a:prstGeom prst="leftBrace">
            <a:avLst>
              <a:gd name="adj1" fmla="val 8333"/>
              <a:gd name="adj2" fmla="val 4790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9014868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5E1980B86DBA46B99C6C7B1267F34A" ma:contentTypeVersion="6" ma:contentTypeDescription="Create a new document." ma:contentTypeScope="" ma:versionID="abfdc199f58d6f8bad1ddaebcb75ca28">
  <xsd:schema xmlns:xsd="http://www.w3.org/2001/XMLSchema" xmlns:xs="http://www.w3.org/2001/XMLSchema" xmlns:p="http://schemas.microsoft.com/office/2006/metadata/properties" xmlns:ns3="21620087-940e-4c84-a792-129927885ef9" xmlns:ns4="89cd00ff-d121-4091-a347-d1718b26a88d" targetNamespace="http://schemas.microsoft.com/office/2006/metadata/properties" ma:root="true" ma:fieldsID="7f8b9867b80197b564011bbf65ff02d1" ns3:_="" ns4:_="">
    <xsd:import namespace="21620087-940e-4c84-a792-129927885ef9"/>
    <xsd:import namespace="89cd00ff-d121-4091-a347-d1718b26a88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620087-940e-4c84-a792-129927885ef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cd00ff-d121-4091-a347-d1718b26a8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1AEA4B-0CCA-429A-9C78-DAA647C08A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D51163-5456-4F08-9CB9-6B78B0B7A4CB}">
  <ds:schemaRefs>
    <ds:schemaRef ds:uri="89cd00ff-d121-4091-a347-d1718b26a88d"/>
    <ds:schemaRef ds:uri="21620087-940e-4c84-a792-129927885ef9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2DC0EEC-37FE-4689-A97F-7D9BC532BC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620087-940e-4c84-a792-129927885ef9"/>
    <ds:schemaRef ds:uri="89cd00ff-d121-4091-a347-d1718b26a8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10344</TotalTime>
  <Words>684</Words>
  <Application>Microsoft Office PowerPoint</Application>
  <PresentationFormat>Panorámica</PresentationFormat>
  <Paragraphs>335</Paragraphs>
  <Slides>15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Angsana New</vt:lpstr>
      <vt:lpstr>Arial</vt:lpstr>
      <vt:lpstr>Biome</vt:lpstr>
      <vt:lpstr>Calibri</vt:lpstr>
      <vt:lpstr>Calibri Light</vt:lpstr>
      <vt:lpstr>Cavolini</vt:lpstr>
      <vt:lpstr>Tema de Office</vt:lpstr>
      <vt:lpstr>Chart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Montserrat Macho González</dc:creator>
  <cp:lastModifiedBy>Montserrat Macho González</cp:lastModifiedBy>
  <cp:revision>78</cp:revision>
  <cp:lastPrinted>2022-03-30T11:10:41Z</cp:lastPrinted>
  <dcterms:created xsi:type="dcterms:W3CDTF">2022-03-25T11:34:56Z</dcterms:created>
  <dcterms:modified xsi:type="dcterms:W3CDTF">2023-02-17T10:58:51Z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0x010100505E1980B86DBA46B99C6C7B1267F34A</vt:lpwstr>
  </property>
</Properties>
</file>